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97" r:id="rId24"/>
    <p:sldId id="295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9" r:id="rId34"/>
    <p:sldId id="300" r:id="rId35"/>
    <p:sldId id="298" r:id="rId36"/>
    <p:sldId id="296" r:id="rId37"/>
  </p:sldIdLst>
  <p:sldSz cx="9144000" cy="5143500" type="screen16x9"/>
  <p:notesSz cx="6858000" cy="9144000"/>
  <p:embeddedFontLst>
    <p:embeddedFont>
      <p:font typeface="Poppins" pitchFamily="2" charset="0"/>
      <p:regular r:id="rId39"/>
      <p:bold r:id="rId40"/>
      <p:italic r:id="rId41"/>
      <p:boldItalic r:id="rId42"/>
    </p:embeddedFont>
    <p:embeddedFont>
      <p:font typeface="Poppins Light" panose="020B0604020202020204" pitchFamily="3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5" autoAdjust="0"/>
    <p:restoredTop sz="94674"/>
  </p:normalViewPr>
  <p:slideViewPr>
    <p:cSldViewPr snapToGrid="0">
      <p:cViewPr varScale="1">
        <p:scale>
          <a:sx n="131" d="100"/>
          <a:sy n="131" d="100"/>
        </p:scale>
        <p:origin x="1504" y="1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islav Kovář" userId="0c0e9871-a4fe-4609-ad1b-c6f0c880ed12" providerId="ADAL" clId="{78887357-8952-D04A-AD1A-294079DB8FEF}"/>
    <pc:docChg chg="modSld">
      <pc:chgData name="Stanislav Kovář" userId="0c0e9871-a4fe-4609-ad1b-c6f0c880ed12" providerId="ADAL" clId="{78887357-8952-D04A-AD1A-294079DB8FEF}" dt="2024-02-05T10:13:38.507" v="0" actId="790"/>
      <pc:docMkLst>
        <pc:docMk/>
      </pc:docMkLst>
      <pc:sldChg chg="modSp mod">
        <pc:chgData name="Stanislav Kovář" userId="0c0e9871-a4fe-4609-ad1b-c6f0c880ed12" providerId="ADAL" clId="{78887357-8952-D04A-AD1A-294079DB8FEF}" dt="2024-02-05T10:13:38.507" v="0" actId="790"/>
        <pc:sldMkLst>
          <pc:docMk/>
          <pc:sldMk cId="0" sldId="257"/>
        </pc:sldMkLst>
        <pc:spChg chg="mod">
          <ac:chgData name="Stanislav Kovář" userId="0c0e9871-a4fe-4609-ad1b-c6f0c880ed12" providerId="ADAL" clId="{78887357-8952-D04A-AD1A-294079DB8FEF}" dt="2024-02-05T10:13:38.507" v="0" actId="790"/>
          <ac:spMkLst>
            <pc:docMk/>
            <pc:sldMk cId="0" sldId="257"/>
            <ac:spMk id="15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8209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22fd1587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22fd1587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79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24ff532b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24ff532b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237307f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237307f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24ff532b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24ff532b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237307f1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237307f1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24ff532b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24ff532b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237307f1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237307f1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24ff532b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24ff532b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4237307f1e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4237307f1e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237307f1e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237307f1e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4237307f1e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4237307f1e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4237307f1e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4237307f1e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4243354bdb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4243354bdb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f68e1677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f68e1677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f68e1677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f68e1677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f68e1677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f68e1677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f68e1677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f68e1677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f68e1677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f68e1677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f68e1677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f68e1677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22bab6fa7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22bab6fa7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f68e1677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f68e1677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f68e1677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f68e1677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6017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22bab6fa7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22bab6fa7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55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22bab6fa7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22bab6fa7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22bab6fa7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22bab6fa7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22bab6fa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22bab6fa7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22bab6fa7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22bab6fa7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22fd158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22fd158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22fd1587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22fd1587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0000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744660"/>
            <a:ext cx="8519760" cy="205227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02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24" name="Google Shape;24;p3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2569800" y="2236800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569800" y="3188701"/>
            <a:ext cx="400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764825" y="439375"/>
            <a:ext cx="1924500" cy="1924500"/>
            <a:chOff x="6680825" y="2549350"/>
            <a:chExt cx="1539600" cy="1539600"/>
          </a:xfrm>
        </p:grpSpPr>
        <p:sp>
          <p:nvSpPr>
            <p:cNvPr id="31" name="Google Shape;31;p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666666">
                <a:alpha val="52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_AND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84" name="Google Shape;84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2"/>
          </p:nvPr>
        </p:nvSpPr>
        <p:spPr>
          <a:xfrm>
            <a:off x="263093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0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07" name="Google Shape;107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1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ujfai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i.utb.cz/pripravka" TargetMode="External"/><Relationship Id="rId4" Type="http://schemas.openxmlformats.org/officeDocument/2006/relationships/hyperlink" Target="http://pripravka.fai.utb.cz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obogames.utb.cz/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robogames.utb.cz/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x1VSciVdM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/>
          <p:nvPr/>
        </p:nvSpPr>
        <p:spPr>
          <a:xfrm>
            <a:off x="9144000" y="2687575"/>
            <a:ext cx="495900" cy="4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3356097" y="1355850"/>
            <a:ext cx="2431800" cy="2431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50800" dir="5400000" algn="t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500" y="2305797"/>
            <a:ext cx="2341001" cy="5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4"/>
          <p:cNvSpPr txBox="1"/>
          <p:nvPr/>
        </p:nvSpPr>
        <p:spPr>
          <a:xfrm>
            <a:off x="8457250" y="4478876"/>
            <a:ext cx="624000" cy="6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6"/>
          <p:cNvGrpSpPr/>
          <p:nvPr/>
        </p:nvGrpSpPr>
        <p:grpSpPr>
          <a:xfrm>
            <a:off x="127080" y="213106"/>
            <a:ext cx="8889840" cy="4846940"/>
            <a:chOff x="189000" y="1092700"/>
            <a:chExt cx="8889840" cy="4846940"/>
          </a:xfrm>
        </p:grpSpPr>
        <p:sp>
          <p:nvSpPr>
            <p:cNvPr id="74" name="CustomShape 7"/>
            <p:cNvSpPr/>
            <p:nvPr/>
          </p:nvSpPr>
          <p:spPr>
            <a:xfrm>
              <a:off x="8542080" y="5402880"/>
              <a:ext cx="536760" cy="536760"/>
            </a:xfrm>
            <a:prstGeom prst="ellipse">
              <a:avLst/>
            </a:prstGeom>
            <a:solidFill>
              <a:schemeClr val="lt1"/>
            </a:solidFill>
            <a:ln w="9360">
              <a:solidFill>
                <a:schemeClr val="lt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grpSp>
          <p:nvGrpSpPr>
            <p:cNvPr id="75" name="Group 8"/>
            <p:cNvGrpSpPr/>
            <p:nvPr/>
          </p:nvGrpSpPr>
          <p:grpSpPr>
            <a:xfrm>
              <a:off x="189000" y="1092700"/>
              <a:ext cx="8660212" cy="4802660"/>
              <a:chOff x="189000" y="1092700"/>
              <a:chExt cx="8660212" cy="4802660"/>
            </a:xfrm>
          </p:grpSpPr>
          <p:sp>
            <p:nvSpPr>
              <p:cNvPr id="106" name="CustomShape 9"/>
              <p:cNvSpPr/>
              <p:nvPr/>
            </p:nvSpPr>
            <p:spPr>
              <a:xfrm>
                <a:off x="1039012" y="1092700"/>
                <a:ext cx="7810200" cy="487800"/>
              </a:xfrm>
              <a:prstGeom prst="roundRect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1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Přijímací řízení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07" name="CustomShape 10"/>
              <p:cNvSpPr/>
              <p:nvPr/>
            </p:nvSpPr>
            <p:spPr>
              <a:xfrm>
                <a:off x="1322280" y="305640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F6B26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Bc.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08" name="CustomShape 11"/>
              <p:cNvSpPr/>
              <p:nvPr/>
            </p:nvSpPr>
            <p:spPr>
              <a:xfrm>
                <a:off x="2881440" y="309852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93C4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Bc.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09" name="CustomShape 12"/>
              <p:cNvSpPr/>
              <p:nvPr/>
            </p:nvSpPr>
            <p:spPr>
              <a:xfrm>
                <a:off x="6094800" y="304956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C27B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Bc.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10" name="CustomShape 13"/>
              <p:cNvSpPr/>
              <p:nvPr/>
            </p:nvSpPr>
            <p:spPr>
              <a:xfrm>
                <a:off x="7734960" y="304956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8E7C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Bc.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11" name="CustomShape 14"/>
              <p:cNvSpPr/>
              <p:nvPr/>
            </p:nvSpPr>
            <p:spPr>
              <a:xfrm>
                <a:off x="867960" y="3591000"/>
                <a:ext cx="7810200" cy="487800"/>
              </a:xfrm>
              <a:prstGeom prst="roundRect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1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Přijímací řízení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12" name="CustomShape 15"/>
              <p:cNvSpPr/>
              <p:nvPr/>
            </p:nvSpPr>
            <p:spPr>
              <a:xfrm>
                <a:off x="189000" y="296532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6D9EE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Bc.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13" name="CustomShape 16"/>
              <p:cNvSpPr/>
              <p:nvPr/>
            </p:nvSpPr>
            <p:spPr>
              <a:xfrm rot="16200000" flipH="1">
                <a:off x="465480" y="3432960"/>
                <a:ext cx="431280" cy="371880"/>
              </a:xfrm>
              <a:prstGeom prst="bentConnector2">
                <a:avLst/>
              </a:pr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20" name="CustomShape 18"/>
              <p:cNvSpPr/>
              <p:nvPr/>
            </p:nvSpPr>
            <p:spPr>
              <a:xfrm rot="16200000">
                <a:off x="7767360" y="1954800"/>
                <a:ext cx="326520" cy="360"/>
              </a:xfrm>
              <a:prstGeom prst="bentConnector3">
                <a:avLst>
                  <a:gd name="adj1" fmla="val 50000"/>
                </a:avLst>
              </a:pr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24" name="CustomShape 22"/>
              <p:cNvSpPr/>
              <p:nvPr/>
            </p:nvSpPr>
            <p:spPr>
              <a:xfrm>
                <a:off x="8347680" y="3268800"/>
                <a:ext cx="3906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33" name="CustomShape 29"/>
              <p:cNvSpPr/>
              <p:nvPr/>
            </p:nvSpPr>
            <p:spPr>
              <a:xfrm>
                <a:off x="1843172" y="4277880"/>
                <a:ext cx="1183680" cy="497160"/>
              </a:xfrm>
              <a:prstGeom prst="roundRect">
                <a:avLst>
                  <a:gd name="adj" fmla="val 50000"/>
                </a:avLst>
              </a:prstGeom>
              <a:solidFill>
                <a:srgbClr val="E69138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Informační technologie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34" name="CustomShape 30"/>
              <p:cNvSpPr/>
              <p:nvPr/>
            </p:nvSpPr>
            <p:spPr>
              <a:xfrm>
                <a:off x="7018144" y="4275000"/>
                <a:ext cx="1282320" cy="499320"/>
              </a:xfrm>
              <a:prstGeom prst="roundRect">
                <a:avLst>
                  <a:gd name="adj" fmla="val 50000"/>
                </a:avLst>
              </a:prstGeom>
              <a:solidFill>
                <a:srgbClr val="A64D7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Bezpeč. techn., systémy </a:t>
                </a:r>
                <a:br/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a management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36" name="CustomShape 32"/>
              <p:cNvSpPr/>
              <p:nvPr/>
            </p:nvSpPr>
            <p:spPr>
              <a:xfrm>
                <a:off x="4456384" y="4292280"/>
                <a:ext cx="1267920" cy="952200"/>
              </a:xfrm>
              <a:prstGeom prst="roundRect">
                <a:avLst>
                  <a:gd name="adj" fmla="val 50000"/>
                </a:avLst>
              </a:prstGeom>
              <a:solidFill>
                <a:srgbClr val="6AA84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Automatické řízení </a:t>
                </a:r>
                <a:br/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a informatika v průmyslu 4.0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37" name="CustomShape 33"/>
              <p:cNvSpPr/>
              <p:nvPr/>
            </p:nvSpPr>
            <p:spPr>
              <a:xfrm>
                <a:off x="1036080" y="1795680"/>
                <a:ext cx="1183680" cy="952200"/>
              </a:xfrm>
              <a:prstGeom prst="roundRect">
                <a:avLst>
                  <a:gd name="adj" fmla="val 50000"/>
                </a:avLst>
              </a:prstGeom>
              <a:solidFill>
                <a:srgbClr val="F6B26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Softwarové inženýrství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38" name="CustomShape 34"/>
              <p:cNvSpPr/>
              <p:nvPr/>
            </p:nvSpPr>
            <p:spPr>
              <a:xfrm>
                <a:off x="7337880" y="1795680"/>
                <a:ext cx="1399680" cy="952200"/>
              </a:xfrm>
              <a:prstGeom prst="roundRect">
                <a:avLst>
                  <a:gd name="adj" fmla="val 50000"/>
                </a:avLst>
              </a:prstGeom>
              <a:solidFill>
                <a:srgbClr val="8E7CC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Informační technologie </a:t>
                </a:r>
                <a:br/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v administrativě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39" name="CustomShape 35"/>
              <p:cNvSpPr/>
              <p:nvPr/>
            </p:nvSpPr>
            <p:spPr>
              <a:xfrm>
                <a:off x="5762880" y="1795680"/>
                <a:ext cx="1282320" cy="952200"/>
              </a:xfrm>
              <a:prstGeom prst="roundRect">
                <a:avLst>
                  <a:gd name="adj" fmla="val 50000"/>
                </a:avLst>
              </a:prstGeom>
              <a:solidFill>
                <a:srgbClr val="C27B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Bezpečnostní technologie, systémy </a:t>
                </a:r>
                <a:br/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a management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40" name="CustomShape 36"/>
              <p:cNvSpPr/>
              <p:nvPr/>
            </p:nvSpPr>
            <p:spPr>
              <a:xfrm>
                <a:off x="2376000" y="1827360"/>
                <a:ext cx="3196080" cy="321480"/>
              </a:xfrm>
              <a:prstGeom prst="roundRect">
                <a:avLst>
                  <a:gd name="adj" fmla="val 50000"/>
                </a:avLst>
              </a:prstGeom>
              <a:solidFill>
                <a:srgbClr val="93C4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000" b="0" strike="noStrike" spc="-1">
                    <a:solidFill>
                      <a:srgbClr val="FFFFFF"/>
                    </a:solidFill>
                    <a:latin typeface="Roboto"/>
                    <a:ea typeface="Roboto"/>
                  </a:rPr>
                  <a:t>Aplikovaná informatika v průmyslové automatizaci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141" name="CustomShape 37"/>
              <p:cNvSpPr/>
              <p:nvPr/>
            </p:nvSpPr>
            <p:spPr>
              <a:xfrm>
                <a:off x="1805012" y="545256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E69138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Ing.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42" name="CustomShape 38"/>
              <p:cNvSpPr/>
              <p:nvPr/>
            </p:nvSpPr>
            <p:spPr>
              <a:xfrm rot="10800000">
                <a:off x="1627920" y="1578600"/>
                <a:ext cx="360" cy="217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43" name="CustomShape 39"/>
              <p:cNvSpPr/>
              <p:nvPr/>
            </p:nvSpPr>
            <p:spPr>
              <a:xfrm flipV="1">
                <a:off x="3973680" y="1584180"/>
                <a:ext cx="360" cy="252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44" name="CustomShape 40"/>
              <p:cNvSpPr/>
              <p:nvPr/>
            </p:nvSpPr>
            <p:spPr>
              <a:xfrm rot="10800000">
                <a:off x="6379920" y="1571400"/>
                <a:ext cx="360" cy="2311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45" name="CustomShape 41"/>
              <p:cNvSpPr/>
              <p:nvPr/>
            </p:nvSpPr>
            <p:spPr>
              <a:xfrm rot="10800000">
                <a:off x="8037720" y="1578600"/>
                <a:ext cx="360" cy="217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49" name="CustomShape 46"/>
              <p:cNvSpPr/>
              <p:nvPr/>
            </p:nvSpPr>
            <p:spPr>
              <a:xfrm>
                <a:off x="7299664" y="5221080"/>
                <a:ext cx="5760" cy="2221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50" name="CustomShape 48"/>
              <p:cNvSpPr/>
              <p:nvPr/>
            </p:nvSpPr>
            <p:spPr>
              <a:xfrm>
                <a:off x="6999784" y="544392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A64D79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Ing.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52" name="CustomShape 50"/>
              <p:cNvSpPr/>
              <p:nvPr/>
            </p:nvSpPr>
            <p:spPr>
              <a:xfrm>
                <a:off x="4821424" y="5457960"/>
                <a:ext cx="612360" cy="437400"/>
              </a:xfrm>
              <a:prstGeom prst="roundRect">
                <a:avLst>
                  <a:gd name="adj" fmla="val 50000"/>
                </a:avLst>
              </a:prstGeom>
              <a:solidFill>
                <a:srgbClr val="6AA84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91440" rIns="90000" bIns="9144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cs-CZ" sz="1400" b="0" strike="noStrike" spc="-1">
                    <a:solidFill>
                      <a:srgbClr val="FFFFFF"/>
                    </a:solidFill>
                    <a:latin typeface="Arial"/>
                    <a:ea typeface="Arial"/>
                  </a:rPr>
                  <a:t>Ing.</a:t>
                </a:r>
                <a:endParaRPr lang="cs-CZ" sz="1400" b="0" strike="noStrike" spc="-1">
                  <a:latin typeface="Arial"/>
                </a:endParaRPr>
              </a:p>
            </p:txBody>
          </p:sp>
          <p:sp>
            <p:nvSpPr>
              <p:cNvPr id="155" name="CustomShape 54"/>
              <p:cNvSpPr/>
              <p:nvPr/>
            </p:nvSpPr>
            <p:spPr>
              <a:xfrm flipH="1">
                <a:off x="6400440" y="2748240"/>
                <a:ext cx="2520" cy="3006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56" name="CustomShape 55"/>
              <p:cNvSpPr/>
              <p:nvPr/>
            </p:nvSpPr>
            <p:spPr>
              <a:xfrm>
                <a:off x="5127424" y="5249520"/>
                <a:ext cx="360" cy="208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  <p:sp>
            <p:nvSpPr>
              <p:cNvPr id="157" name="CustomShape 56"/>
              <p:cNvSpPr/>
              <p:nvPr/>
            </p:nvSpPr>
            <p:spPr>
              <a:xfrm flipH="1" flipV="1">
                <a:off x="8037360" y="2747520"/>
                <a:ext cx="2520" cy="3006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76" name="CustomShape 57"/>
            <p:cNvSpPr/>
            <p:nvPr/>
          </p:nvSpPr>
          <p:spPr>
            <a:xfrm>
              <a:off x="2538720" y="2293560"/>
              <a:ext cx="1256760" cy="660240"/>
            </a:xfrm>
            <a:prstGeom prst="roundRect">
              <a:avLst>
                <a:gd name="adj" fmla="val 50000"/>
              </a:avLst>
            </a:prstGeom>
            <a:solidFill>
              <a:srgbClr val="93C4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i="1" strike="noStrike" spc="-1">
                  <a:solidFill>
                    <a:srgbClr val="FFFFFF"/>
                  </a:solidFill>
                  <a:latin typeface="Roboto"/>
                  <a:ea typeface="Roboto"/>
                </a:rPr>
                <a:t>Inteligentní systémy s roboty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77" name="CustomShape 58"/>
            <p:cNvSpPr/>
            <p:nvPr/>
          </p:nvSpPr>
          <p:spPr>
            <a:xfrm>
              <a:off x="4079160" y="2287080"/>
              <a:ext cx="1313640" cy="667080"/>
            </a:xfrm>
            <a:prstGeom prst="roundRect">
              <a:avLst>
                <a:gd name="adj" fmla="val 50000"/>
              </a:avLst>
            </a:prstGeom>
            <a:solidFill>
              <a:srgbClr val="93C4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i="1" strike="noStrike" spc="-1">
                  <a:solidFill>
                    <a:srgbClr val="FFFFFF"/>
                  </a:solidFill>
                  <a:latin typeface="Roboto"/>
                  <a:ea typeface="Roboto"/>
                </a:rPr>
                <a:t>Průmyslová automatizace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79" name="CustomShape 60"/>
            <p:cNvSpPr/>
            <p:nvPr/>
          </p:nvSpPr>
          <p:spPr>
            <a:xfrm>
              <a:off x="4429800" y="3092040"/>
              <a:ext cx="612360" cy="437400"/>
            </a:xfrm>
            <a:prstGeom prst="roundRect">
              <a:avLst>
                <a:gd name="adj" fmla="val 50000"/>
              </a:avLst>
            </a:prstGeom>
            <a:solidFill>
              <a:srgbClr val="93C4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Bc.</a:t>
              </a:r>
              <a:endParaRPr lang="cs-CZ" sz="1400" b="0" strike="noStrike" spc="-1">
                <a:latin typeface="Arial"/>
              </a:endParaRPr>
            </a:p>
          </p:txBody>
        </p:sp>
        <p:sp>
          <p:nvSpPr>
            <p:cNvPr id="86" name="CustomShape 65"/>
            <p:cNvSpPr/>
            <p:nvPr/>
          </p:nvSpPr>
          <p:spPr>
            <a:xfrm>
              <a:off x="1846052" y="4913280"/>
              <a:ext cx="530280" cy="321840"/>
            </a:xfrm>
            <a:prstGeom prst="roundRect">
              <a:avLst>
                <a:gd name="adj" fmla="val 50000"/>
              </a:avLst>
            </a:prstGeom>
            <a:solidFill>
              <a:srgbClr val="E6913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strike="noStrike" spc="-1">
                  <a:solidFill>
                    <a:srgbClr val="FFFFFF"/>
                  </a:solidFill>
                  <a:latin typeface="Roboto"/>
                  <a:ea typeface="Roboto"/>
                </a:rPr>
                <a:t>SWI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88" name="CustomShape 66"/>
            <p:cNvSpPr/>
            <p:nvPr/>
          </p:nvSpPr>
          <p:spPr>
            <a:xfrm>
              <a:off x="2489732" y="4913280"/>
              <a:ext cx="533160" cy="321840"/>
            </a:xfrm>
            <a:prstGeom prst="roundRect">
              <a:avLst>
                <a:gd name="adj" fmla="val 50000"/>
              </a:avLst>
            </a:prstGeom>
            <a:solidFill>
              <a:srgbClr val="E6913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strike="noStrike" spc="-1">
                  <a:solidFill>
                    <a:srgbClr val="FFFFFF"/>
                  </a:solidFill>
                  <a:latin typeface="Roboto"/>
                  <a:ea typeface="Roboto"/>
                </a:rPr>
                <a:t>KYB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90" name="CustomShape 67"/>
            <p:cNvSpPr/>
            <p:nvPr/>
          </p:nvSpPr>
          <p:spPr>
            <a:xfrm>
              <a:off x="2450492" y="5452560"/>
              <a:ext cx="612360" cy="437400"/>
            </a:xfrm>
            <a:prstGeom prst="roundRect">
              <a:avLst>
                <a:gd name="adj" fmla="val 50000"/>
              </a:avLst>
            </a:prstGeom>
            <a:solidFill>
              <a:srgbClr val="E6913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Ing.</a:t>
              </a:r>
              <a:endParaRPr lang="cs-CZ" sz="1400" b="0" strike="noStrike" spc="-1">
                <a:latin typeface="Arial"/>
              </a:endParaRPr>
            </a:p>
          </p:txBody>
        </p:sp>
        <p:sp>
          <p:nvSpPr>
            <p:cNvPr id="96" name="CustomShape 71"/>
            <p:cNvSpPr/>
            <p:nvPr/>
          </p:nvSpPr>
          <p:spPr>
            <a:xfrm>
              <a:off x="7030024" y="4895640"/>
              <a:ext cx="538920" cy="324720"/>
            </a:xfrm>
            <a:prstGeom prst="roundRect">
              <a:avLst>
                <a:gd name="adj" fmla="val 50000"/>
              </a:avLst>
            </a:prstGeom>
            <a:solidFill>
              <a:srgbClr val="A64D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strike="noStrike" spc="-1">
                  <a:solidFill>
                    <a:srgbClr val="FFFFFF"/>
                  </a:solidFill>
                  <a:latin typeface="Roboto"/>
                  <a:ea typeface="Roboto"/>
                </a:rPr>
                <a:t>BT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97" name="CustomShape 72"/>
            <p:cNvSpPr/>
            <p:nvPr/>
          </p:nvSpPr>
          <p:spPr>
            <a:xfrm>
              <a:off x="7761544" y="4902840"/>
              <a:ext cx="538920" cy="324720"/>
            </a:xfrm>
            <a:prstGeom prst="roundRect">
              <a:avLst>
                <a:gd name="adj" fmla="val 50000"/>
              </a:avLst>
            </a:prstGeom>
            <a:solidFill>
              <a:srgbClr val="A64D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000" b="0" strike="noStrike" spc="-1">
                  <a:solidFill>
                    <a:srgbClr val="FFFFFF"/>
                  </a:solidFill>
                  <a:latin typeface="Roboto"/>
                  <a:ea typeface="Roboto"/>
                </a:rPr>
                <a:t>BM</a:t>
              </a:r>
              <a:endParaRPr lang="cs-CZ" sz="1000" b="0" strike="noStrike" spc="-1">
                <a:latin typeface="Arial"/>
              </a:endParaRPr>
            </a:p>
          </p:txBody>
        </p:sp>
        <p:sp>
          <p:nvSpPr>
            <p:cNvPr id="98" name="CustomShape 73"/>
            <p:cNvSpPr/>
            <p:nvPr/>
          </p:nvSpPr>
          <p:spPr>
            <a:xfrm>
              <a:off x="7724824" y="5445360"/>
              <a:ext cx="612360" cy="437400"/>
            </a:xfrm>
            <a:prstGeom prst="roundRect">
              <a:avLst>
                <a:gd name="adj" fmla="val 50000"/>
              </a:avLst>
            </a:prstGeom>
            <a:solidFill>
              <a:srgbClr val="A64D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91440" rIns="90000" bIns="91440" anchor="ctr"/>
            <a:lstStyle/>
            <a:p>
              <a:pPr algn="ctr">
                <a:lnSpc>
                  <a:spcPct val="100000"/>
                </a:lnSpc>
              </a:pPr>
              <a:r>
                <a:rPr lang="cs-CZ" sz="1400" b="0" strike="noStrike" spc="-1">
                  <a:solidFill>
                    <a:srgbClr val="FFFFFF"/>
                  </a:solidFill>
                  <a:latin typeface="Arial"/>
                  <a:ea typeface="Arial"/>
                </a:rPr>
                <a:t>Ing.</a:t>
              </a:r>
              <a:endParaRPr lang="cs-CZ" sz="1400" b="0" strike="noStrike" spc="-1">
                <a:latin typeface="Arial"/>
              </a:endParaRPr>
            </a:p>
          </p:txBody>
        </p:sp>
        <p:sp>
          <p:nvSpPr>
            <p:cNvPr id="99" name="CustomShape 74"/>
            <p:cNvSpPr/>
            <p:nvPr/>
          </p:nvSpPr>
          <p:spPr>
            <a:xfrm>
              <a:off x="8031184" y="5228280"/>
              <a:ext cx="360" cy="216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dk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CustomShape 75"/>
            <p:cNvSpPr/>
            <p:nvPr/>
          </p:nvSpPr>
          <p:spPr>
            <a:xfrm>
              <a:off x="7299664" y="4768920"/>
              <a:ext cx="360" cy="126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dk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101" name="CustomShape 76"/>
            <p:cNvSpPr/>
            <p:nvPr/>
          </p:nvSpPr>
          <p:spPr>
            <a:xfrm>
              <a:off x="8031184" y="4775400"/>
              <a:ext cx="360" cy="126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dk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</p:grp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3316D8D-5FCF-FE3D-0BC7-F41DDEBF9B29}"/>
              </a:ext>
            </a:extLst>
          </p:cNvPr>
          <p:cNvCxnSpPr/>
          <p:nvPr/>
        </p:nvCxnSpPr>
        <p:spPr>
          <a:xfrm>
            <a:off x="3125340" y="1269246"/>
            <a:ext cx="0" cy="144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FA26FF5A-C539-E807-0750-C503FF86D319}"/>
              </a:ext>
            </a:extLst>
          </p:cNvPr>
          <p:cNvCxnSpPr/>
          <p:nvPr/>
        </p:nvCxnSpPr>
        <p:spPr>
          <a:xfrm>
            <a:off x="3125340" y="2062917"/>
            <a:ext cx="0" cy="144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B7AB972-01FC-9449-516D-579216330372}"/>
              </a:ext>
            </a:extLst>
          </p:cNvPr>
          <p:cNvCxnSpPr/>
          <p:nvPr/>
        </p:nvCxnSpPr>
        <p:spPr>
          <a:xfrm>
            <a:off x="1565460" y="1856637"/>
            <a:ext cx="0" cy="324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83E0294-E543-79D0-3351-FE432CA4FB1E}"/>
              </a:ext>
            </a:extLst>
          </p:cNvPr>
          <p:cNvCxnSpPr/>
          <p:nvPr/>
        </p:nvCxnSpPr>
        <p:spPr>
          <a:xfrm>
            <a:off x="3125340" y="2638790"/>
            <a:ext cx="0" cy="7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DE00F11-853D-8BC2-054D-B8ED37F62001}"/>
              </a:ext>
            </a:extLst>
          </p:cNvPr>
          <p:cNvCxnSpPr/>
          <p:nvPr/>
        </p:nvCxnSpPr>
        <p:spPr>
          <a:xfrm>
            <a:off x="4690371" y="1257957"/>
            <a:ext cx="0" cy="144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99BB7BB-9F64-D81A-4975-ED876176D442}"/>
              </a:ext>
            </a:extLst>
          </p:cNvPr>
          <p:cNvCxnSpPr/>
          <p:nvPr/>
        </p:nvCxnSpPr>
        <p:spPr>
          <a:xfrm>
            <a:off x="4683159" y="2062917"/>
            <a:ext cx="0" cy="144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2145314F-E46B-222E-917A-AB4FDDC9F16C}"/>
              </a:ext>
            </a:extLst>
          </p:cNvPr>
          <p:cNvCxnSpPr/>
          <p:nvPr/>
        </p:nvCxnSpPr>
        <p:spPr>
          <a:xfrm>
            <a:off x="4683160" y="2636576"/>
            <a:ext cx="0" cy="7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8328363-6438-892E-ACA5-AA6CCC619666}"/>
              </a:ext>
            </a:extLst>
          </p:cNvPr>
          <p:cNvCxnSpPr/>
          <p:nvPr/>
        </p:nvCxnSpPr>
        <p:spPr>
          <a:xfrm>
            <a:off x="6338520" y="2602326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5DBBBFEE-B8D1-8093-BB5F-E418366841D9}"/>
              </a:ext>
            </a:extLst>
          </p:cNvPr>
          <p:cNvCxnSpPr/>
          <p:nvPr/>
        </p:nvCxnSpPr>
        <p:spPr>
          <a:xfrm>
            <a:off x="2388572" y="319920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EA5C1861-12B8-C4DD-2E40-96A78B5129AB}"/>
              </a:ext>
            </a:extLst>
          </p:cNvPr>
          <p:cNvCxnSpPr/>
          <p:nvPr/>
        </p:nvCxnSpPr>
        <p:spPr>
          <a:xfrm>
            <a:off x="1565460" y="2614206"/>
            <a:ext cx="0" cy="1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2CD4C71-FBAF-A135-A97D-900DC24CEE8A}"/>
              </a:ext>
            </a:extLst>
          </p:cNvPr>
          <p:cNvCxnSpPr/>
          <p:nvPr/>
        </p:nvCxnSpPr>
        <p:spPr>
          <a:xfrm>
            <a:off x="5021815" y="319668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5EF3DFC1-46CF-BF80-559A-03584CBB3229}"/>
              </a:ext>
            </a:extLst>
          </p:cNvPr>
          <p:cNvCxnSpPr/>
          <p:nvPr/>
        </p:nvCxnSpPr>
        <p:spPr>
          <a:xfrm>
            <a:off x="2081497" y="3888786"/>
            <a:ext cx="0" cy="144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8673134E-7E11-9C23-CC02-6E92982B22AA}"/>
              </a:ext>
            </a:extLst>
          </p:cNvPr>
          <p:cNvCxnSpPr/>
          <p:nvPr/>
        </p:nvCxnSpPr>
        <p:spPr>
          <a:xfrm>
            <a:off x="2688976" y="3896925"/>
            <a:ext cx="0" cy="144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1707420-0CBE-98E1-A5AC-086976E51089}"/>
              </a:ext>
            </a:extLst>
          </p:cNvPr>
          <p:cNvCxnSpPr/>
          <p:nvPr/>
        </p:nvCxnSpPr>
        <p:spPr>
          <a:xfrm>
            <a:off x="2049272" y="435552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B1FA133E-1A00-8F53-100E-6FEC9DF71077}"/>
              </a:ext>
            </a:extLst>
          </p:cNvPr>
          <p:cNvCxnSpPr/>
          <p:nvPr/>
        </p:nvCxnSpPr>
        <p:spPr>
          <a:xfrm>
            <a:off x="2689189" y="435552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45BAF96-7A94-87A7-BA7B-7350A1AD32B4}"/>
              </a:ext>
            </a:extLst>
          </p:cNvPr>
          <p:cNvCxnSpPr/>
          <p:nvPr/>
        </p:nvCxnSpPr>
        <p:spPr>
          <a:xfrm>
            <a:off x="7597384" y="3179406"/>
            <a:ext cx="0" cy="21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4" y="1152100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26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386" name="Google Shape;386;p26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26"/>
          <p:cNvSpPr txBox="1">
            <a:spLocks noGrp="1"/>
          </p:cNvSpPr>
          <p:nvPr>
            <p:ph type="title"/>
          </p:nvPr>
        </p:nvSpPr>
        <p:spPr>
          <a:xfrm>
            <a:off x="498625" y="736375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Bezpečnostní technologie, systémy a management (Bc., Ing.)</a:t>
            </a:r>
            <a:endParaRPr sz="3200">
              <a:solidFill>
                <a:srgbClr val="FCC300"/>
              </a:solidFill>
            </a:endParaRPr>
          </a:p>
        </p:txBody>
      </p:sp>
      <p:sp>
        <p:nvSpPr>
          <p:cNvPr id="390" name="Google Shape;390;p26"/>
          <p:cNvSpPr txBox="1">
            <a:spLocks noGrp="1"/>
          </p:cNvSpPr>
          <p:nvPr>
            <p:ph type="sldNum" idx="12"/>
          </p:nvPr>
        </p:nvSpPr>
        <p:spPr>
          <a:xfrm>
            <a:off x="7094275" y="460820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391" name="Google Shape;391;p26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392" name="Google Shape;392;p2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6"/>
          <p:cNvSpPr txBox="1">
            <a:spLocks noGrp="1"/>
          </p:cNvSpPr>
          <p:nvPr>
            <p:ph type="body" idx="1"/>
          </p:nvPr>
        </p:nvSpPr>
        <p:spPr>
          <a:xfrm>
            <a:off x="-38850" y="1729400"/>
            <a:ext cx="4475400" cy="17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Znalosti z oblasti ochrany osob </a:t>
            </a:r>
            <a:br>
              <a:rPr lang="cs-CZ" sz="1400" dirty="0"/>
            </a:br>
            <a:r>
              <a:rPr lang="cs-CZ" sz="1400" dirty="0"/>
              <a:t>a majetku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Mechanické a elektronické prvky objektové bezpečnosti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Principy datové bezpečnosti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Odpovídající právní předpisy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sp>
        <p:nvSpPr>
          <p:cNvPr id="397" name="Google Shape;397;p26"/>
          <p:cNvSpPr txBox="1"/>
          <p:nvPr/>
        </p:nvSpPr>
        <p:spPr>
          <a:xfrm>
            <a:off x="2044125" y="2975731"/>
            <a:ext cx="3937800" cy="21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Kriminalistická technologie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Projektování bezpečnostních systémů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Řešení krizových stavů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Bezpečnostní management</a:t>
            </a:r>
            <a:endParaRPr lang="cs-CZ" dirty="0"/>
          </a:p>
        </p:txBody>
      </p:sp>
      <p:sp>
        <p:nvSpPr>
          <p:cNvPr id="398" name="Google Shape;398;p26"/>
          <p:cNvSpPr/>
          <p:nvPr/>
        </p:nvSpPr>
        <p:spPr>
          <a:xfrm>
            <a:off x="6363525" y="3465062"/>
            <a:ext cx="518740" cy="746687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6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4" y="1152100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27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407" name="Google Shape;407;p27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27"/>
          <p:cNvSpPr txBox="1">
            <a:spLocks noGrp="1"/>
          </p:cNvSpPr>
          <p:nvPr>
            <p:ph type="title"/>
          </p:nvPr>
        </p:nvSpPr>
        <p:spPr>
          <a:xfrm>
            <a:off x="486450" y="251821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Uplatnění absolventů</a:t>
            </a:r>
            <a:endParaRPr sz="3200">
              <a:solidFill>
                <a:srgbClr val="FCC300"/>
              </a:solidFill>
            </a:endParaRPr>
          </a:p>
        </p:txBody>
      </p:sp>
      <p:sp>
        <p:nvSpPr>
          <p:cNvPr id="411" name="Google Shape;411;p27"/>
          <p:cNvSpPr txBox="1">
            <a:spLocks noGrp="1"/>
          </p:cNvSpPr>
          <p:nvPr>
            <p:ph type="sldNum" idx="12"/>
          </p:nvPr>
        </p:nvSpPr>
        <p:spPr>
          <a:xfrm>
            <a:off x="7094275" y="460820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412" name="Google Shape;412;p27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413" name="Google Shape;413;p2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27"/>
          <p:cNvSpPr txBox="1">
            <a:spLocks noGrp="1"/>
          </p:cNvSpPr>
          <p:nvPr>
            <p:ph type="body" idx="1"/>
          </p:nvPr>
        </p:nvSpPr>
        <p:spPr>
          <a:xfrm>
            <a:off x="-76200" y="1632800"/>
            <a:ext cx="4475400" cy="29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Oblast zabezpečení majetku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Projektant zabezpečovacích nebo integrovaných záchranných systémů</a:t>
            </a:r>
          </a:p>
          <a:p>
            <a:pPr marL="13716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Char char="-"/>
            </a:pPr>
            <a:r>
              <a:rPr lang="cs-CZ" sz="1400" dirty="0" err="1"/>
              <a:t>Forenzika</a:t>
            </a:r>
            <a:endParaRPr lang="cs-CZ" sz="1400" dirty="0"/>
          </a:p>
          <a:p>
            <a:pPr marL="13716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Char char="-"/>
            </a:pPr>
            <a:r>
              <a:rPr lang="cs-CZ" sz="1400" dirty="0"/>
              <a:t>Možnost pokračovat v navazujícím magisterském studijním programu Bezpečnostní technologie, systémy a management (nebo Integrované systémy v budovách)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sp>
        <p:nvSpPr>
          <p:cNvPr id="418" name="Google Shape;418;p27"/>
          <p:cNvSpPr/>
          <p:nvPr/>
        </p:nvSpPr>
        <p:spPr>
          <a:xfrm>
            <a:off x="6363525" y="3465062"/>
            <a:ext cx="518740" cy="746687"/>
          </a:xfrm>
          <a:custGeom>
            <a:avLst/>
            <a:gdLst/>
            <a:ahLst/>
            <a:cxnLst/>
            <a:rect l="l" t="t" r="r" b="b"/>
            <a:pathLst>
              <a:path w="12860" h="18511" fill="none" extrusionOk="0">
                <a:moveTo>
                  <a:pt x="12373" y="7526"/>
                </a:moveTo>
                <a:lnTo>
                  <a:pt x="11618" y="7526"/>
                </a:lnTo>
                <a:lnTo>
                  <a:pt x="11618" y="5188"/>
                </a:lnTo>
                <a:lnTo>
                  <a:pt x="11618" y="5188"/>
                </a:lnTo>
                <a:lnTo>
                  <a:pt x="11593" y="4677"/>
                </a:lnTo>
                <a:lnTo>
                  <a:pt x="11520" y="4141"/>
                </a:lnTo>
                <a:lnTo>
                  <a:pt x="11398" y="3654"/>
                </a:lnTo>
                <a:lnTo>
                  <a:pt x="11204" y="3167"/>
                </a:lnTo>
                <a:lnTo>
                  <a:pt x="10984" y="2728"/>
                </a:lnTo>
                <a:lnTo>
                  <a:pt x="10741" y="2290"/>
                </a:lnTo>
                <a:lnTo>
                  <a:pt x="10424" y="1900"/>
                </a:lnTo>
                <a:lnTo>
                  <a:pt x="10108" y="1535"/>
                </a:lnTo>
                <a:lnTo>
                  <a:pt x="9718" y="1194"/>
                </a:lnTo>
                <a:lnTo>
                  <a:pt x="9328" y="902"/>
                </a:lnTo>
                <a:lnTo>
                  <a:pt x="8914" y="634"/>
                </a:lnTo>
                <a:lnTo>
                  <a:pt x="8452" y="415"/>
                </a:lnTo>
                <a:lnTo>
                  <a:pt x="7964" y="244"/>
                </a:lnTo>
                <a:lnTo>
                  <a:pt x="7477" y="122"/>
                </a:lnTo>
                <a:lnTo>
                  <a:pt x="6966" y="25"/>
                </a:lnTo>
                <a:lnTo>
                  <a:pt x="6430" y="0"/>
                </a:lnTo>
                <a:lnTo>
                  <a:pt x="6430" y="0"/>
                </a:lnTo>
                <a:lnTo>
                  <a:pt x="5894" y="25"/>
                </a:lnTo>
                <a:lnTo>
                  <a:pt x="5383" y="122"/>
                </a:lnTo>
                <a:lnTo>
                  <a:pt x="4896" y="244"/>
                </a:lnTo>
                <a:lnTo>
                  <a:pt x="4409" y="415"/>
                </a:lnTo>
                <a:lnTo>
                  <a:pt x="3970" y="634"/>
                </a:lnTo>
                <a:lnTo>
                  <a:pt x="3532" y="902"/>
                </a:lnTo>
                <a:lnTo>
                  <a:pt x="3142" y="1194"/>
                </a:lnTo>
                <a:lnTo>
                  <a:pt x="2752" y="1535"/>
                </a:lnTo>
                <a:lnTo>
                  <a:pt x="2436" y="1900"/>
                </a:lnTo>
                <a:lnTo>
                  <a:pt x="2119" y="2290"/>
                </a:lnTo>
                <a:lnTo>
                  <a:pt x="1876" y="2728"/>
                </a:lnTo>
                <a:lnTo>
                  <a:pt x="1656" y="3167"/>
                </a:lnTo>
                <a:lnTo>
                  <a:pt x="1462" y="3654"/>
                </a:lnTo>
                <a:lnTo>
                  <a:pt x="1340" y="4141"/>
                </a:lnTo>
                <a:lnTo>
                  <a:pt x="1267" y="4677"/>
                </a:lnTo>
                <a:lnTo>
                  <a:pt x="1242" y="5188"/>
                </a:lnTo>
                <a:lnTo>
                  <a:pt x="1242" y="7526"/>
                </a:lnTo>
                <a:lnTo>
                  <a:pt x="487" y="7526"/>
                </a:lnTo>
                <a:lnTo>
                  <a:pt x="487" y="7526"/>
                </a:lnTo>
                <a:lnTo>
                  <a:pt x="390" y="7526"/>
                </a:lnTo>
                <a:lnTo>
                  <a:pt x="293" y="7551"/>
                </a:lnTo>
                <a:lnTo>
                  <a:pt x="220" y="7599"/>
                </a:lnTo>
                <a:lnTo>
                  <a:pt x="146" y="7648"/>
                </a:lnTo>
                <a:lnTo>
                  <a:pt x="73" y="7721"/>
                </a:lnTo>
                <a:lnTo>
                  <a:pt x="49" y="7818"/>
                </a:lnTo>
                <a:lnTo>
                  <a:pt x="0" y="7891"/>
                </a:lnTo>
                <a:lnTo>
                  <a:pt x="0" y="8013"/>
                </a:lnTo>
                <a:lnTo>
                  <a:pt x="0" y="18023"/>
                </a:lnTo>
                <a:lnTo>
                  <a:pt x="0" y="18023"/>
                </a:lnTo>
                <a:lnTo>
                  <a:pt x="0" y="18121"/>
                </a:lnTo>
                <a:lnTo>
                  <a:pt x="49" y="18218"/>
                </a:lnTo>
                <a:lnTo>
                  <a:pt x="73" y="18291"/>
                </a:lnTo>
                <a:lnTo>
                  <a:pt x="146" y="18364"/>
                </a:lnTo>
                <a:lnTo>
                  <a:pt x="220" y="18413"/>
                </a:lnTo>
                <a:lnTo>
                  <a:pt x="293" y="18462"/>
                </a:lnTo>
                <a:lnTo>
                  <a:pt x="390" y="18486"/>
                </a:lnTo>
                <a:lnTo>
                  <a:pt x="487" y="18510"/>
                </a:lnTo>
                <a:lnTo>
                  <a:pt x="12373" y="18510"/>
                </a:lnTo>
                <a:lnTo>
                  <a:pt x="12373" y="18510"/>
                </a:lnTo>
                <a:lnTo>
                  <a:pt x="12470" y="18486"/>
                </a:lnTo>
                <a:lnTo>
                  <a:pt x="12568" y="18462"/>
                </a:lnTo>
                <a:lnTo>
                  <a:pt x="12641" y="18413"/>
                </a:lnTo>
                <a:lnTo>
                  <a:pt x="12714" y="18364"/>
                </a:lnTo>
                <a:lnTo>
                  <a:pt x="12787" y="18291"/>
                </a:lnTo>
                <a:lnTo>
                  <a:pt x="12811" y="18218"/>
                </a:lnTo>
                <a:lnTo>
                  <a:pt x="12860" y="18121"/>
                </a:lnTo>
                <a:lnTo>
                  <a:pt x="12860" y="18023"/>
                </a:lnTo>
                <a:lnTo>
                  <a:pt x="12860" y="8013"/>
                </a:lnTo>
                <a:lnTo>
                  <a:pt x="12860" y="8013"/>
                </a:lnTo>
                <a:lnTo>
                  <a:pt x="12860" y="7891"/>
                </a:lnTo>
                <a:lnTo>
                  <a:pt x="12811" y="7818"/>
                </a:lnTo>
                <a:lnTo>
                  <a:pt x="12787" y="7721"/>
                </a:lnTo>
                <a:lnTo>
                  <a:pt x="12714" y="7648"/>
                </a:lnTo>
                <a:lnTo>
                  <a:pt x="12641" y="7599"/>
                </a:lnTo>
                <a:lnTo>
                  <a:pt x="12568" y="7551"/>
                </a:lnTo>
                <a:lnTo>
                  <a:pt x="12470" y="7526"/>
                </a:lnTo>
                <a:lnTo>
                  <a:pt x="12373" y="7526"/>
                </a:lnTo>
                <a:lnTo>
                  <a:pt x="12373" y="7526"/>
                </a:lnTo>
                <a:close/>
                <a:moveTo>
                  <a:pt x="2801" y="5188"/>
                </a:moveTo>
                <a:lnTo>
                  <a:pt x="2801" y="5188"/>
                </a:lnTo>
                <a:lnTo>
                  <a:pt x="2826" y="4823"/>
                </a:lnTo>
                <a:lnTo>
                  <a:pt x="2874" y="4457"/>
                </a:lnTo>
                <a:lnTo>
                  <a:pt x="2972" y="4116"/>
                </a:lnTo>
                <a:lnTo>
                  <a:pt x="3093" y="3775"/>
                </a:lnTo>
                <a:lnTo>
                  <a:pt x="3240" y="3459"/>
                </a:lnTo>
                <a:lnTo>
                  <a:pt x="3410" y="3167"/>
                </a:lnTo>
                <a:lnTo>
                  <a:pt x="3629" y="2874"/>
                </a:lnTo>
                <a:lnTo>
                  <a:pt x="3873" y="2631"/>
                </a:lnTo>
                <a:lnTo>
                  <a:pt x="4116" y="2387"/>
                </a:lnTo>
                <a:lnTo>
                  <a:pt x="4409" y="2192"/>
                </a:lnTo>
                <a:lnTo>
                  <a:pt x="4701" y="1998"/>
                </a:lnTo>
                <a:lnTo>
                  <a:pt x="5017" y="1851"/>
                </a:lnTo>
                <a:lnTo>
                  <a:pt x="5358" y="1730"/>
                </a:lnTo>
                <a:lnTo>
                  <a:pt x="5699" y="1632"/>
                </a:lnTo>
                <a:lnTo>
                  <a:pt x="6065" y="1584"/>
                </a:lnTo>
                <a:lnTo>
                  <a:pt x="6430" y="1559"/>
                </a:lnTo>
                <a:lnTo>
                  <a:pt x="6430" y="1559"/>
                </a:lnTo>
                <a:lnTo>
                  <a:pt x="6795" y="1584"/>
                </a:lnTo>
                <a:lnTo>
                  <a:pt x="7161" y="1632"/>
                </a:lnTo>
                <a:lnTo>
                  <a:pt x="7502" y="1730"/>
                </a:lnTo>
                <a:lnTo>
                  <a:pt x="7843" y="1851"/>
                </a:lnTo>
                <a:lnTo>
                  <a:pt x="8159" y="1998"/>
                </a:lnTo>
                <a:lnTo>
                  <a:pt x="8452" y="2192"/>
                </a:lnTo>
                <a:lnTo>
                  <a:pt x="8744" y="2387"/>
                </a:lnTo>
                <a:lnTo>
                  <a:pt x="8987" y="2631"/>
                </a:lnTo>
                <a:lnTo>
                  <a:pt x="9231" y="2874"/>
                </a:lnTo>
                <a:lnTo>
                  <a:pt x="9450" y="3167"/>
                </a:lnTo>
                <a:lnTo>
                  <a:pt x="9621" y="3459"/>
                </a:lnTo>
                <a:lnTo>
                  <a:pt x="9767" y="3775"/>
                </a:lnTo>
                <a:lnTo>
                  <a:pt x="9888" y="4116"/>
                </a:lnTo>
                <a:lnTo>
                  <a:pt x="9986" y="4457"/>
                </a:lnTo>
                <a:lnTo>
                  <a:pt x="10035" y="4823"/>
                </a:lnTo>
                <a:lnTo>
                  <a:pt x="10059" y="5188"/>
                </a:lnTo>
                <a:lnTo>
                  <a:pt x="10059" y="7526"/>
                </a:lnTo>
                <a:lnTo>
                  <a:pt x="2801" y="7526"/>
                </a:lnTo>
                <a:lnTo>
                  <a:pt x="2801" y="5188"/>
                </a:lnTo>
                <a:close/>
                <a:moveTo>
                  <a:pt x="7063" y="13225"/>
                </a:moveTo>
                <a:lnTo>
                  <a:pt x="7209" y="15052"/>
                </a:lnTo>
                <a:lnTo>
                  <a:pt x="5651" y="15052"/>
                </a:lnTo>
                <a:lnTo>
                  <a:pt x="5797" y="13225"/>
                </a:lnTo>
                <a:lnTo>
                  <a:pt x="5797" y="13225"/>
                </a:lnTo>
                <a:lnTo>
                  <a:pt x="5675" y="13152"/>
                </a:lnTo>
                <a:lnTo>
                  <a:pt x="5553" y="13030"/>
                </a:lnTo>
                <a:lnTo>
                  <a:pt x="5456" y="12933"/>
                </a:lnTo>
                <a:lnTo>
                  <a:pt x="5358" y="12787"/>
                </a:lnTo>
                <a:lnTo>
                  <a:pt x="5285" y="12665"/>
                </a:lnTo>
                <a:lnTo>
                  <a:pt x="5237" y="12495"/>
                </a:lnTo>
                <a:lnTo>
                  <a:pt x="5212" y="12348"/>
                </a:lnTo>
                <a:lnTo>
                  <a:pt x="5212" y="12178"/>
                </a:lnTo>
                <a:lnTo>
                  <a:pt x="5212" y="12178"/>
                </a:lnTo>
                <a:lnTo>
                  <a:pt x="5237" y="11934"/>
                </a:lnTo>
                <a:lnTo>
                  <a:pt x="5310" y="11715"/>
                </a:lnTo>
                <a:lnTo>
                  <a:pt x="5407" y="11496"/>
                </a:lnTo>
                <a:lnTo>
                  <a:pt x="5553" y="11326"/>
                </a:lnTo>
                <a:lnTo>
                  <a:pt x="5748" y="11179"/>
                </a:lnTo>
                <a:lnTo>
                  <a:pt x="5943" y="11058"/>
                </a:lnTo>
                <a:lnTo>
                  <a:pt x="6187" y="10985"/>
                </a:lnTo>
                <a:lnTo>
                  <a:pt x="6430" y="10960"/>
                </a:lnTo>
                <a:lnTo>
                  <a:pt x="6430" y="10960"/>
                </a:lnTo>
                <a:lnTo>
                  <a:pt x="6674" y="10985"/>
                </a:lnTo>
                <a:lnTo>
                  <a:pt x="6917" y="11058"/>
                </a:lnTo>
                <a:lnTo>
                  <a:pt x="7112" y="11179"/>
                </a:lnTo>
                <a:lnTo>
                  <a:pt x="7307" y="11326"/>
                </a:lnTo>
                <a:lnTo>
                  <a:pt x="7453" y="11496"/>
                </a:lnTo>
                <a:lnTo>
                  <a:pt x="7550" y="11715"/>
                </a:lnTo>
                <a:lnTo>
                  <a:pt x="7623" y="11934"/>
                </a:lnTo>
                <a:lnTo>
                  <a:pt x="7648" y="12178"/>
                </a:lnTo>
                <a:lnTo>
                  <a:pt x="7648" y="12178"/>
                </a:lnTo>
                <a:lnTo>
                  <a:pt x="7648" y="12348"/>
                </a:lnTo>
                <a:lnTo>
                  <a:pt x="7623" y="12495"/>
                </a:lnTo>
                <a:lnTo>
                  <a:pt x="7575" y="12665"/>
                </a:lnTo>
                <a:lnTo>
                  <a:pt x="7502" y="12787"/>
                </a:lnTo>
                <a:lnTo>
                  <a:pt x="7404" y="12933"/>
                </a:lnTo>
                <a:lnTo>
                  <a:pt x="7307" y="13030"/>
                </a:lnTo>
                <a:lnTo>
                  <a:pt x="7185" y="13152"/>
                </a:lnTo>
                <a:lnTo>
                  <a:pt x="7063" y="13225"/>
                </a:lnTo>
                <a:lnTo>
                  <a:pt x="7063" y="13225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7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7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2" y="1152109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28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427" name="Google Shape;427;p28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28"/>
          <p:cNvSpPr txBox="1">
            <a:spLocks noGrp="1"/>
          </p:cNvSpPr>
          <p:nvPr>
            <p:ph type="title"/>
          </p:nvPr>
        </p:nvSpPr>
        <p:spPr>
          <a:xfrm>
            <a:off x="498625" y="736375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Informační technologie v administrativě (Bc.)</a:t>
            </a:r>
            <a:endParaRPr sz="3200">
              <a:solidFill>
                <a:srgbClr val="FCC300"/>
              </a:solidFill>
            </a:endParaRPr>
          </a:p>
        </p:txBody>
      </p:sp>
      <p:sp>
        <p:nvSpPr>
          <p:cNvPr id="431" name="Google Shape;431;p28"/>
          <p:cNvSpPr txBox="1">
            <a:spLocks noGrp="1"/>
          </p:cNvSpPr>
          <p:nvPr>
            <p:ph type="sldNum" idx="12"/>
          </p:nvPr>
        </p:nvSpPr>
        <p:spPr>
          <a:xfrm>
            <a:off x="7094275" y="460820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432" name="Google Shape;432;p28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433" name="Google Shape;433;p2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7" name="Google Shape;437;p28"/>
          <p:cNvSpPr txBox="1">
            <a:spLocks noGrp="1"/>
          </p:cNvSpPr>
          <p:nvPr>
            <p:ph type="body" idx="1"/>
          </p:nvPr>
        </p:nvSpPr>
        <p:spPr>
          <a:xfrm>
            <a:off x="-38850" y="1729400"/>
            <a:ext cx="3772650" cy="17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Počítačová technika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Informační systémy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Kancelářský software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Počítačová grafika (2D &amp; 3D)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Počítačové sítě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Databáze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sp>
        <p:nvSpPr>
          <p:cNvPr id="438" name="Google Shape;438;p28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8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13</a:t>
            </a:fld>
            <a:endParaRPr/>
          </a:p>
        </p:txBody>
      </p:sp>
      <p:sp>
        <p:nvSpPr>
          <p:cNvPr id="440" name="Google Shape;440;p28"/>
          <p:cNvSpPr txBox="1">
            <a:spLocks noGrp="1"/>
          </p:cNvSpPr>
          <p:nvPr>
            <p:ph type="body" idx="1"/>
          </p:nvPr>
        </p:nvSpPr>
        <p:spPr>
          <a:xfrm>
            <a:off x="1561875" y="2968178"/>
            <a:ext cx="4165200" cy="20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Základní legislativní normy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Daňové a účetní právo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Bankovnictví a pojišťovnictví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Ekonomika a účetnictví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Profesionální komunikace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Public relations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Marketing a komunikace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grpSp>
        <p:nvGrpSpPr>
          <p:cNvPr id="441" name="Google Shape;441;p28"/>
          <p:cNvGrpSpPr/>
          <p:nvPr/>
        </p:nvGrpSpPr>
        <p:grpSpPr>
          <a:xfrm>
            <a:off x="6357896" y="3515289"/>
            <a:ext cx="530009" cy="646220"/>
            <a:chOff x="596350" y="929175"/>
            <a:chExt cx="407950" cy="497475"/>
          </a:xfrm>
        </p:grpSpPr>
        <p:sp>
          <p:nvSpPr>
            <p:cNvPr id="442" name="Google Shape;442;p28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4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4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2" y="1152109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9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455" name="Google Shape;455;p29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29"/>
          <p:cNvSpPr txBox="1">
            <a:spLocks noGrp="1"/>
          </p:cNvSpPr>
          <p:nvPr>
            <p:ph type="title"/>
          </p:nvPr>
        </p:nvSpPr>
        <p:spPr>
          <a:xfrm>
            <a:off x="498625" y="266987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Uplatnění absolventů</a:t>
            </a:r>
            <a:endParaRPr sz="3200">
              <a:solidFill>
                <a:srgbClr val="FCC300"/>
              </a:solidFill>
            </a:endParaRPr>
          </a:p>
        </p:txBody>
      </p:sp>
      <p:sp>
        <p:nvSpPr>
          <p:cNvPr id="459" name="Google Shape;459;p29"/>
          <p:cNvSpPr txBox="1">
            <a:spLocks noGrp="1"/>
          </p:cNvSpPr>
          <p:nvPr>
            <p:ph type="sldNum" idx="12"/>
          </p:nvPr>
        </p:nvSpPr>
        <p:spPr>
          <a:xfrm>
            <a:off x="7094275" y="460820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460" name="Google Shape;460;p29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461" name="Google Shape;461;p29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29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14</a:t>
            </a:fld>
            <a:endParaRPr/>
          </a:p>
        </p:txBody>
      </p:sp>
      <p:grpSp>
        <p:nvGrpSpPr>
          <p:cNvPr id="467" name="Google Shape;467;p29"/>
          <p:cNvGrpSpPr/>
          <p:nvPr/>
        </p:nvGrpSpPr>
        <p:grpSpPr>
          <a:xfrm>
            <a:off x="6357896" y="3515289"/>
            <a:ext cx="530009" cy="646220"/>
            <a:chOff x="596350" y="929175"/>
            <a:chExt cx="407950" cy="497475"/>
          </a:xfrm>
        </p:grpSpPr>
        <p:sp>
          <p:nvSpPr>
            <p:cNvPr id="468" name="Google Shape;468;p29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5" name="Google Shape;475;p29"/>
          <p:cNvSpPr txBox="1">
            <a:spLocks noGrp="1"/>
          </p:cNvSpPr>
          <p:nvPr>
            <p:ph type="body" idx="1"/>
          </p:nvPr>
        </p:nvSpPr>
        <p:spPr>
          <a:xfrm>
            <a:off x="-76200" y="1632800"/>
            <a:ext cx="4475400" cy="29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Administrativní pozice ve firmách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Úřady státní správy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Public relations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Spolupráce při řešení projektů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Možnost pokračovat v navazujícím magisterském studijním programu Informační technologie (nebo Učitelství informatiky pro střední školy)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1" y="1152088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30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482" name="Google Shape;482;p30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" name="Google Shape;485;p30"/>
          <p:cNvSpPr txBox="1">
            <a:spLocks noGrp="1"/>
          </p:cNvSpPr>
          <p:nvPr>
            <p:ph type="title"/>
          </p:nvPr>
        </p:nvSpPr>
        <p:spPr>
          <a:xfrm>
            <a:off x="498625" y="736375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Softwarové inženýrství (Bc.)</a:t>
            </a:r>
            <a:endParaRPr sz="3200">
              <a:solidFill>
                <a:srgbClr val="FCC300"/>
              </a:solidFill>
            </a:endParaRPr>
          </a:p>
        </p:txBody>
      </p:sp>
      <p:grpSp>
        <p:nvGrpSpPr>
          <p:cNvPr id="486" name="Google Shape;486;p30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487" name="Google Shape;487;p3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30"/>
          <p:cNvSpPr txBox="1">
            <a:spLocks noGrp="1"/>
          </p:cNvSpPr>
          <p:nvPr>
            <p:ph type="body" idx="1"/>
          </p:nvPr>
        </p:nvSpPr>
        <p:spPr>
          <a:xfrm>
            <a:off x="-38850" y="1729400"/>
            <a:ext cx="5350800" cy="1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Programování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Analýza a modelování softwarových systémů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Programování mobilních aplikací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Algoritmy a datové struktury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Programování v Pythonu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Interakční design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sp>
        <p:nvSpPr>
          <p:cNvPr id="492" name="Google Shape;492;p30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0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15</a:t>
            </a:fld>
            <a:endParaRPr/>
          </a:p>
        </p:txBody>
      </p:sp>
      <p:sp>
        <p:nvSpPr>
          <p:cNvPr id="494" name="Google Shape;494;p30"/>
          <p:cNvSpPr txBox="1">
            <a:spLocks noGrp="1"/>
          </p:cNvSpPr>
          <p:nvPr>
            <p:ph type="body" idx="1"/>
          </p:nvPr>
        </p:nvSpPr>
        <p:spPr>
          <a:xfrm>
            <a:off x="1650449" y="3001528"/>
            <a:ext cx="4165200" cy="20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endParaRPr lang="cs-CZ" sz="1400" dirty="0"/>
          </a:p>
          <a:p>
            <a:pPr marL="13716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Architektura počítačů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Operační systémy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Počítačové sítě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Elektrické obvody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Programování mikročipů</a:t>
            </a:r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cs-CZ" sz="1400" dirty="0"/>
              <a:t>Základy umělé inteligence</a:t>
            </a: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lang="cs-CZ" sz="1400" dirty="0"/>
          </a:p>
        </p:txBody>
      </p:sp>
      <p:grpSp>
        <p:nvGrpSpPr>
          <p:cNvPr id="495" name="Google Shape;495;p30"/>
          <p:cNvGrpSpPr/>
          <p:nvPr/>
        </p:nvGrpSpPr>
        <p:grpSpPr>
          <a:xfrm>
            <a:off x="6215077" y="3447191"/>
            <a:ext cx="815648" cy="782425"/>
            <a:chOff x="5233525" y="4954450"/>
            <a:chExt cx="538275" cy="516350"/>
          </a:xfrm>
        </p:grpSpPr>
        <p:sp>
          <p:nvSpPr>
            <p:cNvPr id="496" name="Google Shape;496;p30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1" y="1152088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31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513" name="Google Shape;513;p31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6" name="Google Shape;516;p31"/>
          <p:cNvSpPr txBox="1">
            <a:spLocks noGrp="1"/>
          </p:cNvSpPr>
          <p:nvPr>
            <p:ph type="title"/>
          </p:nvPr>
        </p:nvSpPr>
        <p:spPr>
          <a:xfrm>
            <a:off x="498625" y="285314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CC300"/>
                </a:solidFill>
              </a:rPr>
              <a:t>Uplatnění absolventů</a:t>
            </a:r>
            <a:endParaRPr sz="3200">
              <a:solidFill>
                <a:srgbClr val="FCC300"/>
              </a:solidFill>
            </a:endParaRPr>
          </a:p>
        </p:txBody>
      </p:sp>
      <p:grpSp>
        <p:nvGrpSpPr>
          <p:cNvPr id="517" name="Google Shape;517;p31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518" name="Google Shape;518;p31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31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1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16</a:t>
            </a:fld>
            <a:endParaRPr/>
          </a:p>
        </p:txBody>
      </p:sp>
      <p:grpSp>
        <p:nvGrpSpPr>
          <p:cNvPr id="524" name="Google Shape;524;p31"/>
          <p:cNvGrpSpPr/>
          <p:nvPr/>
        </p:nvGrpSpPr>
        <p:grpSpPr>
          <a:xfrm>
            <a:off x="6215077" y="3447191"/>
            <a:ext cx="815648" cy="782425"/>
            <a:chOff x="5233525" y="4954450"/>
            <a:chExt cx="538275" cy="516350"/>
          </a:xfrm>
        </p:grpSpPr>
        <p:sp>
          <p:nvSpPr>
            <p:cNvPr id="525" name="Google Shape;525;p31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31"/>
          <p:cNvSpPr txBox="1">
            <a:spLocks noGrp="1"/>
          </p:cNvSpPr>
          <p:nvPr>
            <p:ph type="body" idx="1"/>
          </p:nvPr>
        </p:nvSpPr>
        <p:spPr>
          <a:xfrm>
            <a:off x="-88250" y="1389925"/>
            <a:ext cx="4946100" cy="3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Člen týmu vývojářů a testovacích týmů v softwarových firmách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Vývojář nebo správce podpůrných softwarových produktů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Programátor, tvůrce webových stránek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Správce počítačových sítí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Počítačový grafik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Programátor mikropočítačů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Možnost pokračovat v navazující</a:t>
            </a:r>
            <a:r>
              <a:rPr lang="cs-CZ" sz="1400" dirty="0"/>
              <a:t>m</a:t>
            </a:r>
            <a:r>
              <a:rPr lang="en" sz="1400" dirty="0"/>
              <a:t> magistersk</a:t>
            </a:r>
            <a:r>
              <a:rPr lang="cs-CZ" sz="1400" dirty="0" err="1"/>
              <a:t>ém</a:t>
            </a:r>
            <a:r>
              <a:rPr lang="en" sz="1400" dirty="0"/>
              <a:t> studijní</a:t>
            </a:r>
            <a:r>
              <a:rPr lang="cs-CZ" sz="1400" dirty="0"/>
              <a:t>m</a:t>
            </a:r>
            <a:r>
              <a:rPr lang="en" sz="1400" dirty="0"/>
              <a:t> </a:t>
            </a:r>
            <a:r>
              <a:rPr lang="cs-CZ" sz="1400" dirty="0"/>
              <a:t>programu</a:t>
            </a:r>
            <a:r>
              <a:rPr lang="en" sz="1400" dirty="0"/>
              <a:t> Informační technologie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5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5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5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5" y="1152113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2" name="Google Shape;542;p32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543" name="Google Shape;543;p3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32"/>
          <p:cNvSpPr txBox="1">
            <a:spLocks noGrp="1"/>
          </p:cNvSpPr>
          <p:nvPr>
            <p:ph type="title"/>
          </p:nvPr>
        </p:nvSpPr>
        <p:spPr>
          <a:xfrm>
            <a:off x="498624" y="736375"/>
            <a:ext cx="6450815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rgbClr val="FCC300"/>
                </a:solidFill>
              </a:rPr>
              <a:t>Aplikovaná informatika v průmyslové automatizaci </a:t>
            </a:r>
            <a:r>
              <a:rPr lang="en" sz="3200" dirty="0">
                <a:solidFill>
                  <a:srgbClr val="FCC300"/>
                </a:solidFill>
              </a:rPr>
              <a:t>(Bc.)</a:t>
            </a:r>
            <a:endParaRPr sz="3200" dirty="0">
              <a:solidFill>
                <a:srgbClr val="FCC300"/>
              </a:solidFill>
            </a:endParaRPr>
          </a:p>
        </p:txBody>
      </p:sp>
      <p:grpSp>
        <p:nvGrpSpPr>
          <p:cNvPr id="547" name="Google Shape;547;p32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548" name="Google Shape;548;p32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32"/>
          <p:cNvSpPr txBox="1">
            <a:spLocks noGrp="1"/>
          </p:cNvSpPr>
          <p:nvPr>
            <p:ph type="body" idx="1"/>
          </p:nvPr>
        </p:nvSpPr>
        <p:spPr>
          <a:xfrm>
            <a:off x="-471322" y="1729400"/>
            <a:ext cx="5350800" cy="1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Mechatronické systémy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Konstrukce robotů a manipulátorů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Analogová a číslicová technika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Automatické řízení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Elektrotechnika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Instrumentace a měření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53" name="Google Shape;553;p32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2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17</a:t>
            </a:fld>
            <a:endParaRPr/>
          </a:p>
        </p:txBody>
      </p:sp>
      <p:sp>
        <p:nvSpPr>
          <p:cNvPr id="555" name="Google Shape;555;p32"/>
          <p:cNvSpPr txBox="1">
            <a:spLocks noGrp="1"/>
          </p:cNvSpPr>
          <p:nvPr>
            <p:ph type="body" idx="1"/>
          </p:nvPr>
        </p:nvSpPr>
        <p:spPr>
          <a:xfrm>
            <a:off x="1629925" y="3250828"/>
            <a:ext cx="4165200" cy="20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Výpočetní technika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Programovací metody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Objektové programování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Inženýrská grafika</a:t>
            </a:r>
            <a:endParaRPr sz="140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/>
              <a:t>Softwarová podpora inženýrských výpočtů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556" name="Google Shape;556;p32"/>
          <p:cNvGrpSpPr/>
          <p:nvPr/>
        </p:nvGrpSpPr>
        <p:grpSpPr>
          <a:xfrm>
            <a:off x="6186457" y="3513904"/>
            <a:ext cx="872890" cy="649007"/>
            <a:chOff x="5247525" y="3007275"/>
            <a:chExt cx="517575" cy="384825"/>
          </a:xfrm>
        </p:grpSpPr>
        <p:sp>
          <p:nvSpPr>
            <p:cNvPr id="557" name="Google Shape;557;p32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5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5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5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8825" y="1152113"/>
            <a:ext cx="2839275" cy="2839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33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565" name="Google Shape;565;p3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33"/>
          <p:cNvSpPr txBox="1">
            <a:spLocks noGrp="1"/>
          </p:cNvSpPr>
          <p:nvPr>
            <p:ph type="title"/>
          </p:nvPr>
        </p:nvSpPr>
        <p:spPr>
          <a:xfrm>
            <a:off x="498625" y="263917"/>
            <a:ext cx="52203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solidFill>
                  <a:srgbClr val="FCC300"/>
                </a:solidFill>
              </a:rPr>
              <a:t>Uplatnění</a:t>
            </a:r>
            <a:r>
              <a:rPr lang="en" sz="3200" dirty="0">
                <a:solidFill>
                  <a:srgbClr val="FCC300"/>
                </a:solidFill>
              </a:rPr>
              <a:t> </a:t>
            </a:r>
            <a:r>
              <a:rPr lang="en" sz="3200" dirty="0" err="1">
                <a:solidFill>
                  <a:srgbClr val="FCC300"/>
                </a:solidFill>
              </a:rPr>
              <a:t>absolventů</a:t>
            </a:r>
            <a:endParaRPr sz="3200" dirty="0">
              <a:solidFill>
                <a:srgbClr val="FCC300"/>
              </a:solidFill>
            </a:endParaRPr>
          </a:p>
        </p:txBody>
      </p:sp>
      <p:grpSp>
        <p:nvGrpSpPr>
          <p:cNvPr id="569" name="Google Shape;569;p33"/>
          <p:cNvGrpSpPr/>
          <p:nvPr/>
        </p:nvGrpSpPr>
        <p:grpSpPr>
          <a:xfrm>
            <a:off x="5483585" y="1359887"/>
            <a:ext cx="369505" cy="369505"/>
            <a:chOff x="2594050" y="1631825"/>
            <a:chExt cx="439625" cy="439625"/>
          </a:xfrm>
        </p:grpSpPr>
        <p:sp>
          <p:nvSpPr>
            <p:cNvPr id="570" name="Google Shape;570;p3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33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3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18</a:t>
            </a:fld>
            <a:endParaRPr/>
          </a:p>
        </p:txBody>
      </p:sp>
      <p:grpSp>
        <p:nvGrpSpPr>
          <p:cNvPr id="576" name="Google Shape;576;p33"/>
          <p:cNvGrpSpPr/>
          <p:nvPr/>
        </p:nvGrpSpPr>
        <p:grpSpPr>
          <a:xfrm>
            <a:off x="6186457" y="3513904"/>
            <a:ext cx="872890" cy="649007"/>
            <a:chOff x="5247525" y="3007275"/>
            <a:chExt cx="517575" cy="384825"/>
          </a:xfrm>
        </p:grpSpPr>
        <p:sp>
          <p:nvSpPr>
            <p:cNvPr id="577" name="Google Shape;577;p33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33"/>
          <p:cNvSpPr txBox="1">
            <a:spLocks noGrp="1"/>
          </p:cNvSpPr>
          <p:nvPr>
            <p:ph type="body" idx="1"/>
          </p:nvPr>
        </p:nvSpPr>
        <p:spPr>
          <a:xfrm>
            <a:off x="-88251" y="1389925"/>
            <a:ext cx="6448097" cy="3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Automatizační systémy s robotickými pracovišti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Vazba na vysoce aktuální koncepci celosvětového rozvoje v oblasti automatizace a robotizace výroby Industry 4.0 (průmysl 4.0)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Výrobní linky s manipulátory, roboty apod.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Průmyslová automatizace (PLC automaty, mikropočítačové aplikace)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Řízení technologických procesů v různých odvětvích průmyslu – plastikářský, strojírenský, chemický a potravinářský</a:t>
            </a:r>
            <a:endParaRPr sz="1400" dirty="0"/>
          </a:p>
          <a:p>
            <a:pPr marL="13716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Možnost pokračovat v navazujícím magisterském studijním </a:t>
            </a:r>
            <a:r>
              <a:rPr lang="cs-CZ" sz="1400" dirty="0"/>
              <a:t>programu</a:t>
            </a:r>
            <a:r>
              <a:rPr lang="en" sz="1400" dirty="0"/>
              <a:t> Automatické řízení a informatika</a:t>
            </a:r>
            <a:r>
              <a:rPr lang="cs-CZ" sz="1400" dirty="0"/>
              <a:t> v průmyslu 4.0</a:t>
            </a:r>
            <a:r>
              <a:rPr lang="en" sz="1400" dirty="0"/>
              <a:t> </a:t>
            </a:r>
            <a:r>
              <a:rPr lang="cs-CZ" sz="1400" dirty="0"/>
              <a:t>(</a:t>
            </a:r>
            <a:r>
              <a:rPr lang="en" sz="1400" dirty="0"/>
              <a:t>nebo Integrované systémy v budovách</a:t>
            </a:r>
            <a:r>
              <a:rPr lang="cs-CZ" sz="1400" dirty="0"/>
              <a:t>)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00"/>
                                        <p:tgtEl>
                                          <p:spTgt spid="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4"/>
          <p:cNvSpPr txBox="1">
            <a:spLocks noGrp="1"/>
          </p:cNvSpPr>
          <p:nvPr>
            <p:ph type="ctrTitle"/>
          </p:nvPr>
        </p:nvSpPr>
        <p:spPr>
          <a:xfrm>
            <a:off x="2585007" y="129887"/>
            <a:ext cx="4004400" cy="16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C300"/>
                </a:solidFill>
              </a:rPr>
              <a:t>Přijímací řízení</a:t>
            </a:r>
            <a:endParaRPr dirty="0">
              <a:solidFill>
                <a:srgbClr val="FCC300"/>
              </a:solidFill>
            </a:endParaRPr>
          </a:p>
        </p:txBody>
      </p:sp>
      <p:grpSp>
        <p:nvGrpSpPr>
          <p:cNvPr id="585" name="Google Shape;585;p34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586" name="Google Shape;586;p34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>
              <a:hlinkClick r:id="rId4"/>
            </p:cNvPr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34"/>
          <p:cNvGrpSpPr/>
          <p:nvPr/>
        </p:nvGrpSpPr>
        <p:grpSpPr>
          <a:xfrm>
            <a:off x="1250208" y="940337"/>
            <a:ext cx="935657" cy="916097"/>
            <a:chOff x="1236875" y="1623900"/>
            <a:chExt cx="465200" cy="455475"/>
          </a:xfrm>
        </p:grpSpPr>
        <p:sp>
          <p:nvSpPr>
            <p:cNvPr id="590" name="Google Shape;590;p34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4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4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19</a:t>
            </a:fld>
            <a:endParaRPr/>
          </a:p>
        </p:txBody>
      </p:sp>
      <p:sp>
        <p:nvSpPr>
          <p:cNvPr id="599" name="Google Shape;599;p34"/>
          <p:cNvSpPr txBox="1">
            <a:spLocks noGrp="1"/>
          </p:cNvSpPr>
          <p:nvPr>
            <p:ph type="body" idx="4294967295"/>
          </p:nvPr>
        </p:nvSpPr>
        <p:spPr>
          <a:xfrm>
            <a:off x="3533138" y="1557328"/>
            <a:ext cx="2279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 i="1" u="sng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eprihlaska.utb.cz</a:t>
            </a:r>
            <a:endParaRPr sz="1800" b="1" i="1" u="sng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9144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" name="Google Shape;600;p34"/>
          <p:cNvSpPr txBox="1">
            <a:spLocks noGrp="1"/>
          </p:cNvSpPr>
          <p:nvPr>
            <p:ph type="body" idx="4294967295"/>
          </p:nvPr>
        </p:nvSpPr>
        <p:spPr>
          <a:xfrm>
            <a:off x="2585007" y="2060144"/>
            <a:ext cx="4362300" cy="11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/>
              <a:t>Podmínkou pro přijetí je dosažení úplného středního nebo úplného středního odborného vzdělání, které uchazeči prokazují odevzdáním úředně ověřené kopie maturitního vysvědčení.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b="1" dirty="0">
              <a:solidFill>
                <a:srgbClr val="FCC3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9144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1" name="Google Shape;601;p34"/>
          <p:cNvSpPr txBox="1">
            <a:spLocks noGrp="1"/>
          </p:cNvSpPr>
          <p:nvPr>
            <p:ph type="body" idx="4294967295"/>
          </p:nvPr>
        </p:nvSpPr>
        <p:spPr>
          <a:xfrm>
            <a:off x="2987647" y="2985837"/>
            <a:ext cx="3370682" cy="21576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Součástí přijímacího řízení do programu Softwarové inženýrství je přijímací zkouška z matematiky formou SCIO testů (je prominuta maturujícím úspěšně z matematiky a fyziky)</a:t>
            </a:r>
          </a:p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</a:t>
            </a:r>
            <a:r>
              <a:rPr lang="en" sz="12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chazečům </a:t>
            </a:r>
            <a:r>
              <a:rPr lang="cs-CZ" sz="12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všech ostatních programů </a:t>
            </a:r>
            <a:r>
              <a:rPr lang="en" sz="12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je písemná přijímací zkouška prominuta</a:t>
            </a:r>
            <a:endParaRPr sz="1200" b="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9144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ctrTitle"/>
          </p:nvPr>
        </p:nvSpPr>
        <p:spPr>
          <a:xfrm>
            <a:off x="2569800" y="330275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C751B"/>
                </a:solidFill>
              </a:rPr>
              <a:t>Kdo jsme?</a:t>
            </a:r>
            <a:endParaRPr>
              <a:solidFill>
                <a:srgbClr val="EC751B"/>
              </a:solidFill>
            </a:endParaRPr>
          </a:p>
        </p:txBody>
      </p:sp>
      <p:grpSp>
        <p:nvGrpSpPr>
          <p:cNvPr id="150" name="Google Shape;150;p15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151" name="Google Shape;151;p15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5"/>
          <p:cNvSpPr txBox="1">
            <a:spLocks noGrp="1"/>
          </p:cNvSpPr>
          <p:nvPr>
            <p:ph type="body" idx="4294967295"/>
          </p:nvPr>
        </p:nvSpPr>
        <p:spPr>
          <a:xfrm>
            <a:off x="2639400" y="1286975"/>
            <a:ext cx="4158300" cy="3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Veřejná vysoká škola, financov</a:t>
            </a:r>
            <a:r>
              <a:rPr lang="cs-CZ" sz="1800" dirty="0"/>
              <a:t>á</a:t>
            </a:r>
            <a:r>
              <a:rPr lang="en" sz="1800" dirty="0"/>
              <a:t>n</a:t>
            </a:r>
            <a:r>
              <a:rPr lang="cs-CZ" sz="1800" dirty="0"/>
              <a:t>a</a:t>
            </a:r>
            <a:r>
              <a:rPr lang="en" sz="1800" dirty="0"/>
              <a:t> ze stát. rozpočtu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Zřízena ke dni  1. 1. 2001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 err="1"/>
              <a:t>Máme</a:t>
            </a:r>
            <a:r>
              <a:rPr lang="en" sz="1800" dirty="0"/>
              <a:t> </a:t>
            </a:r>
            <a:r>
              <a:rPr lang="cs-CZ" sz="1800" dirty="0"/>
              <a:t>necelých</a:t>
            </a:r>
            <a:r>
              <a:rPr lang="en" sz="1800" dirty="0"/>
              <a:t> 10 tis. studentů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6 fakult 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Mimo jiné se p</a:t>
            </a:r>
            <a:r>
              <a:rPr lang="en" sz="1800" dirty="0"/>
              <a:t>rezentujeme </a:t>
            </a:r>
            <a:r>
              <a:rPr lang="cs-CZ" sz="1800" dirty="0"/>
              <a:t>t</a:t>
            </a:r>
            <a:r>
              <a:rPr lang="en" sz="1800" dirty="0"/>
              <a:t>aké na veletrzích Gaudeamus v </a:t>
            </a:r>
            <a:r>
              <a:rPr lang="en" sz="1800" dirty="0" err="1"/>
              <a:t>Brně</a:t>
            </a:r>
            <a:r>
              <a:rPr lang="en" sz="1800" dirty="0"/>
              <a:t> a v Praze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</a:t>
            </a:fld>
            <a:endParaRPr/>
          </a:p>
        </p:txBody>
      </p:sp>
      <p:grpSp>
        <p:nvGrpSpPr>
          <p:cNvPr id="157" name="Google Shape;157;p15"/>
          <p:cNvGrpSpPr/>
          <p:nvPr/>
        </p:nvGrpSpPr>
        <p:grpSpPr>
          <a:xfrm>
            <a:off x="1161424" y="1059674"/>
            <a:ext cx="1113237" cy="677418"/>
            <a:chOff x="3269900" y="3064500"/>
            <a:chExt cx="432325" cy="263075"/>
          </a:xfrm>
        </p:grpSpPr>
        <p:sp>
          <p:nvSpPr>
            <p:cNvPr id="158" name="Google Shape;158;p15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5"/>
          <p:cNvSpPr txBox="1">
            <a:spLocks noGrp="1"/>
          </p:cNvSpPr>
          <p:nvPr>
            <p:ph type="ctrTitle"/>
          </p:nvPr>
        </p:nvSpPr>
        <p:spPr>
          <a:xfrm>
            <a:off x="2569800" y="467205"/>
            <a:ext cx="4004400" cy="162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C300"/>
                </a:solidFill>
              </a:rPr>
              <a:t>Přijímací řízení</a:t>
            </a:r>
            <a:endParaRPr>
              <a:solidFill>
                <a:srgbClr val="FCC300"/>
              </a:solidFill>
            </a:endParaRPr>
          </a:p>
        </p:txBody>
      </p:sp>
      <p:grpSp>
        <p:nvGrpSpPr>
          <p:cNvPr id="607" name="Google Shape;607;p35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608" name="Google Shape;608;p35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5"/>
          <p:cNvGrpSpPr/>
          <p:nvPr/>
        </p:nvGrpSpPr>
        <p:grpSpPr>
          <a:xfrm>
            <a:off x="1250208" y="940337"/>
            <a:ext cx="935657" cy="916097"/>
            <a:chOff x="1236875" y="1623900"/>
            <a:chExt cx="465200" cy="455475"/>
          </a:xfrm>
        </p:grpSpPr>
        <p:sp>
          <p:nvSpPr>
            <p:cNvPr id="612" name="Google Shape;612;p35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9" name="Google Shape;619;p35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5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20</a:t>
            </a:fld>
            <a:endParaRPr/>
          </a:p>
        </p:txBody>
      </p:sp>
      <p:sp>
        <p:nvSpPr>
          <p:cNvPr id="621" name="Google Shape;621;p35"/>
          <p:cNvSpPr txBox="1">
            <a:spLocks noGrp="1"/>
          </p:cNvSpPr>
          <p:nvPr>
            <p:ph type="body" idx="4294967295"/>
          </p:nvPr>
        </p:nvSpPr>
        <p:spPr>
          <a:xfrm>
            <a:off x="2223450" y="2088100"/>
            <a:ext cx="4697100" cy="3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42900">
              <a:lnSpc>
                <a:spcPct val="115000"/>
              </a:lnSpc>
              <a:spcBef>
                <a:spcPts val="800"/>
              </a:spcBef>
              <a:buSzPts val="1800"/>
            </a:pPr>
            <a:r>
              <a:rPr lang="en" sz="1800" dirty="0"/>
              <a:t>Termín podání přihlášky: </a:t>
            </a:r>
            <a:r>
              <a:rPr lang="cs-CZ" sz="1800" b="1" spc="-1" dirty="0">
                <a:solidFill>
                  <a:srgbClr val="434343"/>
                </a:solidFill>
                <a:latin typeface="Poppins"/>
                <a:ea typeface="Poppins"/>
              </a:rPr>
              <a:t>31. 3. 2024</a:t>
            </a:r>
            <a:endParaRPr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Forma podání přihlášky: elektronicky na </a:t>
            </a:r>
            <a:r>
              <a:rPr lang="en" sz="1800" b="1" i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eprihlaska.utb.cz</a:t>
            </a:r>
            <a:endParaRPr sz="1800" b="1" i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Poplatek za přijímací řízení: </a:t>
            </a:r>
            <a:r>
              <a:rPr lang="cs-CZ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46</a:t>
            </a:r>
            <a:r>
              <a:rPr lang="en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0 Kč</a:t>
            </a:r>
            <a:endParaRPr lang="cs-CZ"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6"/>
          <p:cNvSpPr txBox="1">
            <a:spLocks noGrp="1"/>
          </p:cNvSpPr>
          <p:nvPr>
            <p:ph type="ctrTitle"/>
          </p:nvPr>
        </p:nvSpPr>
        <p:spPr>
          <a:xfrm>
            <a:off x="2375850" y="1173725"/>
            <a:ext cx="4392300" cy="1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CC300"/>
                </a:solidFill>
              </a:rPr>
              <a:t>Letní programátorská přípravka</a:t>
            </a:r>
            <a:endParaRPr sz="3400">
              <a:solidFill>
                <a:srgbClr val="FCC300"/>
              </a:solidFill>
            </a:endParaRPr>
          </a:p>
        </p:txBody>
      </p:sp>
      <p:grpSp>
        <p:nvGrpSpPr>
          <p:cNvPr id="627" name="Google Shape;627;p36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628" name="Google Shape;628;p36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36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6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21</a:t>
            </a:fld>
            <a:endParaRPr/>
          </a:p>
        </p:txBody>
      </p:sp>
      <p:grpSp>
        <p:nvGrpSpPr>
          <p:cNvPr id="633" name="Google Shape;633;p36"/>
          <p:cNvGrpSpPr/>
          <p:nvPr/>
        </p:nvGrpSpPr>
        <p:grpSpPr>
          <a:xfrm>
            <a:off x="1208637" y="902224"/>
            <a:ext cx="1018810" cy="992320"/>
            <a:chOff x="5916675" y="927975"/>
            <a:chExt cx="516350" cy="502950"/>
          </a:xfrm>
        </p:grpSpPr>
        <p:sp>
          <p:nvSpPr>
            <p:cNvPr id="634" name="Google Shape;634;p36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36"/>
          <p:cNvSpPr txBox="1">
            <a:spLocks noGrp="1"/>
          </p:cNvSpPr>
          <p:nvPr>
            <p:ph type="body" idx="4294967295"/>
          </p:nvPr>
        </p:nvSpPr>
        <p:spPr>
          <a:xfrm>
            <a:off x="2468850" y="2808125"/>
            <a:ext cx="4206300" cy="11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/>
              <a:t>Intenzivní doučování základů programování, bez kterých se na IT oborech neobejdete.</a:t>
            </a: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7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642" name="Google Shape;642;p37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7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7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22</a:t>
            </a:fld>
            <a:endParaRPr/>
          </a:p>
        </p:txBody>
      </p:sp>
      <p:grpSp>
        <p:nvGrpSpPr>
          <p:cNvPr id="647" name="Google Shape;647;p37"/>
          <p:cNvGrpSpPr/>
          <p:nvPr/>
        </p:nvGrpSpPr>
        <p:grpSpPr>
          <a:xfrm>
            <a:off x="1208637" y="902224"/>
            <a:ext cx="1018810" cy="992320"/>
            <a:chOff x="5916675" y="927975"/>
            <a:chExt cx="516350" cy="502950"/>
          </a:xfrm>
        </p:grpSpPr>
        <p:sp>
          <p:nvSpPr>
            <p:cNvPr id="648" name="Google Shape;648;p37"/>
            <p:cNvSpPr/>
            <p:nvPr/>
          </p:nvSpPr>
          <p:spPr>
            <a:xfrm>
              <a:off x="5916675" y="927975"/>
              <a:ext cx="516350" cy="502950"/>
            </a:xfrm>
            <a:custGeom>
              <a:avLst/>
              <a:gdLst/>
              <a:ahLst/>
              <a:cxnLst/>
              <a:rect l="l" t="t" r="r" b="b"/>
              <a:pathLst>
                <a:path w="20654" h="20118" fill="none" extrusionOk="0">
                  <a:moveTo>
                    <a:pt x="20654" y="10059"/>
                  </a:moveTo>
                  <a:lnTo>
                    <a:pt x="18486" y="8183"/>
                  </a:lnTo>
                  <a:lnTo>
                    <a:pt x="19631" y="5577"/>
                  </a:lnTo>
                  <a:lnTo>
                    <a:pt x="16879" y="4847"/>
                  </a:lnTo>
                  <a:lnTo>
                    <a:pt x="16757" y="1997"/>
                  </a:lnTo>
                  <a:lnTo>
                    <a:pt x="13956" y="2509"/>
                  </a:lnTo>
                  <a:lnTo>
                    <a:pt x="12616" y="0"/>
                  </a:lnTo>
                  <a:lnTo>
                    <a:pt x="10327" y="1681"/>
                  </a:lnTo>
                  <a:lnTo>
                    <a:pt x="8038" y="0"/>
                  </a:lnTo>
                  <a:lnTo>
                    <a:pt x="6698" y="2509"/>
                  </a:lnTo>
                  <a:lnTo>
                    <a:pt x="3897" y="1997"/>
                  </a:lnTo>
                  <a:lnTo>
                    <a:pt x="3776" y="4847"/>
                  </a:lnTo>
                  <a:lnTo>
                    <a:pt x="1023" y="5577"/>
                  </a:lnTo>
                  <a:lnTo>
                    <a:pt x="2168" y="8183"/>
                  </a:lnTo>
                  <a:lnTo>
                    <a:pt x="1" y="10059"/>
                  </a:lnTo>
                  <a:lnTo>
                    <a:pt x="2168" y="11934"/>
                  </a:lnTo>
                  <a:lnTo>
                    <a:pt x="1023" y="14540"/>
                  </a:lnTo>
                  <a:lnTo>
                    <a:pt x="3776" y="15271"/>
                  </a:lnTo>
                  <a:lnTo>
                    <a:pt x="3897" y="18120"/>
                  </a:lnTo>
                  <a:lnTo>
                    <a:pt x="6698" y="17609"/>
                  </a:lnTo>
                  <a:lnTo>
                    <a:pt x="8038" y="20117"/>
                  </a:lnTo>
                  <a:lnTo>
                    <a:pt x="10327" y="18437"/>
                  </a:lnTo>
                  <a:lnTo>
                    <a:pt x="12616" y="20117"/>
                  </a:lnTo>
                  <a:lnTo>
                    <a:pt x="13956" y="17609"/>
                  </a:lnTo>
                  <a:lnTo>
                    <a:pt x="16757" y="18120"/>
                  </a:lnTo>
                  <a:lnTo>
                    <a:pt x="16879" y="15271"/>
                  </a:lnTo>
                  <a:lnTo>
                    <a:pt x="19631" y="14540"/>
                  </a:lnTo>
                  <a:lnTo>
                    <a:pt x="18486" y="11934"/>
                  </a:lnTo>
                  <a:lnTo>
                    <a:pt x="20654" y="10059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7"/>
            <p:cNvSpPr/>
            <p:nvPr/>
          </p:nvSpPr>
          <p:spPr>
            <a:xfrm>
              <a:off x="6006800" y="1011375"/>
              <a:ext cx="336125" cy="336125"/>
            </a:xfrm>
            <a:custGeom>
              <a:avLst/>
              <a:gdLst/>
              <a:ahLst/>
              <a:cxnLst/>
              <a:rect l="l" t="t" r="r" b="b"/>
              <a:pathLst>
                <a:path w="13445" h="13445" fill="none" extrusionOk="0">
                  <a:moveTo>
                    <a:pt x="6722" y="13445"/>
                  </a:moveTo>
                  <a:lnTo>
                    <a:pt x="6722" y="13445"/>
                  </a:lnTo>
                  <a:lnTo>
                    <a:pt x="6381" y="13420"/>
                  </a:lnTo>
                  <a:lnTo>
                    <a:pt x="6040" y="13396"/>
                  </a:lnTo>
                  <a:lnTo>
                    <a:pt x="5699" y="13347"/>
                  </a:lnTo>
                  <a:lnTo>
                    <a:pt x="5383" y="13299"/>
                  </a:lnTo>
                  <a:lnTo>
                    <a:pt x="5042" y="13226"/>
                  </a:lnTo>
                  <a:lnTo>
                    <a:pt x="4725" y="13128"/>
                  </a:lnTo>
                  <a:lnTo>
                    <a:pt x="4408" y="13031"/>
                  </a:lnTo>
                  <a:lnTo>
                    <a:pt x="4116" y="12909"/>
                  </a:lnTo>
                  <a:lnTo>
                    <a:pt x="3824" y="12763"/>
                  </a:lnTo>
                  <a:lnTo>
                    <a:pt x="3532" y="12617"/>
                  </a:lnTo>
                  <a:lnTo>
                    <a:pt x="3239" y="12471"/>
                  </a:lnTo>
                  <a:lnTo>
                    <a:pt x="2971" y="12276"/>
                  </a:lnTo>
                  <a:lnTo>
                    <a:pt x="2703" y="12105"/>
                  </a:lnTo>
                  <a:lnTo>
                    <a:pt x="2460" y="11910"/>
                  </a:lnTo>
                  <a:lnTo>
                    <a:pt x="2216" y="11691"/>
                  </a:lnTo>
                  <a:lnTo>
                    <a:pt x="1973" y="11472"/>
                  </a:lnTo>
                  <a:lnTo>
                    <a:pt x="1754" y="11228"/>
                  </a:lnTo>
                  <a:lnTo>
                    <a:pt x="1534" y="10985"/>
                  </a:lnTo>
                  <a:lnTo>
                    <a:pt x="1340" y="10741"/>
                  </a:lnTo>
                  <a:lnTo>
                    <a:pt x="1169" y="10473"/>
                  </a:lnTo>
                  <a:lnTo>
                    <a:pt x="974" y="10206"/>
                  </a:lnTo>
                  <a:lnTo>
                    <a:pt x="828" y="9913"/>
                  </a:lnTo>
                  <a:lnTo>
                    <a:pt x="682" y="9621"/>
                  </a:lnTo>
                  <a:lnTo>
                    <a:pt x="536" y="9329"/>
                  </a:lnTo>
                  <a:lnTo>
                    <a:pt x="414" y="9036"/>
                  </a:lnTo>
                  <a:lnTo>
                    <a:pt x="317" y="8720"/>
                  </a:lnTo>
                  <a:lnTo>
                    <a:pt x="219" y="8403"/>
                  </a:lnTo>
                  <a:lnTo>
                    <a:pt x="146" y="8062"/>
                  </a:lnTo>
                  <a:lnTo>
                    <a:pt x="98" y="7746"/>
                  </a:lnTo>
                  <a:lnTo>
                    <a:pt x="49" y="7405"/>
                  </a:lnTo>
                  <a:lnTo>
                    <a:pt x="24" y="7064"/>
                  </a:lnTo>
                  <a:lnTo>
                    <a:pt x="0" y="6723"/>
                  </a:lnTo>
                  <a:lnTo>
                    <a:pt x="0" y="6723"/>
                  </a:lnTo>
                  <a:lnTo>
                    <a:pt x="24" y="6382"/>
                  </a:lnTo>
                  <a:lnTo>
                    <a:pt x="49" y="6041"/>
                  </a:lnTo>
                  <a:lnTo>
                    <a:pt x="98" y="5700"/>
                  </a:lnTo>
                  <a:lnTo>
                    <a:pt x="146" y="5383"/>
                  </a:lnTo>
                  <a:lnTo>
                    <a:pt x="219" y="5042"/>
                  </a:lnTo>
                  <a:lnTo>
                    <a:pt x="317" y="4726"/>
                  </a:lnTo>
                  <a:lnTo>
                    <a:pt x="414" y="4409"/>
                  </a:lnTo>
                  <a:lnTo>
                    <a:pt x="536" y="4117"/>
                  </a:lnTo>
                  <a:lnTo>
                    <a:pt x="682" y="3825"/>
                  </a:lnTo>
                  <a:lnTo>
                    <a:pt x="828" y="3532"/>
                  </a:lnTo>
                  <a:lnTo>
                    <a:pt x="974" y="3240"/>
                  </a:lnTo>
                  <a:lnTo>
                    <a:pt x="1169" y="2972"/>
                  </a:lnTo>
                  <a:lnTo>
                    <a:pt x="1340" y="2704"/>
                  </a:lnTo>
                  <a:lnTo>
                    <a:pt x="1534" y="2461"/>
                  </a:lnTo>
                  <a:lnTo>
                    <a:pt x="1754" y="2217"/>
                  </a:lnTo>
                  <a:lnTo>
                    <a:pt x="1973" y="1974"/>
                  </a:lnTo>
                  <a:lnTo>
                    <a:pt x="2216" y="1754"/>
                  </a:lnTo>
                  <a:lnTo>
                    <a:pt x="2460" y="1535"/>
                  </a:lnTo>
                  <a:lnTo>
                    <a:pt x="2703" y="1340"/>
                  </a:lnTo>
                  <a:lnTo>
                    <a:pt x="2971" y="1170"/>
                  </a:lnTo>
                  <a:lnTo>
                    <a:pt x="3239" y="975"/>
                  </a:lnTo>
                  <a:lnTo>
                    <a:pt x="3532" y="829"/>
                  </a:lnTo>
                  <a:lnTo>
                    <a:pt x="3824" y="683"/>
                  </a:lnTo>
                  <a:lnTo>
                    <a:pt x="4116" y="537"/>
                  </a:lnTo>
                  <a:lnTo>
                    <a:pt x="4408" y="415"/>
                  </a:lnTo>
                  <a:lnTo>
                    <a:pt x="4725" y="317"/>
                  </a:lnTo>
                  <a:lnTo>
                    <a:pt x="5042" y="220"/>
                  </a:lnTo>
                  <a:lnTo>
                    <a:pt x="5383" y="147"/>
                  </a:lnTo>
                  <a:lnTo>
                    <a:pt x="5699" y="98"/>
                  </a:lnTo>
                  <a:lnTo>
                    <a:pt x="6040" y="49"/>
                  </a:lnTo>
                  <a:lnTo>
                    <a:pt x="6381" y="25"/>
                  </a:lnTo>
                  <a:lnTo>
                    <a:pt x="6722" y="1"/>
                  </a:lnTo>
                  <a:lnTo>
                    <a:pt x="6722" y="1"/>
                  </a:lnTo>
                  <a:lnTo>
                    <a:pt x="7063" y="25"/>
                  </a:lnTo>
                  <a:lnTo>
                    <a:pt x="7404" y="49"/>
                  </a:lnTo>
                  <a:lnTo>
                    <a:pt x="7745" y="98"/>
                  </a:lnTo>
                  <a:lnTo>
                    <a:pt x="8062" y="147"/>
                  </a:lnTo>
                  <a:lnTo>
                    <a:pt x="8403" y="220"/>
                  </a:lnTo>
                  <a:lnTo>
                    <a:pt x="8719" y="317"/>
                  </a:lnTo>
                  <a:lnTo>
                    <a:pt x="9036" y="415"/>
                  </a:lnTo>
                  <a:lnTo>
                    <a:pt x="9328" y="537"/>
                  </a:lnTo>
                  <a:lnTo>
                    <a:pt x="9620" y="683"/>
                  </a:lnTo>
                  <a:lnTo>
                    <a:pt x="9913" y="829"/>
                  </a:lnTo>
                  <a:lnTo>
                    <a:pt x="10205" y="975"/>
                  </a:lnTo>
                  <a:lnTo>
                    <a:pt x="10473" y="1170"/>
                  </a:lnTo>
                  <a:lnTo>
                    <a:pt x="10741" y="1340"/>
                  </a:lnTo>
                  <a:lnTo>
                    <a:pt x="10984" y="1535"/>
                  </a:lnTo>
                  <a:lnTo>
                    <a:pt x="11228" y="1754"/>
                  </a:lnTo>
                  <a:lnTo>
                    <a:pt x="11471" y="1974"/>
                  </a:lnTo>
                  <a:lnTo>
                    <a:pt x="11690" y="2217"/>
                  </a:lnTo>
                  <a:lnTo>
                    <a:pt x="11910" y="2461"/>
                  </a:lnTo>
                  <a:lnTo>
                    <a:pt x="12105" y="2704"/>
                  </a:lnTo>
                  <a:lnTo>
                    <a:pt x="12275" y="2972"/>
                  </a:lnTo>
                  <a:lnTo>
                    <a:pt x="12470" y="3240"/>
                  </a:lnTo>
                  <a:lnTo>
                    <a:pt x="12616" y="3532"/>
                  </a:lnTo>
                  <a:lnTo>
                    <a:pt x="12762" y="3825"/>
                  </a:lnTo>
                  <a:lnTo>
                    <a:pt x="12908" y="4117"/>
                  </a:lnTo>
                  <a:lnTo>
                    <a:pt x="13030" y="4409"/>
                  </a:lnTo>
                  <a:lnTo>
                    <a:pt x="13127" y="4726"/>
                  </a:lnTo>
                  <a:lnTo>
                    <a:pt x="13225" y="5042"/>
                  </a:lnTo>
                  <a:lnTo>
                    <a:pt x="13298" y="5383"/>
                  </a:lnTo>
                  <a:lnTo>
                    <a:pt x="13347" y="5700"/>
                  </a:lnTo>
                  <a:lnTo>
                    <a:pt x="13395" y="6041"/>
                  </a:lnTo>
                  <a:lnTo>
                    <a:pt x="13420" y="6382"/>
                  </a:lnTo>
                  <a:lnTo>
                    <a:pt x="13444" y="6723"/>
                  </a:lnTo>
                  <a:lnTo>
                    <a:pt x="13444" y="6723"/>
                  </a:lnTo>
                  <a:lnTo>
                    <a:pt x="13420" y="7064"/>
                  </a:lnTo>
                  <a:lnTo>
                    <a:pt x="13395" y="7405"/>
                  </a:lnTo>
                  <a:lnTo>
                    <a:pt x="13347" y="7746"/>
                  </a:lnTo>
                  <a:lnTo>
                    <a:pt x="13298" y="8062"/>
                  </a:lnTo>
                  <a:lnTo>
                    <a:pt x="13225" y="8403"/>
                  </a:lnTo>
                  <a:lnTo>
                    <a:pt x="13127" y="8720"/>
                  </a:lnTo>
                  <a:lnTo>
                    <a:pt x="13030" y="9036"/>
                  </a:lnTo>
                  <a:lnTo>
                    <a:pt x="12908" y="9329"/>
                  </a:lnTo>
                  <a:lnTo>
                    <a:pt x="12762" y="9621"/>
                  </a:lnTo>
                  <a:lnTo>
                    <a:pt x="12616" y="9913"/>
                  </a:lnTo>
                  <a:lnTo>
                    <a:pt x="12470" y="10206"/>
                  </a:lnTo>
                  <a:lnTo>
                    <a:pt x="12275" y="10473"/>
                  </a:lnTo>
                  <a:lnTo>
                    <a:pt x="12105" y="10741"/>
                  </a:lnTo>
                  <a:lnTo>
                    <a:pt x="11910" y="10985"/>
                  </a:lnTo>
                  <a:lnTo>
                    <a:pt x="11690" y="11228"/>
                  </a:lnTo>
                  <a:lnTo>
                    <a:pt x="11471" y="11472"/>
                  </a:lnTo>
                  <a:lnTo>
                    <a:pt x="11228" y="11691"/>
                  </a:lnTo>
                  <a:lnTo>
                    <a:pt x="10984" y="11910"/>
                  </a:lnTo>
                  <a:lnTo>
                    <a:pt x="10741" y="12105"/>
                  </a:lnTo>
                  <a:lnTo>
                    <a:pt x="10473" y="12276"/>
                  </a:lnTo>
                  <a:lnTo>
                    <a:pt x="10205" y="12471"/>
                  </a:lnTo>
                  <a:lnTo>
                    <a:pt x="9913" y="12617"/>
                  </a:lnTo>
                  <a:lnTo>
                    <a:pt x="9620" y="12763"/>
                  </a:lnTo>
                  <a:lnTo>
                    <a:pt x="9328" y="12909"/>
                  </a:lnTo>
                  <a:lnTo>
                    <a:pt x="9036" y="13031"/>
                  </a:lnTo>
                  <a:lnTo>
                    <a:pt x="8719" y="13128"/>
                  </a:lnTo>
                  <a:lnTo>
                    <a:pt x="8403" y="13226"/>
                  </a:lnTo>
                  <a:lnTo>
                    <a:pt x="8062" y="13299"/>
                  </a:lnTo>
                  <a:lnTo>
                    <a:pt x="7745" y="13347"/>
                  </a:lnTo>
                  <a:lnTo>
                    <a:pt x="7404" y="13396"/>
                  </a:lnTo>
                  <a:lnTo>
                    <a:pt x="7063" y="13420"/>
                  </a:lnTo>
                  <a:lnTo>
                    <a:pt x="6722" y="13445"/>
                  </a:lnTo>
                  <a:lnTo>
                    <a:pt x="6722" y="1344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0" name="Google Shape;650;p37"/>
          <p:cNvSpPr txBox="1">
            <a:spLocks noGrp="1"/>
          </p:cNvSpPr>
          <p:nvPr>
            <p:ph type="body" idx="4294967295"/>
          </p:nvPr>
        </p:nvSpPr>
        <p:spPr>
          <a:xfrm>
            <a:off x="2786125" y="111826"/>
            <a:ext cx="4746000" cy="4364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Pro koho: 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Pro zájemce, kteří chtějí studovat IT na VŠ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Termíny: </a:t>
            </a:r>
            <a:endParaRPr sz="14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None/>
            </a:pPr>
            <a:r>
              <a:rPr lang="cs-CZ" sz="1400" b="1" spc="-1" dirty="0">
                <a:solidFill>
                  <a:srgbClr val="434343"/>
                </a:solidFill>
                <a:latin typeface="Poppins"/>
                <a:ea typeface="Poppins"/>
              </a:rPr>
              <a:t>19. 8. - 23. 8. 2024 </a:t>
            </a: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: Základy programování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(vhodné i pro studenty SŠ nižších ročníků)</a:t>
            </a:r>
            <a:endParaRPr sz="1400" dirty="0"/>
          </a:p>
          <a:p>
            <a:pPr marL="0" lvl="0" indent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ts val="1100"/>
              <a:buNone/>
            </a:pPr>
            <a:r>
              <a:rPr lang="cs-CZ" sz="1400" b="1" spc="-1" dirty="0">
                <a:solidFill>
                  <a:srgbClr val="434343"/>
                </a:solidFill>
                <a:latin typeface="Poppins"/>
                <a:ea typeface="Poppins"/>
              </a:rPr>
              <a:t>26. 8. - 30. 8. 2024 </a:t>
            </a: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: Základy jazyka C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(navazující kurz pro studenty, přijaté do 1. ročníku VŠ)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Čas: 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Každý den 9 - 14 hod. ve dvou 2h blocích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Lektoři: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Ing. Tomáš Dulík, Ph.D., Ing. Erik Král, Ph.D.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Kapacita: </a:t>
            </a:r>
            <a:b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400" dirty="0"/>
              <a:t>24 účastníků </a:t>
            </a:r>
            <a:endParaRPr sz="1400" dirty="0"/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dirty="0">
              <a:uFill>
                <a:noFill/>
              </a:uFill>
              <a:hlinkClick r:id="rId4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1" name="Google Shape;651;p37"/>
          <p:cNvSpPr txBox="1">
            <a:spLocks noGrp="1"/>
          </p:cNvSpPr>
          <p:nvPr>
            <p:ph type="body" idx="4294967295"/>
          </p:nvPr>
        </p:nvSpPr>
        <p:spPr>
          <a:xfrm>
            <a:off x="2275200" y="3990164"/>
            <a:ext cx="4746000" cy="862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 b="1" dirty="0">
                <a:solidFill>
                  <a:srgbClr val="43434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/>
              </a:rPr>
              <a:t>Bližší informace na:</a:t>
            </a: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 b="1" dirty="0">
                <a:solidFill>
                  <a:srgbClr val="43434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/>
              </a:rPr>
              <a:t>fai.utb.cz/</a:t>
            </a:r>
            <a:r>
              <a:rPr lang="cs-CZ" sz="1400" b="1" dirty="0" err="1">
                <a:solidFill>
                  <a:srgbClr val="43434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/>
              </a:rPr>
              <a:t>pripravka</a:t>
            </a:r>
            <a:r>
              <a:rPr lang="cs-CZ" sz="1400" b="1" dirty="0">
                <a:solidFill>
                  <a:srgbClr val="43434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400" b="1" i="1" dirty="0">
              <a:solidFill>
                <a:schemeClr val="bg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B20BF2-7C39-4FD2-49E3-415FC3864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pic>
        <p:nvPicPr>
          <p:cNvPr id="14" name="Obrázek 13" descr="Obsah obrázku osoba&#10;&#10;Popis byl vytvořen automaticky">
            <a:extLst>
              <a:ext uri="{FF2B5EF4-FFF2-40B4-BE49-F238E27FC236}">
                <a16:creationId xmlns:a16="http://schemas.microsoft.com/office/drawing/2014/main" id="{9096CB2B-F06D-79B8-5AE6-ADE53FFC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411743" cy="2933982"/>
          </a:xfrm>
          <a:prstGeom prst="rect">
            <a:avLst/>
          </a:prstGeom>
        </p:spPr>
      </p:pic>
      <p:pic>
        <p:nvPicPr>
          <p:cNvPr id="16" name="Obrázek 15" descr="Obsah obrázku osoba, země, skupina, dav&#10;&#10;Popis byl vytvořen automaticky">
            <a:extLst>
              <a:ext uri="{FF2B5EF4-FFF2-40B4-BE49-F238E27FC236}">
                <a16:creationId xmlns:a16="http://schemas.microsoft.com/office/drawing/2014/main" id="{04A0AD1F-2009-1E9B-775F-1AFCA94F3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756" y="0"/>
            <a:ext cx="4798243" cy="3191019"/>
          </a:xfrm>
          <a:prstGeom prst="rect">
            <a:avLst/>
          </a:prstGeom>
        </p:spPr>
      </p:pic>
      <p:pic>
        <p:nvPicPr>
          <p:cNvPr id="18" name="Obrázek 17" descr="Obsah obrázku interiér&#10;&#10;Popis byl vytvořen automaticky">
            <a:extLst>
              <a:ext uri="{FF2B5EF4-FFF2-40B4-BE49-F238E27FC236}">
                <a16:creationId xmlns:a16="http://schemas.microsoft.com/office/drawing/2014/main" id="{F9EE55B7-251C-9220-9DA4-32216EC1B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53403"/>
            <a:ext cx="4345756" cy="2890097"/>
          </a:xfrm>
          <a:prstGeom prst="rect">
            <a:avLst/>
          </a:prstGeom>
        </p:spPr>
      </p:pic>
      <p:pic>
        <p:nvPicPr>
          <p:cNvPr id="20" name="Obrázek 19" descr="Obsah obrázku interiér, přeplněné&#10;&#10;Popis byl vytvořen automaticky">
            <a:extLst>
              <a:ext uri="{FF2B5EF4-FFF2-40B4-BE49-F238E27FC236}">
                <a16:creationId xmlns:a16="http://schemas.microsoft.com/office/drawing/2014/main" id="{6D67FB3D-64D3-1B7B-1F49-9D0ED922E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756" y="2253402"/>
            <a:ext cx="4798243" cy="2890097"/>
          </a:xfrm>
          <a:prstGeom prst="rect">
            <a:avLst/>
          </a:prstGeom>
        </p:spPr>
      </p:pic>
      <p:sp>
        <p:nvSpPr>
          <p:cNvPr id="21" name="CustomShape 12">
            <a:extLst>
              <a:ext uri="{FF2B5EF4-FFF2-40B4-BE49-F238E27FC236}">
                <a16:creationId xmlns:a16="http://schemas.microsoft.com/office/drawing/2014/main" id="{84089DF5-F74F-10A1-925D-3D79BAFB380C}"/>
              </a:ext>
            </a:extLst>
          </p:cNvPr>
          <p:cNvSpPr/>
          <p:nvPr/>
        </p:nvSpPr>
        <p:spPr>
          <a:xfrm>
            <a:off x="2544660" y="1964690"/>
            <a:ext cx="4054320" cy="897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/>
          <a:lstStyle/>
          <a:p>
            <a:pPr algn="ctr">
              <a:lnSpc>
                <a:spcPct val="100000"/>
              </a:lnSpc>
            </a:pPr>
            <a:r>
              <a:rPr lang="cs-CZ" sz="3400" b="1" strike="noStrike" spc="-1" dirty="0">
                <a:ln>
                  <a:solidFill>
                    <a:schemeClr val="tx1"/>
                  </a:solidFill>
                </a:ln>
                <a:solidFill>
                  <a:schemeClr val="lt1"/>
                </a:solidFill>
                <a:latin typeface="Poppins"/>
                <a:ea typeface="Poppins"/>
              </a:rPr>
              <a:t>Robotická soutěž ROBOGAMES</a:t>
            </a:r>
            <a:endParaRPr lang="cs-CZ" sz="3400" b="0" strike="noStrike" spc="-1" dirty="0">
              <a:ln>
                <a:solidFill>
                  <a:schemeClr val="tx1"/>
                </a:solidFill>
              </a:ln>
              <a:solidFill>
                <a:schemeClr val="lt1"/>
              </a:solidFill>
              <a:latin typeface="Arial"/>
            </a:endParaRPr>
          </a:p>
        </p:txBody>
      </p:sp>
      <p:pic>
        <p:nvPicPr>
          <p:cNvPr id="23" name="Obrázek 17">
            <a:hlinkClick r:id="rId6"/>
            <a:extLst>
              <a:ext uri="{FF2B5EF4-FFF2-40B4-BE49-F238E27FC236}">
                <a16:creationId xmlns:a16="http://schemas.microsoft.com/office/drawing/2014/main" id="{5F8C45A2-1C72-DB01-3190-9B188A37B01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223980" y="524251"/>
            <a:ext cx="2696040" cy="11118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388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1041480" y="-76140"/>
            <a:ext cx="7059960" cy="52949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grpSp>
        <p:nvGrpSpPr>
          <p:cNvPr id="533" name="Group 2"/>
          <p:cNvGrpSpPr/>
          <p:nvPr/>
        </p:nvGrpSpPr>
        <p:grpSpPr>
          <a:xfrm>
            <a:off x="6237720" y="2963790"/>
            <a:ext cx="2601000" cy="1950750"/>
            <a:chOff x="6237720" y="3951720"/>
            <a:chExt cx="2601000" cy="2601000"/>
          </a:xfrm>
        </p:grpSpPr>
        <p:sp>
          <p:nvSpPr>
            <p:cNvPr id="534" name="CustomShape 3"/>
            <p:cNvSpPr/>
            <p:nvPr/>
          </p:nvSpPr>
          <p:spPr>
            <a:xfrm>
              <a:off x="7127640" y="4841280"/>
              <a:ext cx="821160" cy="821160"/>
            </a:xfrm>
            <a:prstGeom prst="ellipse">
              <a:avLst/>
            </a:prstGeom>
            <a:noFill/>
            <a:ln w="9360">
              <a:solidFill>
                <a:srgbClr val="B7B7B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535" name="CustomShape 4"/>
            <p:cNvSpPr/>
            <p:nvPr/>
          </p:nvSpPr>
          <p:spPr>
            <a:xfrm>
              <a:off x="6907680" y="4621680"/>
              <a:ext cx="1261080" cy="1261080"/>
            </a:xfrm>
            <a:prstGeom prst="ellipse">
              <a:avLst/>
            </a:prstGeom>
            <a:noFill/>
            <a:ln w="9360">
              <a:solidFill>
                <a:srgbClr val="B7B7B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536" name="CustomShape 5"/>
            <p:cNvSpPr/>
            <p:nvPr/>
          </p:nvSpPr>
          <p:spPr>
            <a:xfrm>
              <a:off x="6604920" y="4318920"/>
              <a:ext cx="1866240" cy="1866240"/>
            </a:xfrm>
            <a:prstGeom prst="ellipse">
              <a:avLst/>
            </a:prstGeom>
            <a:noFill/>
            <a:ln w="9360">
              <a:solidFill>
                <a:srgbClr val="B7B7B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537" name="CustomShape 6"/>
            <p:cNvSpPr/>
            <p:nvPr/>
          </p:nvSpPr>
          <p:spPr>
            <a:xfrm>
              <a:off x="6237720" y="3951720"/>
              <a:ext cx="2601000" cy="2601000"/>
            </a:xfrm>
            <a:prstGeom prst="ellipse">
              <a:avLst/>
            </a:prstGeom>
            <a:noFill/>
            <a:ln w="9360">
              <a:solidFill>
                <a:srgbClr val="B7B7B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538" name="CustomShape 7"/>
          <p:cNvSpPr/>
          <p:nvPr/>
        </p:nvSpPr>
        <p:spPr>
          <a:xfrm>
            <a:off x="634680" y="304560"/>
            <a:ext cx="1944720" cy="1458540"/>
          </a:xfrm>
          <a:prstGeom prst="ellipse">
            <a:avLst/>
          </a:prstGeom>
          <a:noFill/>
          <a:ln w="9360">
            <a:solidFill>
              <a:srgbClr val="B7B7B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grpSp>
        <p:nvGrpSpPr>
          <p:cNvPr id="539" name="Group 8"/>
          <p:cNvGrpSpPr/>
          <p:nvPr/>
        </p:nvGrpSpPr>
        <p:grpSpPr>
          <a:xfrm>
            <a:off x="533520" y="228690"/>
            <a:ext cx="2147760" cy="1610820"/>
            <a:chOff x="533520" y="304920"/>
            <a:chExt cx="2147760" cy="2147760"/>
          </a:xfrm>
        </p:grpSpPr>
        <p:sp>
          <p:nvSpPr>
            <p:cNvPr id="540" name="CustomShape 9"/>
            <p:cNvSpPr/>
            <p:nvPr/>
          </p:nvSpPr>
          <p:spPr>
            <a:xfrm>
              <a:off x="735480" y="506880"/>
              <a:ext cx="1743120" cy="174312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541" name="CustomShape 10"/>
            <p:cNvSpPr/>
            <p:nvPr/>
          </p:nvSpPr>
          <p:spPr>
            <a:xfrm>
              <a:off x="831960" y="603360"/>
              <a:ext cx="1549800" cy="15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  <p:sp>
          <p:nvSpPr>
            <p:cNvPr id="542" name="CustomShape 11"/>
            <p:cNvSpPr/>
            <p:nvPr/>
          </p:nvSpPr>
          <p:spPr>
            <a:xfrm>
              <a:off x="533520" y="304920"/>
              <a:ext cx="2147760" cy="214776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543" name="CustomShape 12"/>
          <p:cNvSpPr/>
          <p:nvPr/>
        </p:nvSpPr>
        <p:spPr>
          <a:xfrm>
            <a:off x="1098000" y="652320"/>
            <a:ext cx="1018080" cy="763560"/>
          </a:xfrm>
          <a:custGeom>
            <a:avLst/>
            <a:gdLst/>
            <a:ahLst/>
            <a:cxnLst/>
            <a:rect l="l" t="t" r="r" b="b"/>
            <a:pathLst>
              <a:path w="16027" h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24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544" name="CustomShape 13"/>
          <p:cNvSpPr/>
          <p:nvPr/>
        </p:nvSpPr>
        <p:spPr>
          <a:xfrm>
            <a:off x="2815920" y="393309"/>
            <a:ext cx="4722120" cy="31446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15000"/>
              </a:lnSpc>
              <a:spcBef>
                <a:spcPts val="499"/>
              </a:spcBef>
            </a:pPr>
            <a:r>
              <a:rPr lang="cs-CZ" sz="1600" b="1" strike="noStrike" spc="-1" dirty="0">
                <a:solidFill>
                  <a:srgbClr val="434343"/>
                </a:solidFill>
                <a:latin typeface="Poppins"/>
                <a:ea typeface="Poppins"/>
              </a:rPr>
              <a:t>Soutěžní disciplíny: </a:t>
            </a: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</a:pP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r>
              <a:rPr lang="cs-CZ" sz="1600" b="1" strike="noStrike" spc="-1" dirty="0">
                <a:solidFill>
                  <a:srgbClr val="434343"/>
                </a:solidFill>
                <a:latin typeface="Poppins"/>
                <a:ea typeface="Poppins"/>
              </a:rPr>
              <a:t>3 věkové kategorie (do 15 let, od 16 do 19 let, nad 19 let)</a:t>
            </a: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r>
              <a:rPr lang="cs-CZ" sz="1600" b="1" strike="noStrike" spc="-1" dirty="0">
                <a:solidFill>
                  <a:srgbClr val="434343"/>
                </a:solidFill>
                <a:latin typeface="Poppins"/>
                <a:ea typeface="Poppins"/>
              </a:rPr>
              <a:t>Účast je bezplatná, v každé kategorii věcné ceny pro vítěze</a:t>
            </a: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r>
              <a:rPr lang="cs-CZ" sz="1600" b="1" strike="noStrike" spc="-1" dirty="0">
                <a:solidFill>
                  <a:srgbClr val="434343"/>
                </a:solidFill>
                <a:latin typeface="Poppins"/>
                <a:ea typeface="Poppins"/>
              </a:rPr>
              <a:t>Pravidla, registrace a další informace na</a:t>
            </a:r>
            <a:r>
              <a:rPr lang="cs-CZ" sz="1400" b="1" strike="noStrike" spc="-1" dirty="0">
                <a:solidFill>
                  <a:srgbClr val="434343"/>
                </a:solidFill>
                <a:latin typeface="Poppins"/>
                <a:ea typeface="Poppins"/>
              </a:rPr>
              <a:t> </a:t>
            </a: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499"/>
              </a:spcBef>
            </a:pPr>
            <a:endParaRPr lang="cs-CZ" sz="1400" b="0" strike="noStrike" spc="-1" dirty="0">
              <a:latin typeface="Arial"/>
            </a:endParaRPr>
          </a:p>
          <a:p>
            <a:pPr marL="457200" algn="ctr">
              <a:lnSpc>
                <a:spcPct val="115000"/>
              </a:lnSpc>
              <a:spcBef>
                <a:spcPts val="799"/>
              </a:spcBef>
            </a:pPr>
            <a:endParaRPr lang="cs-CZ" sz="14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601"/>
              </a:spcBef>
            </a:pPr>
            <a:endParaRPr lang="cs-CZ" sz="14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spcBef>
                <a:spcPts val="601"/>
              </a:spcBef>
            </a:pP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1</a:t>
            </a:r>
            <a:endParaRPr lang="cs-CZ" sz="1600" b="0" strike="noStrike" spc="-1" dirty="0">
              <a:latin typeface="Arial"/>
            </a:endParaRPr>
          </a:p>
        </p:txBody>
      </p:sp>
      <p:sp>
        <p:nvSpPr>
          <p:cNvPr id="545" name="CustomShape 14"/>
          <p:cNvSpPr/>
          <p:nvPr/>
        </p:nvSpPr>
        <p:spPr>
          <a:xfrm>
            <a:off x="2478600" y="704754"/>
            <a:ext cx="4331160" cy="1260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914400" indent="-329400">
              <a:lnSpc>
                <a:spcPct val="115000"/>
              </a:lnSpc>
              <a:spcBef>
                <a:spcPts val="799"/>
              </a:spcBef>
              <a:buClr>
                <a:srgbClr val="CCCCCC"/>
              </a:buClr>
              <a:buFont typeface="Poppins Light"/>
              <a:buChar char="-"/>
            </a:pPr>
            <a:r>
              <a:rPr lang="cs-CZ" sz="1600" b="0" strike="noStrike" spc="-1" dirty="0" err="1">
                <a:solidFill>
                  <a:srgbClr val="000000"/>
                </a:solidFill>
                <a:latin typeface="Poppins Light"/>
                <a:ea typeface="Poppins Light"/>
              </a:rPr>
              <a:t>Robosumo</a:t>
            </a: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,</a:t>
            </a:r>
            <a:endParaRPr lang="cs-CZ" sz="1600" b="0" strike="noStrike" spc="-1" dirty="0">
              <a:latin typeface="Arial"/>
            </a:endParaRP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Sledování čáry,</a:t>
            </a:r>
            <a:endParaRPr lang="cs-CZ" sz="1600" b="0" strike="noStrike" spc="-1" dirty="0">
              <a:latin typeface="Arial"/>
            </a:endParaRP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Myš v bludišti (</a:t>
            </a:r>
            <a:r>
              <a:rPr lang="cs-CZ" sz="1600" b="0" strike="noStrike" spc="-1" dirty="0" err="1">
                <a:solidFill>
                  <a:srgbClr val="000000"/>
                </a:solidFill>
                <a:latin typeface="Poppins Light"/>
                <a:ea typeface="Poppins Light"/>
              </a:rPr>
              <a:t>Micromouse</a:t>
            </a: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),</a:t>
            </a:r>
            <a:endParaRPr lang="cs-CZ" sz="1600" b="0" strike="noStrike" spc="-1" dirty="0">
              <a:latin typeface="Arial"/>
            </a:endParaRP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Robot uklízeč,</a:t>
            </a:r>
            <a:endParaRPr lang="cs-CZ" sz="1600" b="0" strike="noStrike" spc="-1" dirty="0">
              <a:latin typeface="Arial"/>
            </a:endParaRP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r>
              <a:rPr lang="cs-CZ" sz="1600" b="0" strike="noStrike" spc="-1" dirty="0">
                <a:solidFill>
                  <a:srgbClr val="000000"/>
                </a:solidFill>
                <a:latin typeface="Poppins Light"/>
                <a:ea typeface="Poppins Light"/>
              </a:rPr>
              <a:t>Převozník.</a:t>
            </a: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endParaRPr lang="cs-CZ" sz="1600" b="0" strike="noStrike" spc="-1" dirty="0">
              <a:solidFill>
                <a:srgbClr val="000000"/>
              </a:solidFill>
              <a:latin typeface="Poppins Light"/>
              <a:ea typeface="Poppins Light"/>
            </a:endParaRPr>
          </a:p>
          <a:p>
            <a:pPr marL="914400" indent="-329400">
              <a:lnSpc>
                <a:spcPct val="115000"/>
              </a:lnSpc>
              <a:buClr>
                <a:srgbClr val="CCCCCC"/>
              </a:buClr>
              <a:buFont typeface="Poppins Light"/>
              <a:buChar char="-"/>
            </a:pPr>
            <a:endParaRPr lang="cs-CZ" sz="1600" b="0" strike="noStrike" spc="-1" dirty="0">
              <a:latin typeface="Arial"/>
            </a:endParaRPr>
          </a:p>
        </p:txBody>
      </p:sp>
      <p:sp>
        <p:nvSpPr>
          <p:cNvPr id="546" name="CustomShape 15"/>
          <p:cNvSpPr/>
          <p:nvPr/>
        </p:nvSpPr>
        <p:spPr>
          <a:xfrm>
            <a:off x="3270960" y="4318912"/>
            <a:ext cx="2601000" cy="4689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15000"/>
              </a:lnSpc>
              <a:spcBef>
                <a:spcPts val="499"/>
              </a:spcBef>
            </a:pPr>
            <a:r>
              <a:rPr lang="cs-CZ" sz="2000" b="1" i="1" u="sng" strike="noStrike" spc="-1" dirty="0">
                <a:solidFill>
                  <a:srgbClr val="0097A7"/>
                </a:solidFill>
                <a:uFillTx/>
                <a:latin typeface="Poppins"/>
                <a:ea typeface="Poppins"/>
                <a:hlinkClick r:id="rId2"/>
              </a:rPr>
              <a:t>robogames.utb.cz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547" name="CustomShape 16"/>
          <p:cNvSpPr/>
          <p:nvPr/>
        </p:nvSpPr>
        <p:spPr>
          <a:xfrm>
            <a:off x="8495640" y="4657230"/>
            <a:ext cx="495360" cy="37152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548" name="CustomShape 17"/>
          <p:cNvSpPr/>
          <p:nvPr/>
        </p:nvSpPr>
        <p:spPr>
          <a:xfrm>
            <a:off x="8495640" y="4657230"/>
            <a:ext cx="49536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/>
          <a:lstStyle/>
          <a:p>
            <a:pPr algn="ctr">
              <a:lnSpc>
                <a:spcPct val="100000"/>
              </a:lnSpc>
            </a:pPr>
            <a:fld id="{B85F1010-0C14-4620-9C99-DB9C25B788F8}" type="slidenum">
              <a:rPr lang="cs-CZ" sz="1000" b="1" strike="noStrike" spc="-1">
                <a:solidFill>
                  <a:srgbClr val="FFFFFF"/>
                </a:solidFill>
                <a:latin typeface="Poppins"/>
                <a:ea typeface="Poppins"/>
              </a:rPr>
              <a:t>24</a:t>
            </a:fld>
            <a:endParaRPr lang="cs-CZ" sz="1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587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0"/>
          <p:cNvSpPr txBox="1">
            <a:spLocks noGrp="1"/>
          </p:cNvSpPr>
          <p:nvPr>
            <p:ph type="ctrTitle"/>
          </p:nvPr>
        </p:nvSpPr>
        <p:spPr>
          <a:xfrm>
            <a:off x="2375850" y="330275"/>
            <a:ext cx="43923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Ubytování a stravování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684" name="Google Shape;684;p40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685" name="Google Shape;685;p40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" name="Google Shape;688;p40"/>
          <p:cNvSpPr/>
          <p:nvPr/>
        </p:nvSpPr>
        <p:spPr>
          <a:xfrm>
            <a:off x="1208623" y="953826"/>
            <a:ext cx="1018844" cy="889082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0"/>
          <p:cNvSpPr txBox="1">
            <a:spLocks noGrp="1"/>
          </p:cNvSpPr>
          <p:nvPr>
            <p:ph type="body" idx="4294967295"/>
          </p:nvPr>
        </p:nvSpPr>
        <p:spPr>
          <a:xfrm>
            <a:off x="2473800" y="1729732"/>
            <a:ext cx="4196400" cy="3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Ubytování v 1, 2 a 3 – lůžkových pokojích.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Cena od 3 900 Kč do 5 </a:t>
            </a:r>
            <a:r>
              <a:rPr lang="cs-CZ" sz="1400" dirty="0"/>
              <a:t>94</a:t>
            </a:r>
            <a:r>
              <a:rPr lang="en" sz="1400" dirty="0"/>
              <a:t>0 Kč.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Celková kapacita až 840 lůžek pro studenty.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Moderní vybavení, připojení internetu bez poplatku za datovou přípojku.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￮"/>
            </a:pPr>
            <a:r>
              <a:rPr lang="en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Studenti mimo okres Zlín získávají ubytovací stipendium ve výši 700 Kč až 800 Kč/měsíc</a:t>
            </a:r>
            <a:r>
              <a:rPr lang="cs-CZ" sz="14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2500 jídel denně, volba z 10 jídel.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Cena dotovaného jídla 40 - 110 Kč.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Provoz menzy je zajištěn i v budově FAI</a:t>
            </a:r>
            <a:endParaRPr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Menza vybudovaná v r. 2004 / </a:t>
            </a:r>
            <a:r>
              <a:rPr lang="cs-CZ" sz="1400" dirty="0"/>
              <a:t>rekonstrukce v r. 2023</a:t>
            </a:r>
            <a:r>
              <a:rPr lang="en" sz="1400" dirty="0"/>
              <a:t>.</a:t>
            </a: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0" name="Google Shape;690;p40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1"/>
          <p:cNvSpPr txBox="1">
            <a:spLocks noGrp="1"/>
          </p:cNvSpPr>
          <p:nvPr>
            <p:ph type="ctrTitle"/>
          </p:nvPr>
        </p:nvSpPr>
        <p:spPr>
          <a:xfrm>
            <a:off x="2375850" y="330275"/>
            <a:ext cx="43923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Studium v zahraničí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697" name="Google Shape;697;p41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698" name="Google Shape;698;p41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1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1"/>
          <p:cNvSpPr txBox="1">
            <a:spLocks noGrp="1"/>
          </p:cNvSpPr>
          <p:nvPr>
            <p:ph type="body" idx="4294967295"/>
          </p:nvPr>
        </p:nvSpPr>
        <p:spPr>
          <a:xfrm>
            <a:off x="2451450" y="1717368"/>
            <a:ext cx="4241100" cy="32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Char char="￮"/>
            </a:pPr>
            <a:r>
              <a:rPr lang="en" sz="1400"/>
              <a:t>Během svého studia můžeš vycestovat do zahraničí v rámci studijního programu Erasmus+, Freemover  atd.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Země:</a:t>
            </a:r>
            <a:r>
              <a:rPr lang="en" sz="1400"/>
              <a:t> Belgie, Estonsko, Lotyšsko, Finsko, Itálie, Francie, Norsko, Kypr, Litva, Malta, Portugalsko, Rakousko, Řecko, Slovensko, Slovinsko, Španělsko, Turecko...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1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1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26</a:t>
            </a:fld>
            <a:endParaRPr/>
          </a:p>
        </p:txBody>
      </p:sp>
      <p:grpSp>
        <p:nvGrpSpPr>
          <p:cNvPr id="704" name="Google Shape;704;p41"/>
          <p:cNvGrpSpPr/>
          <p:nvPr/>
        </p:nvGrpSpPr>
        <p:grpSpPr>
          <a:xfrm>
            <a:off x="1248957" y="929302"/>
            <a:ext cx="938153" cy="938153"/>
            <a:chOff x="5941025" y="3634400"/>
            <a:chExt cx="467650" cy="467650"/>
          </a:xfrm>
        </p:grpSpPr>
        <p:sp>
          <p:nvSpPr>
            <p:cNvPr id="705" name="Google Shape;705;p41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1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1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2"/>
          <p:cNvSpPr txBox="1">
            <a:spLocks noGrp="1"/>
          </p:cNvSpPr>
          <p:nvPr>
            <p:ph type="ctrTitle"/>
          </p:nvPr>
        </p:nvSpPr>
        <p:spPr>
          <a:xfrm>
            <a:off x="2576550" y="330275"/>
            <a:ext cx="3990900" cy="11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Chceš sportovat?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716" name="Google Shape;716;p42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717" name="Google Shape;717;p4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0" name="Google Shape;720;p42"/>
          <p:cNvSpPr txBox="1">
            <a:spLocks noGrp="1"/>
          </p:cNvSpPr>
          <p:nvPr>
            <p:ph type="body" idx="4294967295"/>
          </p:nvPr>
        </p:nvSpPr>
        <p:spPr>
          <a:xfrm>
            <a:off x="2451450" y="1680275"/>
            <a:ext cx="4241100" cy="32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￮"/>
            </a:pPr>
            <a:r>
              <a:rPr lang="en" sz="1400"/>
              <a:t>Vysokoškolský sportovní klub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/>
              <a:t>Aerobic, Badminton, Basketbal, Cyklistika, Florbal, Golf, Horolezectví, Indoor cycling, Inline bruslení, Letní sportovní kurz, Lyžování, Plavání, Sálová kopaná, Sebeobrana, Squash, Stolní tenis, Taekwon-do, Tai Ji Quan, Tenis, Thajský box - Základy kickboxu, Volejbal, Zdravotní tělesná výchova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/>
              <a:t>Blokové zimní kurzy tuzemské</a:t>
            </a:r>
            <a:br>
              <a:rPr lang="en" sz="1400"/>
            </a:br>
            <a:r>
              <a:rPr lang="en" sz="1400"/>
              <a:t>i zahraniční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2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2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27</a:t>
            </a:fld>
            <a:endParaRPr/>
          </a:p>
        </p:txBody>
      </p:sp>
      <p:grpSp>
        <p:nvGrpSpPr>
          <p:cNvPr id="723" name="Google Shape;723;p42"/>
          <p:cNvGrpSpPr/>
          <p:nvPr/>
        </p:nvGrpSpPr>
        <p:grpSpPr>
          <a:xfrm>
            <a:off x="1107846" y="1044185"/>
            <a:ext cx="1220385" cy="708379"/>
            <a:chOff x="531800" y="5071350"/>
            <a:chExt cx="529750" cy="292900"/>
          </a:xfrm>
        </p:grpSpPr>
        <p:sp>
          <p:nvSpPr>
            <p:cNvPr id="724" name="Google Shape;724;p42"/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l" t="t" r="r" b="b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l" t="t" r="r" b="b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l" t="t" r="r" b="b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3"/>
          <p:cNvSpPr txBox="1">
            <a:spLocks noGrp="1"/>
          </p:cNvSpPr>
          <p:nvPr>
            <p:ph type="ctrTitle"/>
          </p:nvPr>
        </p:nvSpPr>
        <p:spPr>
          <a:xfrm>
            <a:off x="2576550" y="330275"/>
            <a:ext cx="3990900" cy="11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Studentské organizace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736" name="Google Shape;736;p43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737" name="Google Shape;737;p43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0" name="Google Shape;740;p43"/>
          <p:cNvSpPr txBox="1">
            <a:spLocks noGrp="1"/>
          </p:cNvSpPr>
          <p:nvPr>
            <p:ph type="body" idx="4294967295"/>
          </p:nvPr>
        </p:nvSpPr>
        <p:spPr>
          <a:xfrm>
            <a:off x="2451450" y="1753475"/>
            <a:ext cx="4241100" cy="27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FAI </a:t>
            </a:r>
            <a:r>
              <a:rPr lang="en" sz="1400" b="1" dirty="0"/>
              <a:t>– Maths Support Centre</a:t>
            </a:r>
            <a:r>
              <a:rPr lang="en" sz="1400" dirty="0"/>
              <a:t> – podpora výuky matematiky</a:t>
            </a:r>
            <a:endParaRPr lang="cs-CZ" sz="1400" dirty="0"/>
          </a:p>
          <a:p>
            <a:pPr marL="457200" lvl="0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￮"/>
            </a:pPr>
            <a:r>
              <a:rPr lang="cs-CZ" sz="1400" b="1" dirty="0" err="1"/>
              <a:t>Programming</a:t>
            </a:r>
            <a:r>
              <a:rPr lang="cs-CZ" sz="1400" b="1" dirty="0"/>
              <a:t> Support Centre </a:t>
            </a:r>
            <a:r>
              <a:rPr lang="cs-CZ" sz="1400" dirty="0"/>
              <a:t>– podpora programátorských předmětů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</a:pPr>
            <a:r>
              <a:rPr lang="en" sz="1400" dirty="0"/>
              <a:t>AISEC - mezinárodní výměna studentů, IAESTE - zahraniční praxe pro studenty, Studentská unie UTB, </a:t>
            </a:r>
            <a:br>
              <a:rPr lang="en" sz="1400" dirty="0"/>
            </a:br>
            <a:r>
              <a:rPr lang="en" sz="1400" dirty="0"/>
              <a:t>Studentský klub RR49 - Right road 49, ESN – pomoc a podpora zahraničním studentům</a:t>
            </a: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1" name="Google Shape;741;p43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43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28</a:t>
            </a:fld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1282275" y="941236"/>
            <a:ext cx="871519" cy="91426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4"/>
          <p:cNvSpPr txBox="1">
            <a:spLocks noGrp="1"/>
          </p:cNvSpPr>
          <p:nvPr>
            <p:ph type="ctrTitle"/>
          </p:nvPr>
        </p:nvSpPr>
        <p:spPr>
          <a:xfrm>
            <a:off x="2576550" y="120100"/>
            <a:ext cx="3990900" cy="14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Studentský život a akce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749" name="Google Shape;749;p44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750" name="Google Shape;750;p44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4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44"/>
          <p:cNvSpPr txBox="1">
            <a:spLocks noGrp="1"/>
          </p:cNvSpPr>
          <p:nvPr>
            <p:ph type="body" idx="4294967295"/>
          </p:nvPr>
        </p:nvSpPr>
        <p:spPr>
          <a:xfrm>
            <a:off x="2576550" y="1691393"/>
            <a:ext cx="4294800" cy="30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Vítání prváků, Majáles, Zahájení akademického roku, Masopustní veselice, Pivní spirála, Mezinárodní den studentstva, International Week, Business Day, Galavečer UTB, Antiples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Akademická poradna, Job Centrum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Centrum pro studenty se specifickými potřebami - podpora studentů se specifickými potřebami, bezbariérové prostory, možnost osobní asistence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Kluby a festivaly, restaurace, bary, hospůdky, čajovny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44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4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29</a:t>
            </a:fld>
            <a:endParaRPr/>
          </a:p>
        </p:txBody>
      </p:sp>
      <p:sp>
        <p:nvSpPr>
          <p:cNvPr id="756" name="Google Shape;756;p44"/>
          <p:cNvSpPr/>
          <p:nvPr/>
        </p:nvSpPr>
        <p:spPr>
          <a:xfrm>
            <a:off x="1282275" y="941236"/>
            <a:ext cx="871519" cy="91426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>
            <a:spLocks noGrp="1"/>
          </p:cNvSpPr>
          <p:nvPr>
            <p:ph type="ctrTitle"/>
          </p:nvPr>
        </p:nvSpPr>
        <p:spPr>
          <a:xfrm>
            <a:off x="2569800" y="330275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C751B"/>
                </a:solidFill>
              </a:rPr>
              <a:t>Zlín</a:t>
            </a:r>
            <a:endParaRPr>
              <a:solidFill>
                <a:srgbClr val="EC751B"/>
              </a:solidFill>
            </a:endParaRPr>
          </a:p>
        </p:txBody>
      </p:sp>
      <p:grpSp>
        <p:nvGrpSpPr>
          <p:cNvPr id="166" name="Google Shape;166;p16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167" name="Google Shape;167;p16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6"/>
          <p:cNvSpPr txBox="1">
            <a:spLocks noGrp="1"/>
          </p:cNvSpPr>
          <p:nvPr>
            <p:ph type="body" idx="4294967295"/>
          </p:nvPr>
        </p:nvSpPr>
        <p:spPr>
          <a:xfrm>
            <a:off x="2631050" y="1244300"/>
            <a:ext cx="4436700" cy="36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Statutární město na východě Moravy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Centrum Zlínského kraje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75 tisíc obyvatel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Spojení architektury a přírody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Baťovo město, Město zeleně, Univerzitní město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cs-CZ" sz="1800" dirty="0"/>
              <a:t>Mezinárodní festival filmů pro děti a mládež, motoristický závod Barum Rallye</a:t>
            </a:r>
          </a:p>
        </p:txBody>
      </p:sp>
      <p:sp>
        <p:nvSpPr>
          <p:cNvPr id="171" name="Google Shape;171;p16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</a:t>
            </a:fld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1259525" y="790713"/>
            <a:ext cx="917029" cy="1215336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5"/>
          <p:cNvSpPr txBox="1">
            <a:spLocks noGrp="1"/>
          </p:cNvSpPr>
          <p:nvPr>
            <p:ph type="ctrTitle"/>
          </p:nvPr>
        </p:nvSpPr>
        <p:spPr>
          <a:xfrm>
            <a:off x="2576550" y="330275"/>
            <a:ext cx="3990900" cy="11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Spolupráce s praxí a firmami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762" name="Google Shape;762;p45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763" name="Google Shape;763;p45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5">
              <a:hlinkClick r:id="rId4"/>
            </p:cNvPr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5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45"/>
          <p:cNvSpPr txBox="1">
            <a:spLocks noGrp="1"/>
          </p:cNvSpPr>
          <p:nvPr>
            <p:ph type="body" idx="4294967295"/>
          </p:nvPr>
        </p:nvSpPr>
        <p:spPr>
          <a:xfrm>
            <a:off x="2576550" y="1668325"/>
            <a:ext cx="4294800" cy="30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Vědeckotechnický park Informační </a:t>
            </a:r>
            <a:br>
              <a:rPr lang="en" sz="1400"/>
            </a:br>
            <a:r>
              <a:rPr lang="en" sz="1400"/>
              <a:t>a komunikační technologie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/>
              <a:t>– vytvoření pracovních příležitostí pro absolventy VŠ</a:t>
            </a: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/>
              <a:t>– spolupráce univerzity s regionálními firmami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Součástí výuky je i povinná praxe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Možnosti získání certifikátů CISCO Academy CCNA R&amp;S 1-4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Zdarma přístup k SW firmy Microsoft</a:t>
            </a:r>
            <a:br>
              <a:rPr lang="en" sz="1400"/>
            </a:br>
            <a:r>
              <a:rPr lang="en" sz="1400"/>
              <a:t>v rámci Microsoft Imagine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5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5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30</a:t>
            </a:fld>
            <a:endParaRPr/>
          </a:p>
        </p:txBody>
      </p:sp>
      <p:grpSp>
        <p:nvGrpSpPr>
          <p:cNvPr id="769" name="Google Shape;769;p45"/>
          <p:cNvGrpSpPr/>
          <p:nvPr/>
        </p:nvGrpSpPr>
        <p:grpSpPr>
          <a:xfrm>
            <a:off x="1282770" y="980813"/>
            <a:ext cx="870553" cy="835107"/>
            <a:chOff x="2599525" y="3688600"/>
            <a:chExt cx="428675" cy="351950"/>
          </a:xfrm>
        </p:grpSpPr>
        <p:sp>
          <p:nvSpPr>
            <p:cNvPr id="770" name="Google Shape;770;p45"/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5"/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5"/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6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6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31</a:t>
            </a:fld>
            <a:endParaRPr/>
          </a:p>
        </p:txBody>
      </p:sp>
      <p:grpSp>
        <p:nvGrpSpPr>
          <p:cNvPr id="779" name="Google Shape;779;p46"/>
          <p:cNvGrpSpPr/>
          <p:nvPr/>
        </p:nvGrpSpPr>
        <p:grpSpPr>
          <a:xfrm>
            <a:off x="459625" y="-813939"/>
            <a:ext cx="8684389" cy="6532491"/>
            <a:chOff x="459625" y="-813939"/>
            <a:chExt cx="8684389" cy="6532491"/>
          </a:xfrm>
        </p:grpSpPr>
        <p:pic>
          <p:nvPicPr>
            <p:cNvPr id="780" name="Google Shape;780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60565" y="2169822"/>
              <a:ext cx="1476487" cy="110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9625" y="2789350"/>
              <a:ext cx="1629213" cy="1107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3750" y="1383037"/>
              <a:ext cx="1586425" cy="63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3" name="Google Shape;783;p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39224" y="-813939"/>
              <a:ext cx="2785800" cy="278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91651" y="901226"/>
              <a:ext cx="2014324" cy="767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4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77561" y="185939"/>
              <a:ext cx="2411141" cy="767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4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995638" y="2824487"/>
              <a:ext cx="3148376" cy="103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4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84702" y="3574575"/>
              <a:ext cx="3113667" cy="57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4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275490" y="3618990"/>
              <a:ext cx="3148376" cy="209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4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990963" y="4329527"/>
              <a:ext cx="3768925" cy="57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0" name="Google Shape;790;p4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624675" y="1295982"/>
              <a:ext cx="1890300" cy="804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4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477259" y="2306388"/>
              <a:ext cx="1338531" cy="63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46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379808" y="2108429"/>
              <a:ext cx="1140561" cy="10265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7"/>
          <p:cNvSpPr txBox="1">
            <a:spLocks noGrp="1"/>
          </p:cNvSpPr>
          <p:nvPr>
            <p:ph type="ctrTitle"/>
          </p:nvPr>
        </p:nvSpPr>
        <p:spPr>
          <a:xfrm>
            <a:off x="2576550" y="330275"/>
            <a:ext cx="3990900" cy="11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EC751B"/>
                </a:solidFill>
              </a:rPr>
              <a:t>Věda, výzkum, osobnosti</a:t>
            </a:r>
            <a:endParaRPr sz="3400">
              <a:solidFill>
                <a:srgbClr val="EC751B"/>
              </a:solidFill>
            </a:endParaRPr>
          </a:p>
        </p:txBody>
      </p:sp>
      <p:grpSp>
        <p:nvGrpSpPr>
          <p:cNvPr id="798" name="Google Shape;798;p47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799" name="Google Shape;799;p47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47"/>
          <p:cNvSpPr txBox="1">
            <a:spLocks noGrp="1"/>
          </p:cNvSpPr>
          <p:nvPr>
            <p:ph type="body" idx="4294967295"/>
          </p:nvPr>
        </p:nvSpPr>
        <p:spPr>
          <a:xfrm>
            <a:off x="2576550" y="1420575"/>
            <a:ext cx="4294800" cy="3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Neustále se rozvíjí zapojení nejlepších studentů do řešených výzkumných projektů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Pomocné vědecké síly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Soutěž STOČ – Studentská odborná soutěž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￮"/>
            </a:pPr>
            <a:r>
              <a:rPr lang="en" sz="1400"/>
              <a:t>Významnou vědeckou osobností mezi pedagogy je prof. Kolomazník, držitel ceny Rolex Awards for Enterprise (považováno za „malou Nobelovu Cenu“) a ocenění „Česká hlava“ (nejvyšší ocenění, kterého může vědec dosáhnout v rámci České Republiky)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7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7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32</a:t>
            </a:fld>
            <a:endParaRPr/>
          </a:p>
        </p:txBody>
      </p:sp>
      <p:grpSp>
        <p:nvGrpSpPr>
          <p:cNvPr id="805" name="Google Shape;805;p47"/>
          <p:cNvGrpSpPr/>
          <p:nvPr/>
        </p:nvGrpSpPr>
        <p:grpSpPr>
          <a:xfrm>
            <a:off x="1350643" y="909151"/>
            <a:ext cx="734794" cy="978452"/>
            <a:chOff x="616425" y="2329600"/>
            <a:chExt cx="361700" cy="388475"/>
          </a:xfrm>
        </p:grpSpPr>
        <p:sp>
          <p:nvSpPr>
            <p:cNvPr id="806" name="Google Shape;806;p47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7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7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hodiny, snímek obrazovky&#10;&#10;Popis byl vytvořen automaticky">
            <a:extLst>
              <a:ext uri="{FF2B5EF4-FFF2-40B4-BE49-F238E27FC236}">
                <a16:creationId xmlns:a16="http://schemas.microsoft.com/office/drawing/2014/main" id="{DA7FE391-6149-96F4-26A3-A6E4530E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"/>
            <a:ext cx="9144000" cy="5141853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976374-7F7E-8D33-B454-205A3B71E9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0882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text, počítač, multimédia&#10;&#10;Popis byl vytvořen automaticky">
            <a:extLst>
              <a:ext uri="{FF2B5EF4-FFF2-40B4-BE49-F238E27FC236}">
                <a16:creationId xmlns:a16="http://schemas.microsoft.com/office/drawing/2014/main" id="{5AAA760B-5FD6-2A6C-ACB5-D9A0A025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A916A9-0FFA-67B1-140D-C88F924AF0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6895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50;p15">
            <a:extLst>
              <a:ext uri="{FF2B5EF4-FFF2-40B4-BE49-F238E27FC236}">
                <a16:creationId xmlns:a16="http://schemas.microsoft.com/office/drawing/2014/main" id="{EDC83C2D-D7D9-E492-E766-62ECEBEC1684}"/>
              </a:ext>
            </a:extLst>
          </p:cNvPr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23" name="Google Shape;151;p15">
              <a:extLst>
                <a:ext uri="{FF2B5EF4-FFF2-40B4-BE49-F238E27FC236}">
                  <a16:creationId xmlns:a16="http://schemas.microsoft.com/office/drawing/2014/main" id="{5BE85180-7E5C-C2BA-734D-243EA9DF4E1E}"/>
                </a:ext>
              </a:extLst>
            </p:cNvPr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2;p15">
              <a:extLst>
                <a:ext uri="{FF2B5EF4-FFF2-40B4-BE49-F238E27FC236}">
                  <a16:creationId xmlns:a16="http://schemas.microsoft.com/office/drawing/2014/main" id="{DB93E442-9CD6-53BA-8BAA-285DD9FF3D2F}"/>
                </a:ext>
              </a:extLst>
            </p:cNvPr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53;p15">
              <a:extLst>
                <a:ext uri="{FF2B5EF4-FFF2-40B4-BE49-F238E27FC236}">
                  <a16:creationId xmlns:a16="http://schemas.microsoft.com/office/drawing/2014/main" id="{95F3BF0E-FBA4-73A2-4004-A80B5745F075}"/>
                </a:ext>
              </a:extLst>
            </p:cNvPr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47"/>
          <p:cNvSpPr txBox="1">
            <a:spLocks noGrp="1"/>
          </p:cNvSpPr>
          <p:nvPr>
            <p:ph type="ctrTitle"/>
          </p:nvPr>
        </p:nvSpPr>
        <p:spPr>
          <a:xfrm>
            <a:off x="2576550" y="330275"/>
            <a:ext cx="3990900" cy="11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dirty="0">
                <a:solidFill>
                  <a:srgbClr val="EC751B"/>
                </a:solidFill>
              </a:rPr>
              <a:t>Den otevřených dveří</a:t>
            </a:r>
          </a:p>
        </p:txBody>
      </p:sp>
      <p:sp>
        <p:nvSpPr>
          <p:cNvPr id="802" name="Google Shape;802;p47"/>
          <p:cNvSpPr txBox="1">
            <a:spLocks noGrp="1"/>
          </p:cNvSpPr>
          <p:nvPr>
            <p:ph type="body" idx="4294967295"/>
          </p:nvPr>
        </p:nvSpPr>
        <p:spPr>
          <a:xfrm>
            <a:off x="2576550" y="1420575"/>
            <a:ext cx="4294800" cy="36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cs-CZ" dirty="0"/>
              <a:t>Dne 10.2.2024 – FAI</a:t>
            </a:r>
          </a:p>
          <a:p>
            <a:pPr marL="285750" indent="-285750"/>
            <a:endParaRPr lang="cs-CZ" dirty="0"/>
          </a:p>
          <a:p>
            <a:pPr marL="285750" indent="-285750"/>
            <a:r>
              <a:rPr lang="cs-CZ" dirty="0"/>
              <a:t>Přednášky v 10:00 a ve 12:00</a:t>
            </a:r>
          </a:p>
          <a:p>
            <a:pPr marL="285750" indent="-285750"/>
            <a:r>
              <a:rPr lang="cs-CZ" dirty="0"/>
              <a:t>Prohlídka laboratoří, výzkumných a vzdělávacích aktivit</a:t>
            </a:r>
          </a:p>
          <a:p>
            <a:pPr marL="285750" indent="-285750"/>
            <a:r>
              <a:rPr lang="cs-CZ" dirty="0"/>
              <a:t>„Bug </a:t>
            </a:r>
            <a:r>
              <a:rPr lang="cs-CZ" dirty="0" err="1"/>
              <a:t>Hunt</a:t>
            </a:r>
            <a:r>
              <a:rPr lang="cs-CZ" dirty="0"/>
              <a:t>“ a „LAN Gaming </a:t>
            </a:r>
            <a:r>
              <a:rPr lang="cs-CZ" dirty="0" err="1"/>
              <a:t>Day</a:t>
            </a:r>
            <a:r>
              <a:rPr lang="cs-CZ" dirty="0"/>
              <a:t>“</a:t>
            </a:r>
            <a:endParaRPr dirty="0"/>
          </a:p>
        </p:txBody>
      </p:sp>
      <p:sp>
        <p:nvSpPr>
          <p:cNvPr id="803" name="Google Shape;803;p47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7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35</a:t>
            </a:fld>
            <a:endParaRPr/>
          </a:p>
        </p:txBody>
      </p:sp>
      <p:sp>
        <p:nvSpPr>
          <p:cNvPr id="16" name="Google Shape;152;p15">
            <a:extLst>
              <a:ext uri="{FF2B5EF4-FFF2-40B4-BE49-F238E27FC236}">
                <a16:creationId xmlns:a16="http://schemas.microsoft.com/office/drawing/2014/main" id="{95B50BF3-33B8-6212-96DA-96A9B552ABDF}"/>
              </a:ext>
            </a:extLst>
          </p:cNvPr>
          <p:cNvSpPr/>
          <p:nvPr/>
        </p:nvSpPr>
        <p:spPr>
          <a:xfrm>
            <a:off x="946898" y="627238"/>
            <a:ext cx="1541790" cy="154179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57;p15">
            <a:extLst>
              <a:ext uri="{FF2B5EF4-FFF2-40B4-BE49-F238E27FC236}">
                <a16:creationId xmlns:a16="http://schemas.microsoft.com/office/drawing/2014/main" id="{F45A480A-CD26-FF13-CA82-E629EE67097E}"/>
              </a:ext>
            </a:extLst>
          </p:cNvPr>
          <p:cNvGrpSpPr/>
          <p:nvPr/>
        </p:nvGrpSpPr>
        <p:grpSpPr>
          <a:xfrm>
            <a:off x="1161424" y="1059674"/>
            <a:ext cx="1113237" cy="677418"/>
            <a:chOff x="3269900" y="3064500"/>
            <a:chExt cx="432325" cy="263075"/>
          </a:xfrm>
        </p:grpSpPr>
        <p:sp>
          <p:nvSpPr>
            <p:cNvPr id="19" name="Google Shape;158;p15">
              <a:extLst>
                <a:ext uri="{FF2B5EF4-FFF2-40B4-BE49-F238E27FC236}">
                  <a16:creationId xmlns:a16="http://schemas.microsoft.com/office/drawing/2014/main" id="{FD603E0B-A092-052D-E5E2-B8149C8F59C2}"/>
                </a:ext>
              </a:extLst>
            </p:cNvPr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;p15">
              <a:extLst>
                <a:ext uri="{FF2B5EF4-FFF2-40B4-BE49-F238E27FC236}">
                  <a16:creationId xmlns:a16="http://schemas.microsoft.com/office/drawing/2014/main" id="{DA5D5FF4-7A91-3AB3-F5F2-90234DD753C5}"/>
                </a:ext>
              </a:extLst>
            </p:cNvPr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0;p15">
              <a:extLst>
                <a:ext uri="{FF2B5EF4-FFF2-40B4-BE49-F238E27FC236}">
                  <a16:creationId xmlns:a16="http://schemas.microsoft.com/office/drawing/2014/main" id="{FC725DCC-0CEB-85AD-FB7A-EDF1E40E9B08}"/>
                </a:ext>
              </a:extLst>
            </p:cNvPr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QRCode pro BUG Hunt - registrace">
            <a:extLst>
              <a:ext uri="{FF2B5EF4-FFF2-40B4-BE49-F238E27FC236}">
                <a16:creationId xmlns:a16="http://schemas.microsoft.com/office/drawing/2014/main" id="{9CA36D2E-417D-7F32-7A71-0A4DF480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8" y="3450150"/>
            <a:ext cx="1426950" cy="14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RCode pro LAN Gaming Day - registrace">
            <a:extLst>
              <a:ext uri="{FF2B5EF4-FFF2-40B4-BE49-F238E27FC236}">
                <a16:creationId xmlns:a16="http://schemas.microsoft.com/office/drawing/2014/main" id="{83181B03-60BE-6574-B6D8-87824F72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21" y="3450150"/>
            <a:ext cx="1426951" cy="14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49C343B-015F-F632-0311-FF204D10ED9F}"/>
              </a:ext>
            </a:extLst>
          </p:cNvPr>
          <p:cNvSpPr txBox="1"/>
          <p:nvPr/>
        </p:nvSpPr>
        <p:spPr>
          <a:xfrm>
            <a:off x="2290430" y="4835723"/>
            <a:ext cx="991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Bug </a:t>
            </a:r>
            <a:r>
              <a:rPr lang="cs-CZ" b="1" dirty="0" err="1"/>
              <a:t>Hunt</a:t>
            </a: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331BA36-6267-81C3-5CD0-1BF28F62C5D4}"/>
              </a:ext>
            </a:extLst>
          </p:cNvPr>
          <p:cNvSpPr txBox="1"/>
          <p:nvPr/>
        </p:nvSpPr>
        <p:spPr>
          <a:xfrm>
            <a:off x="4740810" y="4835723"/>
            <a:ext cx="16699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LAN Gaming </a:t>
            </a:r>
            <a:r>
              <a:rPr lang="cs-CZ" b="1" dirty="0" err="1"/>
              <a:t>Day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89376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8520125" y="4554575"/>
            <a:ext cx="495900" cy="4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3356097" y="1355850"/>
            <a:ext cx="2431800" cy="2431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50800" dir="5400000" algn="t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800" y="2298100"/>
            <a:ext cx="2376375" cy="5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/>
          <p:nvPr/>
        </p:nvSpPr>
        <p:spPr>
          <a:xfrm>
            <a:off x="8520125" y="4554575"/>
            <a:ext cx="495900" cy="4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36</a:t>
            </a:fld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8457250" y="4478876"/>
            <a:ext cx="624000" cy="6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18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ctrTitle"/>
          </p:nvPr>
        </p:nvSpPr>
        <p:spPr>
          <a:xfrm>
            <a:off x="2569800" y="330275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C751B"/>
                </a:solidFill>
              </a:rPr>
              <a:t>Zlín</a:t>
            </a:r>
            <a:endParaRPr>
              <a:solidFill>
                <a:srgbClr val="EC751B"/>
              </a:solidFill>
            </a:endParaRPr>
          </a:p>
        </p:txBody>
      </p:sp>
      <p:grpSp>
        <p:nvGrpSpPr>
          <p:cNvPr id="179" name="Google Shape;179;p17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180" name="Google Shape;180;p17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EC7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17"/>
          <p:cNvSpPr txBox="1">
            <a:spLocks noGrp="1"/>
          </p:cNvSpPr>
          <p:nvPr>
            <p:ph type="body" idx="4294967295"/>
          </p:nvPr>
        </p:nvSpPr>
        <p:spPr>
          <a:xfrm>
            <a:off x="2657825" y="1219500"/>
            <a:ext cx="4496700" cy="3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Divadla, filharmonie, knihovny, galerie, muzea, kavárny, kluby, hospůdky…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Fotbalový, zimní a atletický stadion, </a:t>
            </a:r>
            <a:r>
              <a:rPr lang="en" sz="1800" dirty="0" err="1"/>
              <a:t>krytý</a:t>
            </a:r>
            <a:r>
              <a:rPr lang="en" sz="1800" dirty="0"/>
              <a:t> bazén, koupaliště, vrcholový sport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Zoologická zahrada, zámek Lešná 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Zřícenina hradu Lukov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 dirty="0"/>
              <a:t>Hrad Malenovice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7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EC7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7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4</a:t>
            </a:fld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1259525" y="790713"/>
            <a:ext cx="917029" cy="1215336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8520125" y="4554575"/>
            <a:ext cx="495900" cy="4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3356097" y="1355850"/>
            <a:ext cx="2431800" cy="2431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50800" dir="5400000" algn="t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800" y="2298100"/>
            <a:ext cx="2376375" cy="5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/>
          <p:nvPr/>
        </p:nvSpPr>
        <p:spPr>
          <a:xfrm>
            <a:off x="8520125" y="4554575"/>
            <a:ext cx="495900" cy="49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5</a:t>
            </a:fld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8457250" y="4478876"/>
            <a:ext cx="624000" cy="6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>
            <a:spLocks noGrp="1"/>
          </p:cNvSpPr>
          <p:nvPr>
            <p:ph type="ctrTitle"/>
          </p:nvPr>
        </p:nvSpPr>
        <p:spPr>
          <a:xfrm>
            <a:off x="2569800" y="330275"/>
            <a:ext cx="4004400" cy="9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C300"/>
                </a:solidFill>
              </a:rPr>
              <a:t>Kdo jsme?</a:t>
            </a:r>
            <a:endParaRPr>
              <a:solidFill>
                <a:srgbClr val="FCC300"/>
              </a:solidFill>
            </a:endParaRPr>
          </a:p>
        </p:txBody>
      </p:sp>
      <p:grpSp>
        <p:nvGrpSpPr>
          <p:cNvPr id="203" name="Google Shape;203;p19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204" name="Google Shape;204;p19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19"/>
          <p:cNvSpPr txBox="1">
            <a:spLocks noGrp="1"/>
          </p:cNvSpPr>
          <p:nvPr>
            <p:ph type="body" idx="4294967295"/>
          </p:nvPr>
        </p:nvSpPr>
        <p:spPr>
          <a:xfrm>
            <a:off x="2639400" y="1286975"/>
            <a:ext cx="4158300" cy="3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￮"/>
            </a:pPr>
            <a:r>
              <a:rPr lang="en" sz="1800"/>
              <a:t>Mladá, dynamicky se rozvíjející fakulta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/>
              <a:t>Založena dne 1. 1. 2006 jako čtvrtá samostatná fakulta UTB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/>
              <a:t>Moderní prostředí a vybavení laboratoří, zaměstnanost </a:t>
            </a:r>
            <a:br>
              <a:rPr lang="en" sz="1800"/>
            </a:br>
            <a:r>
              <a:rPr lang="en" sz="1800"/>
              <a:t>a úspěšnost absolventů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</a:pPr>
            <a:r>
              <a:rPr lang="en" sz="1800"/>
              <a:t>Studijní i výzkumné zaměření</a:t>
            </a:r>
            <a:endParaRPr sz="180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/>
          </a:p>
          <a:p>
            <a:pPr marL="9144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6</a:t>
            </a:fld>
            <a:endParaRPr/>
          </a:p>
        </p:txBody>
      </p:sp>
      <p:grpSp>
        <p:nvGrpSpPr>
          <p:cNvPr id="210" name="Google Shape;210;p19"/>
          <p:cNvGrpSpPr/>
          <p:nvPr/>
        </p:nvGrpSpPr>
        <p:grpSpPr>
          <a:xfrm>
            <a:off x="1161424" y="1059674"/>
            <a:ext cx="1113237" cy="677418"/>
            <a:chOff x="3269900" y="3064500"/>
            <a:chExt cx="432325" cy="263075"/>
          </a:xfrm>
        </p:grpSpPr>
        <p:sp>
          <p:nvSpPr>
            <p:cNvPr id="211" name="Google Shape;211;p19"/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19"/>
          <p:cNvSpPr txBox="1">
            <a:spLocks noGrp="1"/>
          </p:cNvSpPr>
          <p:nvPr>
            <p:ph type="body" idx="4294967295"/>
          </p:nvPr>
        </p:nvSpPr>
        <p:spPr>
          <a:xfrm>
            <a:off x="2530693" y="3818314"/>
            <a:ext cx="49554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automatizace a řízení proces</a:t>
            </a:r>
            <a:r>
              <a:rPr lang="cs-CZ" sz="1400" dirty="0"/>
              <a:t>ů</a:t>
            </a:r>
            <a:endParaRPr sz="1400" dirty="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bezpečnostní technologie</a:t>
            </a:r>
            <a:endParaRPr sz="1400" dirty="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informační technologie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ctrTitle" idx="4294967295"/>
          </p:nvPr>
        </p:nvSpPr>
        <p:spPr>
          <a:xfrm>
            <a:off x="799650" y="1706250"/>
            <a:ext cx="7544700" cy="17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CC300"/>
                </a:solidFill>
              </a:rPr>
              <a:t>Současné prostory fakulty</a:t>
            </a:r>
            <a:endParaRPr sz="5200">
              <a:solidFill>
                <a:srgbClr val="FCC300"/>
              </a:solidFill>
            </a:endParaRPr>
          </a:p>
        </p:txBody>
      </p:sp>
      <p:sp>
        <p:nvSpPr>
          <p:cNvPr id="220" name="Google Shape;220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21" name="Google Shape;221;p20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7</a:t>
            </a:fld>
            <a:endParaRPr/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88" y="1267450"/>
            <a:ext cx="7850424" cy="26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36" y="1267450"/>
            <a:ext cx="7850338" cy="26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830" y="1267448"/>
            <a:ext cx="7850333" cy="26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838" y="1267448"/>
            <a:ext cx="7850333" cy="26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834" y="1267450"/>
            <a:ext cx="7850333" cy="26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 txBox="1">
            <a:spLocks noGrp="1"/>
          </p:cNvSpPr>
          <p:nvPr>
            <p:ph type="ctrTitle"/>
          </p:nvPr>
        </p:nvSpPr>
        <p:spPr>
          <a:xfrm>
            <a:off x="2639400" y="330275"/>
            <a:ext cx="3830400" cy="16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CC300"/>
                </a:solidFill>
              </a:rPr>
              <a:t>Co můžeš studovat?</a:t>
            </a:r>
            <a:endParaRPr>
              <a:solidFill>
                <a:srgbClr val="FCC300"/>
              </a:solidFill>
            </a:endParaRPr>
          </a:p>
        </p:txBody>
      </p:sp>
      <p:grpSp>
        <p:nvGrpSpPr>
          <p:cNvPr id="233" name="Google Shape;233;p21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234" name="Google Shape;234;p21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21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8</a:t>
            </a:fld>
            <a:endParaRPr/>
          </a:p>
        </p:txBody>
      </p:sp>
      <p:sp>
        <p:nvSpPr>
          <p:cNvPr id="240" name="Google Shape;240;p21"/>
          <p:cNvSpPr txBox="1">
            <a:spLocks noGrp="1"/>
          </p:cNvSpPr>
          <p:nvPr>
            <p:ph type="body" idx="4294967295"/>
          </p:nvPr>
        </p:nvSpPr>
        <p:spPr>
          <a:xfrm>
            <a:off x="2145506" y="2292092"/>
            <a:ext cx="5306854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Char char="-"/>
            </a:pPr>
            <a:r>
              <a:rPr lang="cs-CZ" sz="1400" dirty="0"/>
              <a:t>Softwarové inženýrství (P, K)</a:t>
            </a:r>
          </a:p>
          <a:p>
            <a:pPr marL="9144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Char char="-"/>
            </a:pPr>
            <a:r>
              <a:rPr lang="cs-CZ" sz="1400" dirty="0"/>
              <a:t>Aplikovaná informatika v průmyslové automatizaci </a:t>
            </a:r>
            <a:r>
              <a:rPr lang="cs-CZ" sz="1400" i="1" dirty="0"/>
              <a:t>se specializacemi:</a:t>
            </a:r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Char char="-"/>
            </a:pPr>
            <a:r>
              <a:rPr lang="cs-CZ" sz="1400" dirty="0"/>
              <a:t>Inteligentní systémy s roboty (P, K)</a:t>
            </a:r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Char char="-"/>
            </a:pPr>
            <a:r>
              <a:rPr lang="cs-CZ" sz="1400" dirty="0"/>
              <a:t>Průmyslová automatizace (P, K)</a:t>
            </a:r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Bezpečnostní technologie, systémy </a:t>
            </a:r>
            <a:br>
              <a:rPr lang="en" sz="1400" dirty="0"/>
            </a:br>
            <a:r>
              <a:rPr lang="en" sz="1400" dirty="0"/>
              <a:t>a management (P, K)</a:t>
            </a:r>
            <a:endParaRPr sz="1400" dirty="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Informační technologie v administrativě (P)</a:t>
            </a:r>
            <a:endParaRPr sz="1400" dirty="0"/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4294967295"/>
          </p:nvPr>
        </p:nvSpPr>
        <p:spPr>
          <a:xfrm>
            <a:off x="2639400" y="1669463"/>
            <a:ext cx="4158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1800" b="1" dirty="0"/>
              <a:t>Bakalářské studium</a:t>
            </a:r>
            <a:endParaRPr sz="1800" b="1" dirty="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9144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2" name="Google Shape;242;p21"/>
          <p:cNvGrpSpPr/>
          <p:nvPr/>
        </p:nvGrpSpPr>
        <p:grpSpPr>
          <a:xfrm>
            <a:off x="1212311" y="821961"/>
            <a:ext cx="1011464" cy="1152830"/>
            <a:chOff x="1494086" y="1206461"/>
            <a:chExt cx="1011464" cy="1152830"/>
          </a:xfrm>
        </p:grpSpPr>
        <p:sp>
          <p:nvSpPr>
            <p:cNvPr id="243" name="Google Shape;243;p21"/>
            <p:cNvSpPr/>
            <p:nvPr/>
          </p:nvSpPr>
          <p:spPr>
            <a:xfrm>
              <a:off x="1567862" y="1332491"/>
              <a:ext cx="937688" cy="244488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1494086" y="1644507"/>
              <a:ext cx="937688" cy="244488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1944439" y="1206461"/>
              <a:ext cx="110758" cy="126094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1944439" y="1888932"/>
              <a:ext cx="110758" cy="470359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/>
          <p:nvPr/>
        </p:nvSpPr>
        <p:spPr>
          <a:xfrm>
            <a:off x="8521300" y="4542925"/>
            <a:ext cx="495900" cy="495900"/>
          </a:xfrm>
          <a:prstGeom prst="ellipse">
            <a:avLst/>
          </a:prstGeom>
          <a:solidFill>
            <a:srgbClr val="FCC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 txBox="1"/>
          <p:nvPr/>
        </p:nvSpPr>
        <p:spPr>
          <a:xfrm>
            <a:off x="8521300" y="4542925"/>
            <a:ext cx="4959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9</a:t>
            </a:fld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body" idx="4294967295"/>
          </p:nvPr>
        </p:nvSpPr>
        <p:spPr>
          <a:xfrm>
            <a:off x="2069030" y="1949267"/>
            <a:ext cx="4884663" cy="3352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en" sz="1400" dirty="0"/>
              <a:t>Informační technologie </a:t>
            </a:r>
            <a:r>
              <a:rPr lang="cs-CZ" sz="1400" i="1" dirty="0"/>
              <a:t>se specializacemi</a:t>
            </a:r>
            <a:r>
              <a:rPr lang="cs-CZ" sz="1400" dirty="0"/>
              <a:t>:</a:t>
            </a:r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sz="1400" dirty="0"/>
              <a:t>Softwarové inženýrství </a:t>
            </a:r>
            <a:r>
              <a:rPr lang="en" sz="1400" dirty="0"/>
              <a:t>(P, K)</a:t>
            </a:r>
            <a:endParaRPr lang="cs-CZ" sz="1400" dirty="0"/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cs-CZ" sz="1400" dirty="0"/>
              <a:t>Kybernetická bezpečnost (P, K)</a:t>
            </a:r>
            <a:endParaRPr sz="1400" dirty="0"/>
          </a:p>
          <a:p>
            <a:pPr marL="9144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Poppins Light"/>
              <a:buChar char="-"/>
            </a:pPr>
            <a:r>
              <a:rPr lang="en" sz="1400" dirty="0"/>
              <a:t>Automatické řízení a informatika </a:t>
            </a:r>
            <a:br>
              <a:rPr lang="cs-CZ" sz="1400" dirty="0"/>
            </a:br>
            <a:r>
              <a:rPr lang="cs-CZ" sz="1400" dirty="0"/>
              <a:t>v průmyslu 4.0 </a:t>
            </a:r>
            <a:r>
              <a:rPr lang="en" sz="1400" dirty="0"/>
              <a:t>(P, K)</a:t>
            </a:r>
            <a:endParaRPr sz="1400" dirty="0"/>
          </a:p>
          <a:p>
            <a:pPr marL="9144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en" sz="1400" dirty="0"/>
              <a:t>Bezpečnostní technologie, systémy </a:t>
            </a:r>
            <a:br>
              <a:rPr lang="en" sz="1400" dirty="0"/>
            </a:br>
            <a:r>
              <a:rPr lang="en" sz="1400" dirty="0"/>
              <a:t>a management</a:t>
            </a:r>
            <a:r>
              <a:rPr lang="cs-CZ" sz="1400" dirty="0"/>
              <a:t> </a:t>
            </a:r>
            <a:r>
              <a:rPr lang="cs-CZ" sz="1400" i="1" dirty="0"/>
              <a:t>se specializacemi:</a:t>
            </a:r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Char char="-"/>
            </a:pPr>
            <a:r>
              <a:rPr lang="cs-CZ" sz="1400" dirty="0"/>
              <a:t>Bezpečnostní technologie</a:t>
            </a:r>
            <a:r>
              <a:rPr lang="en" sz="1400" dirty="0"/>
              <a:t> (P, K)</a:t>
            </a:r>
            <a:endParaRPr lang="cs-CZ" sz="1400" dirty="0"/>
          </a:p>
          <a:p>
            <a:pPr marL="1371600" lvl="1" indent="-317500">
              <a:lnSpc>
                <a:spcPct val="115000"/>
              </a:lnSpc>
              <a:buClr>
                <a:schemeClr val="lt2"/>
              </a:buClr>
              <a:buSzPts val="1400"/>
              <a:buChar char="-"/>
            </a:pPr>
            <a:r>
              <a:rPr lang="cs-CZ" sz="1400" dirty="0"/>
              <a:t>Bezpečnostní management (P, K)</a:t>
            </a:r>
            <a:endParaRPr sz="1400" dirty="0"/>
          </a:p>
        </p:txBody>
      </p:sp>
      <p:grpSp>
        <p:nvGrpSpPr>
          <p:cNvPr id="254" name="Google Shape;254;p22"/>
          <p:cNvGrpSpPr/>
          <p:nvPr/>
        </p:nvGrpSpPr>
        <p:grpSpPr>
          <a:xfrm>
            <a:off x="1179282" y="803223"/>
            <a:ext cx="1077516" cy="1190308"/>
            <a:chOff x="5961125" y="1623900"/>
            <a:chExt cx="427450" cy="448175"/>
          </a:xfrm>
        </p:grpSpPr>
        <p:sp>
          <p:nvSpPr>
            <p:cNvPr id="255" name="Google Shape;255;p22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2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solidFill>
              <a:schemeClr val="lt1"/>
            </a:solidFill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22"/>
          <p:cNvSpPr txBox="1">
            <a:spLocks noGrp="1"/>
          </p:cNvSpPr>
          <p:nvPr>
            <p:ph type="body" idx="4294967295"/>
          </p:nvPr>
        </p:nvSpPr>
        <p:spPr>
          <a:xfrm>
            <a:off x="2543704" y="1573255"/>
            <a:ext cx="45537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cs-CZ" sz="1800" b="1" dirty="0"/>
              <a:t>M</a:t>
            </a:r>
            <a:r>
              <a:rPr lang="en" sz="1800" b="1" dirty="0"/>
              <a:t>agisterské studium</a:t>
            </a:r>
            <a:endParaRPr sz="1800" b="1" dirty="0"/>
          </a:p>
          <a:p>
            <a:pPr marL="13716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dirty="0"/>
          </a:p>
          <a:p>
            <a:pPr marL="4572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Poppins Light"/>
              <a:buChar char="-"/>
            </a:pPr>
            <a:endParaRPr sz="1400" b="1" dirty="0"/>
          </a:p>
          <a:p>
            <a:pPr marL="914400" lvl="0" indent="-317500">
              <a:lnSpc>
                <a:spcPct val="11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Poppins Light"/>
              <a:buChar char="-"/>
            </a:pPr>
            <a:endParaRPr sz="1400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 dirty="0"/>
          </a:p>
        </p:txBody>
      </p:sp>
      <p:grpSp>
        <p:nvGrpSpPr>
          <p:cNvPr id="263" name="Google Shape;263;p22"/>
          <p:cNvGrpSpPr/>
          <p:nvPr/>
        </p:nvGrpSpPr>
        <p:grpSpPr>
          <a:xfrm>
            <a:off x="649938" y="330278"/>
            <a:ext cx="2136195" cy="2136195"/>
            <a:chOff x="6680825" y="2549350"/>
            <a:chExt cx="1539600" cy="1539600"/>
          </a:xfrm>
        </p:grpSpPr>
        <p:sp>
          <p:nvSpPr>
            <p:cNvPr id="264" name="Google Shape;264;p2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FC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2"/>
          <p:cNvGrpSpPr/>
          <p:nvPr/>
        </p:nvGrpSpPr>
        <p:grpSpPr>
          <a:xfrm>
            <a:off x="1212311" y="821961"/>
            <a:ext cx="1011464" cy="1152830"/>
            <a:chOff x="1494086" y="1206461"/>
            <a:chExt cx="1011464" cy="1152830"/>
          </a:xfrm>
        </p:grpSpPr>
        <p:sp>
          <p:nvSpPr>
            <p:cNvPr id="268" name="Google Shape;268;p22"/>
            <p:cNvSpPr/>
            <p:nvPr/>
          </p:nvSpPr>
          <p:spPr>
            <a:xfrm>
              <a:off x="1567862" y="1332491"/>
              <a:ext cx="937688" cy="244488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1494086" y="1644507"/>
              <a:ext cx="937688" cy="244488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1944439" y="1206461"/>
              <a:ext cx="110758" cy="126094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1944439" y="1888932"/>
              <a:ext cx="110758" cy="470359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22"/>
          <p:cNvSpPr txBox="1">
            <a:spLocks noGrp="1"/>
          </p:cNvSpPr>
          <p:nvPr>
            <p:ph type="ctrTitle"/>
          </p:nvPr>
        </p:nvSpPr>
        <p:spPr>
          <a:xfrm>
            <a:off x="2639400" y="330275"/>
            <a:ext cx="3830400" cy="16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CC300"/>
                </a:solidFill>
              </a:rPr>
              <a:t>Co můžeš studovat?</a:t>
            </a:r>
            <a:endParaRPr dirty="0">
              <a:solidFill>
                <a:srgbClr val="FCC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1531</Words>
  <Application>Microsoft Macintosh PowerPoint</Application>
  <PresentationFormat>Předvádění na obrazovce (16:9)</PresentationFormat>
  <Paragraphs>331</Paragraphs>
  <Slides>36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Roboto</vt:lpstr>
      <vt:lpstr>Poppins Light</vt:lpstr>
      <vt:lpstr>Poppins</vt:lpstr>
      <vt:lpstr>Arial</vt:lpstr>
      <vt:lpstr>Cymbeline template</vt:lpstr>
      <vt:lpstr>Prezentace aplikace PowerPoint</vt:lpstr>
      <vt:lpstr>Kdo jsme?</vt:lpstr>
      <vt:lpstr>Zlín</vt:lpstr>
      <vt:lpstr>Zlín</vt:lpstr>
      <vt:lpstr>Prezentace aplikace PowerPoint</vt:lpstr>
      <vt:lpstr>Kdo jsme?</vt:lpstr>
      <vt:lpstr>Současné prostory fakulty</vt:lpstr>
      <vt:lpstr>Co můžeš studovat?</vt:lpstr>
      <vt:lpstr>Co můžeš studovat?</vt:lpstr>
      <vt:lpstr>Prezentace aplikace PowerPoint</vt:lpstr>
      <vt:lpstr>Bezpečnostní technologie, systémy a management (Bc., Ing.)</vt:lpstr>
      <vt:lpstr>Uplatnění absolventů</vt:lpstr>
      <vt:lpstr>Informační technologie v administrativě (Bc.)</vt:lpstr>
      <vt:lpstr>Uplatnění absolventů</vt:lpstr>
      <vt:lpstr>Softwarové inženýrství (Bc.)</vt:lpstr>
      <vt:lpstr>Uplatnění absolventů</vt:lpstr>
      <vt:lpstr>Aplikovaná informatika v průmyslové automatizaci (Bc.)</vt:lpstr>
      <vt:lpstr>Uplatnění absolventů</vt:lpstr>
      <vt:lpstr>Přijímací řízení</vt:lpstr>
      <vt:lpstr>Přijímací řízení</vt:lpstr>
      <vt:lpstr>Letní programátorská přípravka</vt:lpstr>
      <vt:lpstr>Prezentace aplikace PowerPoint</vt:lpstr>
      <vt:lpstr>Prezentace aplikace PowerPoint</vt:lpstr>
      <vt:lpstr>Prezentace aplikace PowerPoint</vt:lpstr>
      <vt:lpstr>Ubytování a stravování</vt:lpstr>
      <vt:lpstr>Studium v zahraničí</vt:lpstr>
      <vt:lpstr>Chceš sportovat?</vt:lpstr>
      <vt:lpstr>Studentské organizace</vt:lpstr>
      <vt:lpstr>Studentský život a akce</vt:lpstr>
      <vt:lpstr>Spolupráce s praxí a firmami</vt:lpstr>
      <vt:lpstr>Prezentace aplikace PowerPoint</vt:lpstr>
      <vt:lpstr>Věda, výzkum, osobnosti</vt:lpstr>
      <vt:lpstr>Prezentace aplikace PowerPoint</vt:lpstr>
      <vt:lpstr>Prezentace aplikace PowerPoint</vt:lpstr>
      <vt:lpstr>Den otevřených dveří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student</dc:creator>
  <cp:lastModifiedBy>Stanislav Kovář</cp:lastModifiedBy>
  <cp:revision>56</cp:revision>
  <dcterms:modified xsi:type="dcterms:W3CDTF">2024-02-05T10:13:43Z</dcterms:modified>
</cp:coreProperties>
</file>