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92" r:id="rId32"/>
    <p:sldId id="293" r:id="rId33"/>
    <p:sldId id="294" r:id="rId34"/>
    <p:sldId id="297" r:id="rId35"/>
    <p:sldId id="288" r:id="rId36"/>
  </p:sldIdLst>
  <p:sldSz cx="18288000" cy="10287000"/>
  <p:notesSz cx="6858000" cy="9144000"/>
  <p:embeddedFontLst>
    <p:embeddedFont>
      <p:font typeface="Gill Sans MT" panose="020B0502020104020203" pitchFamily="34" charset="0"/>
      <p:regular r:id="rId37"/>
      <p:bold r:id="rId38"/>
      <p:italic r:id="rId39"/>
      <p:boldItalic r:id="rId40"/>
    </p:embeddedFont>
    <p:embeddedFont>
      <p:font typeface="Poppins" panose="00000500000000000000" pitchFamily="2" charset="0"/>
      <p:regular r:id="rId41"/>
      <p:bold r:id="rId42"/>
      <p:italic r:id="rId43"/>
      <p:boldItalic r:id="rId44"/>
    </p:embeddedFont>
    <p:embeddedFont>
      <p:font typeface="Poppins Bold" panose="00000800000000000000" pitchFamily="2" charset="0"/>
      <p:regular r:id="rId45"/>
      <p:bold r:id="rId46"/>
    </p:embeddedFont>
    <p:embeddedFont>
      <p:font typeface="Poppins Bold Italics" panose="020B0604020202020204" charset="0"/>
      <p:regular r:id="rId47"/>
      <p:bold r:id="rId48"/>
      <p:italic r:id="rId49"/>
      <p:boldItalic r:id="rId50"/>
    </p:embeddedFont>
    <p:embeddedFont>
      <p:font typeface="Poppins Light" panose="00000400000000000000" pitchFamily="2" charset="0"/>
      <p:regular r:id="rId51"/>
      <p:italic r:id="rId52"/>
    </p:embeddedFont>
    <p:embeddedFont>
      <p:font typeface="Poppins Light Bold" panose="020B0604020202020204" charset="0"/>
      <p:regular r:id="rId53"/>
    </p:embeddedFont>
    <p:embeddedFont>
      <p:font typeface="Source Sans Pro" panose="020B0503030403020204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C3AD1A-A3B5-EC47-9D00-EDD79ACBD379}" v="4" dt="2025-11-20T20:30:19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 autoAdjust="0"/>
    <p:restoredTop sz="94652" autoAdjust="0"/>
  </p:normalViewPr>
  <p:slideViewPr>
    <p:cSldViewPr>
      <p:cViewPr varScale="1">
        <p:scale>
          <a:sx n="64" d="100"/>
          <a:sy n="64" d="100"/>
        </p:scale>
        <p:origin x="85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05/8/layout/vProcess5" loCatId="process" qsTypeId="urn:microsoft.com/office/officeart/2005/8/quickstyle/simple2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6F1301-07F7-4F1E-88B9-30CCDFF34C22}">
      <dgm:prSet phldrT="[Text]" custT="1"/>
      <dgm:spPr>
        <a:xfrm>
          <a:off x="0" y="0"/>
          <a:ext cx="5000346" cy="1421737"/>
        </a:xfrm>
        <a:prstGeom prst="roundRect">
          <a:avLst>
            <a:gd name="adj" fmla="val 10000"/>
          </a:avLst>
        </a:prstGeom>
      </dgm:spPr>
      <dgm:t>
        <a:bodyPr rtlCol="0"/>
        <a:lstStyle/>
        <a:p>
          <a:pPr rtl="0">
            <a:spcAft>
              <a:spcPts val="600"/>
            </a:spcAft>
          </a:pPr>
          <a:r>
            <a:rPr lang="cs-CZ" sz="2000" b="0" noProof="0">
              <a:latin typeface="Gill Sans MT" panose="020B0502020104020203"/>
              <a:ea typeface="+mn-ea"/>
              <a:cs typeface="+mn-cs"/>
            </a:rPr>
            <a:t>UVEĎTE TUTO SKUTEČNOST PŘI VYPLŇOVÁNÍ </a:t>
          </a:r>
          <a:r>
            <a:rPr lang="cs-CZ" sz="2000" b="1" noProof="0">
              <a:latin typeface="Gill Sans MT" panose="020B0502020104020203"/>
              <a:ea typeface="+mn-ea"/>
              <a:cs typeface="+mn-cs"/>
            </a:rPr>
            <a:t>PŘIHLÁŠKY</a:t>
          </a:r>
          <a:endParaRPr lang="cs-CZ" sz="2000" b="1" noProof="0" dirty="0">
            <a:latin typeface="Gill Sans MT" panose="020B0502020104020203"/>
            <a:ea typeface="+mn-ea"/>
            <a:cs typeface="+mn-cs"/>
          </a:endParaRPr>
        </a:p>
      </dgm:t>
    </dgm:pt>
    <dgm:pt modelId="{48B1B5E3-336B-4618-B3E0-EEC37F417F42}" type="parTrans" cxnId="{70BD86B9-A297-4D90-B59D-12F1AB3DD124}">
      <dgm:prSet/>
      <dgm:spPr/>
      <dgm:t>
        <a:bodyPr rtlCol="0"/>
        <a:lstStyle/>
        <a:p>
          <a:pPr rtl="0"/>
          <a:endParaRPr lang="cs-CZ" noProof="0" dirty="0"/>
        </a:p>
      </dgm:t>
    </dgm:pt>
    <dgm:pt modelId="{1CCA38C8-B866-440C-8B7A-A6514DD31A53}" type="sibTrans" cxnId="{70BD86B9-A297-4D90-B59D-12F1AB3DD124}">
      <dgm:prSet/>
      <dgm:spPr>
        <a:xfrm>
          <a:off x="4076216" y="1088921"/>
          <a:ext cx="924129" cy="924129"/>
        </a:xfrm>
        <a:prstGeom prst="downArrow">
          <a:avLst>
            <a:gd name="adj1" fmla="val 55000"/>
            <a:gd name="adj2" fmla="val 45000"/>
          </a:avLst>
        </a:prstGeom>
      </dgm:spPr>
      <dgm:t>
        <a:bodyPr rtlCol="0"/>
        <a:lstStyle/>
        <a:p>
          <a:pPr rtl="0"/>
          <a:endParaRPr lang="cs-CZ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/>
            <a:ea typeface="+mn-ea"/>
            <a:cs typeface="+mn-cs"/>
          </a:endParaRPr>
        </a:p>
      </dgm:t>
    </dgm:pt>
    <dgm:pt modelId="{CB88D0C4-6C39-4629-9DEF-57288A3EBE4C}">
      <dgm:prSet phldrT="[Text]" custT="1"/>
      <dgm:spPr>
        <a:xfrm>
          <a:off x="418779" y="1680235"/>
          <a:ext cx="5000346" cy="1421737"/>
        </a:xfrm>
        <a:prstGeom prst="roundRect">
          <a:avLst>
            <a:gd name="adj" fmla="val 10000"/>
          </a:avLst>
        </a:prstGeom>
      </dgm:spPr>
      <dgm:t>
        <a:bodyPr rtlCol="0"/>
        <a:lstStyle/>
        <a:p>
          <a:pPr rtl="0">
            <a:spcAft>
              <a:spcPts val="600"/>
            </a:spcAft>
          </a:pPr>
          <a:r>
            <a:rPr lang="cs-CZ" sz="2000" b="0" noProof="0" dirty="0">
              <a:latin typeface="Gill Sans MT" panose="020B0502020104020203"/>
              <a:ea typeface="+mn-ea"/>
              <a:cs typeface="+mn-cs"/>
            </a:rPr>
            <a:t>V SEKCI </a:t>
          </a:r>
          <a:r>
            <a:rPr lang="cs-CZ" sz="2000" b="1" noProof="0" dirty="0">
              <a:latin typeface="Gill Sans MT" panose="020B0502020104020203"/>
              <a:ea typeface="+mn-ea"/>
              <a:cs typeface="+mn-cs"/>
            </a:rPr>
            <a:t>OSOBNÍ ÚDAJE</a:t>
          </a:r>
        </a:p>
      </dgm:t>
    </dgm:pt>
    <dgm:pt modelId="{1A5BA4AE-234F-486F-B65A-ABB37EC6EDAF}" type="parTrans" cxnId="{7B18691A-FAB3-4686-A97D-DF2644B3F9A6}">
      <dgm:prSet/>
      <dgm:spPr/>
      <dgm:t>
        <a:bodyPr rtlCol="0"/>
        <a:lstStyle/>
        <a:p>
          <a:pPr rtl="0"/>
          <a:endParaRPr lang="cs-CZ" noProof="0" dirty="0"/>
        </a:p>
      </dgm:t>
    </dgm:pt>
    <dgm:pt modelId="{7ADFA01E-1246-464F-8347-8DA3C53B199C}" type="sibTrans" cxnId="{7B18691A-FAB3-4686-A97D-DF2644B3F9A6}">
      <dgm:prSet/>
      <dgm:spPr>
        <a:xfrm>
          <a:off x="4494995" y="2769157"/>
          <a:ext cx="924129" cy="924129"/>
        </a:xfrm>
        <a:prstGeom prst="downArrow">
          <a:avLst>
            <a:gd name="adj1" fmla="val 55000"/>
            <a:gd name="adj2" fmla="val 45000"/>
          </a:avLst>
        </a:prstGeom>
      </dgm:spPr>
      <dgm:t>
        <a:bodyPr rtlCol="0"/>
        <a:lstStyle/>
        <a:p>
          <a:pPr rtl="0"/>
          <a:endParaRPr lang="cs-CZ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/>
            <a:ea typeface="+mn-ea"/>
            <a:cs typeface="+mn-cs"/>
          </a:endParaRPr>
        </a:p>
      </dgm:t>
    </dgm:pt>
    <dgm:pt modelId="{07DC5EEB-1654-4ECB-A96A-EED4BE9D4BB4}">
      <dgm:prSet phldrT="[Text]" custT="1"/>
      <dgm:spPr>
        <a:xfrm>
          <a:off x="831307" y="3360470"/>
          <a:ext cx="5000346" cy="1421737"/>
        </a:xfrm>
        <a:prstGeom prst="roundRect">
          <a:avLst>
            <a:gd name="adj" fmla="val 10000"/>
          </a:avLst>
        </a:prstGeom>
      </dgm:spPr>
      <dgm:t>
        <a:bodyPr rtlCol="0"/>
        <a:lstStyle/>
        <a:p>
          <a:pPr rtl="0">
            <a:spcAft>
              <a:spcPts val="600"/>
            </a:spcAft>
          </a:pPr>
          <a:r>
            <a:rPr lang="cs-CZ" sz="1600" b="1" noProof="0">
              <a:latin typeface="Gill Sans MT" panose="020B0502020104020203"/>
              <a:ea typeface="+mn-ea"/>
              <a:cs typeface="+mn-cs"/>
            </a:rPr>
            <a:t>ZOHLEDNĚNÍ </a:t>
          </a:r>
        </a:p>
        <a:p>
          <a:pPr rtl="0">
            <a:spcAft>
              <a:spcPts val="600"/>
            </a:spcAft>
          </a:pPr>
          <a:r>
            <a:rPr lang="cs-CZ" sz="1600" b="1" noProof="0">
              <a:latin typeface="Gill Sans MT" panose="020B0502020104020203"/>
              <a:ea typeface="+mn-ea"/>
              <a:cs typeface="+mn-cs"/>
            </a:rPr>
            <a:t>ZDRAVOTNÍCH SPECIFIK</a:t>
          </a:r>
          <a:endParaRPr lang="cs-CZ" sz="1600" b="1" noProof="0" dirty="0">
            <a:latin typeface="Gill Sans MT" panose="020B0502020104020203"/>
            <a:ea typeface="+mn-ea"/>
            <a:cs typeface="+mn-cs"/>
          </a:endParaRPr>
        </a:p>
      </dgm:t>
    </dgm:pt>
    <dgm:pt modelId="{0B98E39A-7037-46A6-8799-DDA1D4C4A2D3}" type="parTrans" cxnId="{A3496BEC-7D4E-41F2-B6B2-38A84003D33E}">
      <dgm:prSet/>
      <dgm:spPr/>
      <dgm:t>
        <a:bodyPr rtlCol="0"/>
        <a:lstStyle/>
        <a:p>
          <a:pPr rtl="0"/>
          <a:endParaRPr lang="cs-CZ" noProof="0" dirty="0"/>
        </a:p>
      </dgm:t>
    </dgm:pt>
    <dgm:pt modelId="{42EB8256-925E-4B15-B238-A97EE64E9CC8}" type="sibTrans" cxnId="{A3496BEC-7D4E-41F2-B6B2-38A84003D33E}">
      <dgm:prSet/>
      <dgm:spPr>
        <a:xfrm>
          <a:off x="4907524" y="4449392"/>
          <a:ext cx="924129" cy="924129"/>
        </a:xfrm>
        <a:prstGeom prst="downArrow">
          <a:avLst>
            <a:gd name="adj1" fmla="val 55000"/>
            <a:gd name="adj2" fmla="val 45000"/>
          </a:avLst>
        </a:prstGeom>
      </dgm:spPr>
      <dgm:t>
        <a:bodyPr rtlCol="0"/>
        <a:lstStyle/>
        <a:p>
          <a:pPr rtl="0"/>
          <a:endParaRPr lang="cs-CZ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/>
            <a:ea typeface="+mn-ea"/>
            <a:cs typeface="+mn-cs"/>
          </a:endParaRPr>
        </a:p>
      </dgm:t>
    </dgm:pt>
    <dgm:pt modelId="{92441DCF-8EC7-45E8-B66B-48F16E7FE8F6}">
      <dgm:prSet phldrT="[Text]" custT="1"/>
      <dgm:spPr>
        <a:xfrm>
          <a:off x="1250086" y="5045853"/>
          <a:ext cx="5000346" cy="1411444"/>
        </a:xfrm>
        <a:prstGeom prst="roundRect">
          <a:avLst>
            <a:gd name="adj" fmla="val 10000"/>
          </a:avLst>
        </a:prstGeom>
      </dgm:spPr>
      <dgm:t>
        <a:bodyPr rtlCol="0"/>
        <a:lstStyle/>
        <a:p>
          <a:pPr rtl="0"/>
          <a:r>
            <a:rPr lang="cs-CZ" sz="2000" b="0" noProof="0">
              <a:latin typeface="Gill Sans MT" panose="020B0502020104020203"/>
              <a:ea typeface="+mn-ea"/>
              <a:cs typeface="+mn-cs"/>
            </a:rPr>
            <a:t>VYBERTE</a:t>
          </a:r>
          <a:endParaRPr lang="cs-CZ" sz="2000" b="1" noProof="0">
            <a:latin typeface="Gill Sans MT" panose="020B0502020104020203"/>
            <a:ea typeface="+mn-ea"/>
            <a:cs typeface="+mn-cs"/>
          </a:endParaRPr>
        </a:p>
        <a:p>
          <a:pPr rtl="0"/>
          <a:r>
            <a:rPr lang="cs-CZ" sz="2000" b="1" noProof="0">
              <a:latin typeface="Gill Sans MT" panose="020B0502020104020203"/>
              <a:ea typeface="+mn-ea"/>
              <a:cs typeface="+mn-cs"/>
            </a:rPr>
            <a:t>TYP POSTIŽENÍ</a:t>
          </a:r>
          <a:endParaRPr lang="cs-CZ" sz="2000" b="1" noProof="0" dirty="0">
            <a:latin typeface="Gill Sans MT" panose="020B0502020104020203"/>
            <a:ea typeface="+mn-ea"/>
            <a:cs typeface="+mn-cs"/>
          </a:endParaRPr>
        </a:p>
      </dgm:t>
    </dgm:pt>
    <dgm:pt modelId="{AF1F1F9A-57F3-44ED-A215-C8DD0177468F}" type="parTrans" cxnId="{F9239152-A332-427D-9D56-77764EAA0E80}">
      <dgm:prSet/>
      <dgm:spPr/>
      <dgm:t>
        <a:bodyPr/>
        <a:lstStyle/>
        <a:p>
          <a:endParaRPr lang="cs-CZ"/>
        </a:p>
      </dgm:t>
    </dgm:pt>
    <dgm:pt modelId="{6A2EE3DE-FBFF-43F7-B7B8-3E24DADD59FC}" type="sibTrans" cxnId="{F9239152-A332-427D-9D56-77764EAA0E80}">
      <dgm:prSet/>
      <dgm:spPr/>
      <dgm:t>
        <a:bodyPr/>
        <a:lstStyle/>
        <a:p>
          <a:endParaRPr lang="cs-CZ"/>
        </a:p>
      </dgm:t>
    </dgm:pt>
    <dgm:pt modelId="{1A79147C-4050-4DF2-9C81-91C1877903C2}" type="pres">
      <dgm:prSet presAssocID="{1EC23686-56D6-4482-B4E3-3F9784E88994}" presName="outerComposite" presStyleCnt="0">
        <dgm:presLayoutVars>
          <dgm:chMax val="5"/>
          <dgm:dir/>
          <dgm:resizeHandles val="exact"/>
        </dgm:presLayoutVars>
      </dgm:prSet>
      <dgm:spPr/>
    </dgm:pt>
    <dgm:pt modelId="{1136CDA9-2A79-4811-9512-712D509BF438}" type="pres">
      <dgm:prSet presAssocID="{1EC23686-56D6-4482-B4E3-3F9784E88994}" presName="dummyMaxCanvas" presStyleCnt="0">
        <dgm:presLayoutVars/>
      </dgm:prSet>
      <dgm:spPr/>
    </dgm:pt>
    <dgm:pt modelId="{F3D0429D-047A-42D8-8153-4A65A888357D}" type="pres">
      <dgm:prSet presAssocID="{1EC23686-56D6-4482-B4E3-3F9784E88994}" presName="FourNodes_1" presStyleLbl="node1" presStyleIdx="0" presStyleCnt="4" custScaleX="78572" custScaleY="115694" custLinFactNeighborX="-8613" custLinFactNeighborY="1988">
        <dgm:presLayoutVars>
          <dgm:bulletEnabled val="1"/>
        </dgm:presLayoutVars>
      </dgm:prSet>
      <dgm:spPr/>
    </dgm:pt>
    <dgm:pt modelId="{8AD63EF9-9EE7-4436-B07D-3CCC9021F4C8}" type="pres">
      <dgm:prSet presAssocID="{1EC23686-56D6-4482-B4E3-3F9784E88994}" presName="FourNodes_2" presStyleLbl="node1" presStyleIdx="1" presStyleCnt="4" custScaleX="73895" custScaleY="86267" custLinFactNeighborX="-1555" custLinFactNeighborY="3455">
        <dgm:presLayoutVars>
          <dgm:bulletEnabled val="1"/>
        </dgm:presLayoutVars>
      </dgm:prSet>
      <dgm:spPr/>
    </dgm:pt>
    <dgm:pt modelId="{DA36B5CD-B004-4F06-9305-A9D74B60CC02}" type="pres">
      <dgm:prSet presAssocID="{1EC23686-56D6-4482-B4E3-3F9784E88994}" presName="FourNodes_3" presStyleLbl="node1" presStyleIdx="2" presStyleCnt="4" custScaleX="74190" custLinFactNeighborX="12287" custLinFactNeighborY="-9486">
        <dgm:presLayoutVars>
          <dgm:bulletEnabled val="1"/>
        </dgm:presLayoutVars>
      </dgm:prSet>
      <dgm:spPr/>
    </dgm:pt>
    <dgm:pt modelId="{6E8795C1-7887-43BB-8432-50B3016D5D99}" type="pres">
      <dgm:prSet presAssocID="{1EC23686-56D6-4482-B4E3-3F9784E88994}" presName="FourNodes_4" presStyleLbl="node1" presStyleIdx="3" presStyleCnt="4" custScaleX="52640" custScaleY="96114" custLinFactNeighborX="23555" custLinFactNeighborY="-14348">
        <dgm:presLayoutVars>
          <dgm:bulletEnabled val="1"/>
        </dgm:presLayoutVars>
      </dgm:prSet>
      <dgm:spPr/>
    </dgm:pt>
    <dgm:pt modelId="{CA442B50-B584-472D-B5A5-BAD1F83E4FB8}" type="pres">
      <dgm:prSet presAssocID="{1EC23686-56D6-4482-B4E3-3F9784E88994}" presName="FourConn_1-2" presStyleLbl="fgAccFollowNode1" presStyleIdx="0" presStyleCnt="3" custLinFactX="-100000" custLinFactNeighborX="-113905" custLinFactNeighborY="12384">
        <dgm:presLayoutVars>
          <dgm:bulletEnabled val="1"/>
        </dgm:presLayoutVars>
      </dgm:prSet>
      <dgm:spPr/>
    </dgm:pt>
    <dgm:pt modelId="{7326C5ED-8D80-416C-B7E3-6BF1BF392705}" type="pres">
      <dgm:prSet presAssocID="{1EC23686-56D6-4482-B4E3-3F9784E88994}" presName="FourConn_2-3" presStyleLbl="fgAccFollowNode1" presStyleIdx="1" presStyleCnt="3" custLinFactX="-51503" custLinFactNeighborX="-100000" custLinFactNeighborY="-7754">
        <dgm:presLayoutVars>
          <dgm:bulletEnabled val="1"/>
        </dgm:presLayoutVars>
      </dgm:prSet>
      <dgm:spPr/>
    </dgm:pt>
    <dgm:pt modelId="{D5AF0FFD-CB87-425D-BA15-A53BABF186EC}" type="pres">
      <dgm:prSet presAssocID="{1EC23686-56D6-4482-B4E3-3F9784E88994}" presName="FourConn_3-4" presStyleLbl="fgAccFollowNode1" presStyleIdx="2" presStyleCnt="3" custLinFactNeighborX="-65278" custLinFactNeighborY="-22461">
        <dgm:presLayoutVars>
          <dgm:bulletEnabled val="1"/>
        </dgm:presLayoutVars>
      </dgm:prSet>
      <dgm:spPr/>
    </dgm:pt>
    <dgm:pt modelId="{A9BDA506-DD44-40F4-9A54-198675D87B5D}" type="pres">
      <dgm:prSet presAssocID="{1EC23686-56D6-4482-B4E3-3F9784E88994}" presName="FourNodes_1_text" presStyleLbl="node1" presStyleIdx="3" presStyleCnt="4">
        <dgm:presLayoutVars>
          <dgm:bulletEnabled val="1"/>
        </dgm:presLayoutVars>
      </dgm:prSet>
      <dgm:spPr/>
    </dgm:pt>
    <dgm:pt modelId="{913BE7D8-188D-4224-B061-C08013E63112}" type="pres">
      <dgm:prSet presAssocID="{1EC23686-56D6-4482-B4E3-3F9784E88994}" presName="FourNodes_2_text" presStyleLbl="node1" presStyleIdx="3" presStyleCnt="4">
        <dgm:presLayoutVars>
          <dgm:bulletEnabled val="1"/>
        </dgm:presLayoutVars>
      </dgm:prSet>
      <dgm:spPr/>
    </dgm:pt>
    <dgm:pt modelId="{A41153CE-A3C3-479F-AD8C-4E6E02022A27}" type="pres">
      <dgm:prSet presAssocID="{1EC23686-56D6-4482-B4E3-3F9784E88994}" presName="FourNodes_3_text" presStyleLbl="node1" presStyleIdx="3" presStyleCnt="4">
        <dgm:presLayoutVars>
          <dgm:bulletEnabled val="1"/>
        </dgm:presLayoutVars>
      </dgm:prSet>
      <dgm:spPr/>
    </dgm:pt>
    <dgm:pt modelId="{76840FE9-FCE8-4CB5-BF60-2FCB608FC5C2}" type="pres">
      <dgm:prSet presAssocID="{1EC23686-56D6-4482-B4E3-3F9784E8899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28BA5B01-5EBA-46C5-AC3B-33156A774138}" type="presOf" srcId="{07DC5EEB-1654-4ECB-A96A-EED4BE9D4BB4}" destId="{DA36B5CD-B004-4F06-9305-A9D74B60CC02}" srcOrd="0" destOrd="0" presId="urn:microsoft.com/office/officeart/2005/8/layout/vProcess5"/>
    <dgm:cxn modelId="{8138D905-8ED9-48A0-A8E0-184A609E7ACF}" type="presOf" srcId="{07DC5EEB-1654-4ECB-A96A-EED4BE9D4BB4}" destId="{A41153CE-A3C3-479F-AD8C-4E6E02022A27}" srcOrd="1" destOrd="0" presId="urn:microsoft.com/office/officeart/2005/8/layout/vProcess5"/>
    <dgm:cxn modelId="{25342412-F9CC-4FB0-A897-B8021F1D4E7A}" type="presOf" srcId="{666F1301-07F7-4F1E-88B9-30CCDFF34C22}" destId="{F3D0429D-047A-42D8-8153-4A65A888357D}" srcOrd="0" destOrd="0" presId="urn:microsoft.com/office/officeart/2005/8/layout/vProcess5"/>
    <dgm:cxn modelId="{7B18691A-FAB3-4686-A97D-DF2644B3F9A6}" srcId="{1EC23686-56D6-4482-B4E3-3F9784E88994}" destId="{CB88D0C4-6C39-4629-9DEF-57288A3EBE4C}" srcOrd="1" destOrd="0" parTransId="{1A5BA4AE-234F-486F-B65A-ABB37EC6EDAF}" sibTransId="{7ADFA01E-1246-464F-8347-8DA3C53B199C}"/>
    <dgm:cxn modelId="{2E66591B-D967-4F4E-A742-028D775A6D50}" type="presOf" srcId="{CB88D0C4-6C39-4629-9DEF-57288A3EBE4C}" destId="{8AD63EF9-9EE7-4436-B07D-3CCC9021F4C8}" srcOrd="0" destOrd="0" presId="urn:microsoft.com/office/officeart/2005/8/layout/vProcess5"/>
    <dgm:cxn modelId="{EC216A2F-5A87-4587-BF4B-796F2018E110}" type="presOf" srcId="{42EB8256-925E-4B15-B238-A97EE64E9CC8}" destId="{D5AF0FFD-CB87-425D-BA15-A53BABF186EC}" srcOrd="0" destOrd="0" presId="urn:microsoft.com/office/officeart/2005/8/layout/vProcess5"/>
    <dgm:cxn modelId="{A8CC3050-BA63-4AA5-9EE6-5B229F18C2AA}" type="presOf" srcId="{666F1301-07F7-4F1E-88B9-30CCDFF34C22}" destId="{A9BDA506-DD44-40F4-9A54-198675D87B5D}" srcOrd="1" destOrd="0" presId="urn:microsoft.com/office/officeart/2005/8/layout/vProcess5"/>
    <dgm:cxn modelId="{F9239152-A332-427D-9D56-77764EAA0E80}" srcId="{1EC23686-56D6-4482-B4E3-3F9784E88994}" destId="{92441DCF-8EC7-45E8-B66B-48F16E7FE8F6}" srcOrd="3" destOrd="0" parTransId="{AF1F1F9A-57F3-44ED-A215-C8DD0177468F}" sibTransId="{6A2EE3DE-FBFF-43F7-B7B8-3E24DADD59FC}"/>
    <dgm:cxn modelId="{06F1EF55-0FFD-4FC3-B7D0-C191DC369BA6}" type="presOf" srcId="{CB88D0C4-6C39-4629-9DEF-57288A3EBE4C}" destId="{913BE7D8-188D-4224-B061-C08013E63112}" srcOrd="1" destOrd="0" presId="urn:microsoft.com/office/officeart/2005/8/layout/vProcess5"/>
    <dgm:cxn modelId="{E1031B99-4B49-4F2A-BCAE-3EB21E0958E3}" type="presOf" srcId="{7ADFA01E-1246-464F-8347-8DA3C53B199C}" destId="{7326C5ED-8D80-416C-B7E3-6BF1BF392705}" srcOrd="0" destOrd="0" presId="urn:microsoft.com/office/officeart/2005/8/layout/vProcess5"/>
    <dgm:cxn modelId="{2D2AE1AA-A006-4CD6-A6AF-773E1495552C}" type="presOf" srcId="{1CCA38C8-B866-440C-8B7A-A6514DD31A53}" destId="{CA442B50-B584-472D-B5A5-BAD1F83E4FB8}" srcOrd="0" destOrd="0" presId="urn:microsoft.com/office/officeart/2005/8/layout/vProcess5"/>
    <dgm:cxn modelId="{77754DB7-71F5-4436-9D83-11D5C193784C}" type="presOf" srcId="{92441DCF-8EC7-45E8-B66B-48F16E7FE8F6}" destId="{6E8795C1-7887-43BB-8432-50B3016D5D99}" srcOrd="0" destOrd="0" presId="urn:microsoft.com/office/officeart/2005/8/layout/vProcess5"/>
    <dgm:cxn modelId="{70BD86B9-A297-4D90-B59D-12F1AB3DD124}" srcId="{1EC23686-56D6-4482-B4E3-3F9784E88994}" destId="{666F1301-07F7-4F1E-88B9-30CCDFF34C22}" srcOrd="0" destOrd="0" parTransId="{48B1B5E3-336B-4618-B3E0-EEC37F417F42}" sibTransId="{1CCA38C8-B866-440C-8B7A-A6514DD31A53}"/>
    <dgm:cxn modelId="{1F17FBC4-5714-4CFE-9FA3-8A7D0AD98750}" type="presOf" srcId="{92441DCF-8EC7-45E8-B66B-48F16E7FE8F6}" destId="{76840FE9-FCE8-4CB5-BF60-2FCB608FC5C2}" srcOrd="1" destOrd="0" presId="urn:microsoft.com/office/officeart/2005/8/layout/vProcess5"/>
    <dgm:cxn modelId="{5382F5CF-E4C0-49E6-BC25-3B95D911A991}" type="presOf" srcId="{1EC23686-56D6-4482-B4E3-3F9784E88994}" destId="{1A79147C-4050-4DF2-9C81-91C1877903C2}" srcOrd="0" destOrd="0" presId="urn:microsoft.com/office/officeart/2005/8/layout/vProcess5"/>
    <dgm:cxn modelId="{A3496BEC-7D4E-41F2-B6B2-38A84003D33E}" srcId="{1EC23686-56D6-4482-B4E3-3F9784E88994}" destId="{07DC5EEB-1654-4ECB-A96A-EED4BE9D4BB4}" srcOrd="2" destOrd="0" parTransId="{0B98E39A-7037-46A6-8799-DDA1D4C4A2D3}" sibTransId="{42EB8256-925E-4B15-B238-A97EE64E9CC8}"/>
    <dgm:cxn modelId="{3949696C-A3B4-4249-8CA2-20CE132050F0}" type="presParOf" srcId="{1A79147C-4050-4DF2-9C81-91C1877903C2}" destId="{1136CDA9-2A79-4811-9512-712D509BF438}" srcOrd="0" destOrd="0" presId="urn:microsoft.com/office/officeart/2005/8/layout/vProcess5"/>
    <dgm:cxn modelId="{7F42D875-B077-4A78-8CB9-FD0AEEEF884E}" type="presParOf" srcId="{1A79147C-4050-4DF2-9C81-91C1877903C2}" destId="{F3D0429D-047A-42D8-8153-4A65A888357D}" srcOrd="1" destOrd="0" presId="urn:microsoft.com/office/officeart/2005/8/layout/vProcess5"/>
    <dgm:cxn modelId="{1F3E299B-B774-46C6-9CF6-22A6B4119FB1}" type="presParOf" srcId="{1A79147C-4050-4DF2-9C81-91C1877903C2}" destId="{8AD63EF9-9EE7-4436-B07D-3CCC9021F4C8}" srcOrd="2" destOrd="0" presId="urn:microsoft.com/office/officeart/2005/8/layout/vProcess5"/>
    <dgm:cxn modelId="{2ABF92C3-3145-4581-B345-16953142FC63}" type="presParOf" srcId="{1A79147C-4050-4DF2-9C81-91C1877903C2}" destId="{DA36B5CD-B004-4F06-9305-A9D74B60CC02}" srcOrd="3" destOrd="0" presId="urn:microsoft.com/office/officeart/2005/8/layout/vProcess5"/>
    <dgm:cxn modelId="{93C84563-19DF-492B-B797-901FEF5A57AE}" type="presParOf" srcId="{1A79147C-4050-4DF2-9C81-91C1877903C2}" destId="{6E8795C1-7887-43BB-8432-50B3016D5D99}" srcOrd="4" destOrd="0" presId="urn:microsoft.com/office/officeart/2005/8/layout/vProcess5"/>
    <dgm:cxn modelId="{2B5FC701-A2ED-415A-AE0C-8B61BE67912B}" type="presParOf" srcId="{1A79147C-4050-4DF2-9C81-91C1877903C2}" destId="{CA442B50-B584-472D-B5A5-BAD1F83E4FB8}" srcOrd="5" destOrd="0" presId="urn:microsoft.com/office/officeart/2005/8/layout/vProcess5"/>
    <dgm:cxn modelId="{2664D2B7-FB22-493C-8AF1-13E5F59A6BFD}" type="presParOf" srcId="{1A79147C-4050-4DF2-9C81-91C1877903C2}" destId="{7326C5ED-8D80-416C-B7E3-6BF1BF392705}" srcOrd="6" destOrd="0" presId="urn:microsoft.com/office/officeart/2005/8/layout/vProcess5"/>
    <dgm:cxn modelId="{E6DBA9E0-6AF1-4ACB-A2D7-8189398A4AF0}" type="presParOf" srcId="{1A79147C-4050-4DF2-9C81-91C1877903C2}" destId="{D5AF0FFD-CB87-425D-BA15-A53BABF186EC}" srcOrd="7" destOrd="0" presId="urn:microsoft.com/office/officeart/2005/8/layout/vProcess5"/>
    <dgm:cxn modelId="{8BAEF2B8-0A3A-4D1B-8407-7CD04DE6FDD3}" type="presParOf" srcId="{1A79147C-4050-4DF2-9C81-91C1877903C2}" destId="{A9BDA506-DD44-40F4-9A54-198675D87B5D}" srcOrd="8" destOrd="0" presId="urn:microsoft.com/office/officeart/2005/8/layout/vProcess5"/>
    <dgm:cxn modelId="{ECEC5540-51B7-4E3C-8006-FA10EE32100D}" type="presParOf" srcId="{1A79147C-4050-4DF2-9C81-91C1877903C2}" destId="{913BE7D8-188D-4224-B061-C08013E63112}" srcOrd="9" destOrd="0" presId="urn:microsoft.com/office/officeart/2005/8/layout/vProcess5"/>
    <dgm:cxn modelId="{87FF6661-4424-44B2-9D12-644851891A57}" type="presParOf" srcId="{1A79147C-4050-4DF2-9C81-91C1877903C2}" destId="{A41153CE-A3C3-479F-AD8C-4E6E02022A27}" srcOrd="10" destOrd="0" presId="urn:microsoft.com/office/officeart/2005/8/layout/vProcess5"/>
    <dgm:cxn modelId="{8822AC39-9D60-4CAE-8E65-B479B8FCEB12}" type="presParOf" srcId="{1A79147C-4050-4DF2-9C81-91C1877903C2}" destId="{76840FE9-FCE8-4CB5-BF60-2FCB608FC5C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0429D-047A-42D8-8153-4A65A888357D}">
      <dsp:nvSpPr>
        <dsp:cNvPr id="0" name=""/>
        <dsp:cNvSpPr/>
      </dsp:nvSpPr>
      <dsp:spPr>
        <a:xfrm>
          <a:off x="224877" y="-28842"/>
          <a:ext cx="8409836" cy="172404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cs-CZ" sz="2000" b="0" kern="1200" noProof="0">
              <a:latin typeface="Gill Sans MT" panose="020B0502020104020203"/>
              <a:ea typeface="+mn-ea"/>
              <a:cs typeface="+mn-cs"/>
            </a:rPr>
            <a:t>UVEĎTE TUTO SKUTEČNOST PŘI VYPLŇOVÁNÍ </a:t>
          </a:r>
          <a:r>
            <a:rPr lang="cs-CZ" sz="2000" b="1" kern="1200" noProof="0">
              <a:latin typeface="Gill Sans MT" panose="020B0502020104020203"/>
              <a:ea typeface="+mn-ea"/>
              <a:cs typeface="+mn-cs"/>
            </a:rPr>
            <a:t>PŘIHLÁŠKY</a:t>
          </a:r>
          <a:endParaRPr lang="cs-CZ" sz="2000" b="1" kern="1200" noProof="0" dirty="0">
            <a:latin typeface="Gill Sans MT" panose="020B0502020104020203"/>
            <a:ea typeface="+mn-ea"/>
            <a:cs typeface="+mn-cs"/>
          </a:endParaRPr>
        </a:p>
      </dsp:txBody>
      <dsp:txXfrm>
        <a:off x="275372" y="21653"/>
        <a:ext cx="7015045" cy="1623053"/>
      </dsp:txXfrm>
    </dsp:sp>
    <dsp:sp modelId="{8AD63EF9-9EE7-4436-B07D-3CCC9021F4C8}">
      <dsp:nvSpPr>
        <dsp:cNvPr id="0" name=""/>
        <dsp:cNvSpPr/>
      </dsp:nvSpPr>
      <dsp:spPr>
        <a:xfrm>
          <a:off x="2127023" y="1973391"/>
          <a:ext cx="7909240" cy="1285529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cs-CZ" sz="2000" b="0" kern="1200" noProof="0" dirty="0">
              <a:latin typeface="Gill Sans MT" panose="020B0502020104020203"/>
              <a:ea typeface="+mn-ea"/>
              <a:cs typeface="+mn-cs"/>
            </a:rPr>
            <a:t>V SEKCI </a:t>
          </a:r>
          <a:r>
            <a:rPr lang="cs-CZ" sz="2000" b="1" kern="1200" noProof="0" dirty="0">
              <a:latin typeface="Gill Sans MT" panose="020B0502020104020203"/>
              <a:ea typeface="+mn-ea"/>
              <a:cs typeface="+mn-cs"/>
            </a:rPr>
            <a:t>OSOBNÍ ÚDAJE</a:t>
          </a:r>
        </a:p>
      </dsp:txBody>
      <dsp:txXfrm>
        <a:off x="2164675" y="2011043"/>
        <a:ext cx="6455780" cy="1210225"/>
      </dsp:txXfrm>
    </dsp:sp>
    <dsp:sp modelId="{DA36B5CD-B004-4F06-9305-A9D74B60CC02}">
      <dsp:nvSpPr>
        <dsp:cNvPr id="0" name=""/>
        <dsp:cNvSpPr/>
      </dsp:nvSpPr>
      <dsp:spPr>
        <a:xfrm>
          <a:off x="4475820" y="3439341"/>
          <a:ext cx="7940815" cy="1490175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rtlCol="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cs-CZ" sz="1600" b="1" kern="1200" noProof="0">
              <a:latin typeface="Gill Sans MT" panose="020B0502020104020203"/>
              <a:ea typeface="+mn-ea"/>
              <a:cs typeface="+mn-cs"/>
            </a:rPr>
            <a:t>ZOHLEDNĚNÍ 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cs-CZ" sz="1600" b="1" kern="1200" noProof="0">
              <a:latin typeface="Gill Sans MT" panose="020B0502020104020203"/>
              <a:ea typeface="+mn-ea"/>
              <a:cs typeface="+mn-cs"/>
            </a:rPr>
            <a:t>ZDRAVOTNÍCH SPECIFIK</a:t>
          </a:r>
          <a:endParaRPr lang="cs-CZ" sz="1600" b="1" kern="1200" noProof="0" dirty="0">
            <a:latin typeface="Gill Sans MT" panose="020B0502020104020203"/>
            <a:ea typeface="+mn-ea"/>
            <a:cs typeface="+mn-cs"/>
          </a:endParaRPr>
        </a:p>
      </dsp:txBody>
      <dsp:txXfrm>
        <a:off x="4519466" y="3482987"/>
        <a:ext cx="6479791" cy="1402883"/>
      </dsp:txXfrm>
    </dsp:sp>
    <dsp:sp modelId="{6E8795C1-7887-43BB-8432-50B3016D5D99}">
      <dsp:nvSpPr>
        <dsp:cNvPr id="0" name=""/>
        <dsp:cNvSpPr/>
      </dsp:nvSpPr>
      <dsp:spPr>
        <a:xfrm>
          <a:off x="7731565" y="5156960"/>
          <a:ext cx="5634243" cy="1432267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 noProof="0">
              <a:latin typeface="Gill Sans MT" panose="020B0502020104020203"/>
              <a:ea typeface="+mn-ea"/>
              <a:cs typeface="+mn-cs"/>
            </a:rPr>
            <a:t>VYBERTE</a:t>
          </a:r>
          <a:endParaRPr lang="cs-CZ" sz="2000" b="1" kern="1200" noProof="0">
            <a:latin typeface="Gill Sans MT" panose="020B0502020104020203"/>
            <a:ea typeface="+mn-ea"/>
            <a:cs typeface="+mn-cs"/>
          </a:endParaRPr>
        </a:p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noProof="0">
              <a:latin typeface="Gill Sans MT" panose="020B0502020104020203"/>
              <a:ea typeface="+mn-ea"/>
              <a:cs typeface="+mn-cs"/>
            </a:rPr>
            <a:t>TYP POSTIŽENÍ</a:t>
          </a:r>
          <a:endParaRPr lang="cs-CZ" sz="2000" b="1" kern="1200" noProof="0" dirty="0">
            <a:latin typeface="Gill Sans MT" panose="020B0502020104020203"/>
            <a:ea typeface="+mn-ea"/>
            <a:cs typeface="+mn-cs"/>
          </a:endParaRPr>
        </a:p>
      </dsp:txBody>
      <dsp:txXfrm>
        <a:off x="7773515" y="5198910"/>
        <a:ext cx="4568597" cy="1348367"/>
      </dsp:txXfrm>
    </dsp:sp>
    <dsp:sp modelId="{CA442B50-B584-472D-B5A5-BAD1F83E4FB8}">
      <dsp:nvSpPr>
        <dsp:cNvPr id="0" name=""/>
        <dsp:cNvSpPr/>
      </dsp:nvSpPr>
      <dsp:spPr>
        <a:xfrm>
          <a:off x="7662822" y="1319759"/>
          <a:ext cx="968614" cy="96861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600" kern="12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7880760" y="1319759"/>
        <a:ext cx="532738" cy="728882"/>
      </dsp:txXfrm>
    </dsp:sp>
    <dsp:sp modelId="{7326C5ED-8D80-416C-B7E3-6BF1BF392705}">
      <dsp:nvSpPr>
        <dsp:cNvPr id="0" name=""/>
        <dsp:cNvSpPr/>
      </dsp:nvSpPr>
      <dsp:spPr>
        <a:xfrm>
          <a:off x="9163662" y="2885816"/>
          <a:ext cx="968614" cy="96861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600" kern="12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9381600" y="2885816"/>
        <a:ext cx="532738" cy="728882"/>
      </dsp:txXfrm>
    </dsp:sp>
    <dsp:sp modelId="{D5AF0FFD-CB87-425D-BA15-A53BABF186EC}">
      <dsp:nvSpPr>
        <dsp:cNvPr id="0" name=""/>
        <dsp:cNvSpPr/>
      </dsp:nvSpPr>
      <dsp:spPr>
        <a:xfrm>
          <a:off x="10881876" y="4504478"/>
          <a:ext cx="968614" cy="96861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600" kern="12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11099814" y="4504478"/>
        <a:ext cx="532738" cy="7288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svg"/><Relationship Id="rId7" Type="http://schemas.openxmlformats.org/officeDocument/2006/relationships/image" Target="../media/image1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6.svg"/><Relationship Id="rId5" Type="http://schemas.openxmlformats.org/officeDocument/2006/relationships/image" Target="../media/image17.sv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3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.sv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3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image" Target="../media/image3.sv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3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66.png"/><Relationship Id="rId4" Type="http://schemas.openxmlformats.org/officeDocument/2006/relationships/image" Target="../media/image3.svg"/><Relationship Id="rId9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13.svg"/><Relationship Id="rId5" Type="http://schemas.openxmlformats.org/officeDocument/2006/relationships/image" Target="../media/image71.svg"/><Relationship Id="rId10" Type="http://schemas.openxmlformats.org/officeDocument/2006/relationships/image" Target="../media/image12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svg"/><Relationship Id="rId7" Type="http://schemas.openxmlformats.org/officeDocument/2006/relationships/image" Target="../media/image19.svg"/><Relationship Id="rId12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svg"/><Relationship Id="rId7" Type="http://schemas.openxmlformats.org/officeDocument/2006/relationships/image" Target="../media/image1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svg"/><Relationship Id="rId7" Type="http://schemas.openxmlformats.org/officeDocument/2006/relationships/image" Target="../media/image19.svg"/><Relationship Id="rId12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6.svg"/><Relationship Id="rId5" Type="http://schemas.openxmlformats.org/officeDocument/2006/relationships/image" Target="../media/image17.sv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7362086">
            <a:off x="1520537" y="781398"/>
            <a:ext cx="8724204" cy="8724204"/>
          </a:xfrm>
          <a:custGeom>
            <a:avLst/>
            <a:gdLst/>
            <a:ahLst/>
            <a:cxnLst/>
            <a:rect l="l" t="t" r="r" b="b"/>
            <a:pathLst>
              <a:path w="8724204" h="8724204">
                <a:moveTo>
                  <a:pt x="0" y="0"/>
                </a:moveTo>
                <a:lnTo>
                  <a:pt x="8724204" y="0"/>
                </a:lnTo>
                <a:lnTo>
                  <a:pt x="8724204" y="8724204"/>
                </a:lnTo>
                <a:lnTo>
                  <a:pt x="0" y="87242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943626" y="4238504"/>
            <a:ext cx="7878028" cy="1865116"/>
          </a:xfrm>
          <a:custGeom>
            <a:avLst/>
            <a:gdLst/>
            <a:ahLst/>
            <a:cxnLst/>
            <a:rect l="l" t="t" r="r" b="b"/>
            <a:pathLst>
              <a:path w="7878028" h="1865116">
                <a:moveTo>
                  <a:pt x="0" y="0"/>
                </a:moveTo>
                <a:lnTo>
                  <a:pt x="7878027" y="0"/>
                </a:lnTo>
                <a:lnTo>
                  <a:pt x="7878027" y="1865116"/>
                </a:lnTo>
                <a:lnTo>
                  <a:pt x="0" y="1865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31646" y="8837744"/>
            <a:ext cx="6137123" cy="6137123"/>
          </a:xfrm>
          <a:custGeom>
            <a:avLst/>
            <a:gdLst/>
            <a:ahLst/>
            <a:cxnLst/>
            <a:rect l="l" t="t" r="r" b="b"/>
            <a:pathLst>
              <a:path w="6137123" h="6137123">
                <a:moveTo>
                  <a:pt x="0" y="0"/>
                </a:moveTo>
                <a:lnTo>
                  <a:pt x="6137122" y="0"/>
                </a:lnTo>
                <a:lnTo>
                  <a:pt x="6137122" y="6137123"/>
                </a:lnTo>
                <a:lnTo>
                  <a:pt x="0" y="6137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4252933" y="9867076"/>
            <a:ext cx="2107270" cy="247914"/>
            <a:chOff x="0" y="0"/>
            <a:chExt cx="2809693" cy="330552"/>
          </a:xfrm>
        </p:grpSpPr>
        <p:sp>
          <p:nvSpPr>
            <p:cNvPr id="4" name="AutoShape 4"/>
            <p:cNvSpPr/>
            <p:nvPr/>
          </p:nvSpPr>
          <p:spPr>
            <a:xfrm rot="5400000">
              <a:off x="1212025" y="-1212025"/>
              <a:ext cx="55092" cy="2479141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AutoShape 5"/>
            <p:cNvSpPr/>
            <p:nvPr/>
          </p:nvSpPr>
          <p:spPr>
            <a:xfrm rot="5400000">
              <a:off x="1542577" y="-936564"/>
              <a:ext cx="55092" cy="2479141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4491251"/>
            <a:ext cx="1338372" cy="1338372"/>
          </a:xfrm>
          <a:custGeom>
            <a:avLst/>
            <a:gdLst/>
            <a:ahLst/>
            <a:cxnLst/>
            <a:rect l="l" t="t" r="r" b="b"/>
            <a:pathLst>
              <a:path w="1338372" h="1338372">
                <a:moveTo>
                  <a:pt x="0" y="0"/>
                </a:moveTo>
                <a:lnTo>
                  <a:pt x="1338372" y="0"/>
                </a:lnTo>
                <a:lnTo>
                  <a:pt x="1338372" y="1338372"/>
                </a:lnTo>
                <a:lnTo>
                  <a:pt x="0" y="13383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028700" y="6293323"/>
            <a:ext cx="1338372" cy="1338372"/>
          </a:xfrm>
          <a:custGeom>
            <a:avLst/>
            <a:gdLst/>
            <a:ahLst/>
            <a:cxnLst/>
            <a:rect l="l" t="t" r="r" b="b"/>
            <a:pathLst>
              <a:path w="1338372" h="1338372">
                <a:moveTo>
                  <a:pt x="0" y="0"/>
                </a:moveTo>
                <a:lnTo>
                  <a:pt x="1338372" y="0"/>
                </a:lnTo>
                <a:lnTo>
                  <a:pt x="1338372" y="1338372"/>
                </a:lnTo>
                <a:lnTo>
                  <a:pt x="0" y="1338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028700" y="8155570"/>
            <a:ext cx="1338372" cy="1074043"/>
          </a:xfrm>
          <a:custGeom>
            <a:avLst/>
            <a:gdLst/>
            <a:ahLst/>
            <a:cxnLst/>
            <a:rect l="l" t="t" r="r" b="b"/>
            <a:pathLst>
              <a:path w="1338372" h="1074043">
                <a:moveTo>
                  <a:pt x="0" y="0"/>
                </a:moveTo>
                <a:lnTo>
                  <a:pt x="1338372" y="0"/>
                </a:lnTo>
                <a:lnTo>
                  <a:pt x="1338372" y="1074043"/>
                </a:lnTo>
                <a:lnTo>
                  <a:pt x="0" y="107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2972782" y="4604708"/>
            <a:ext cx="6261994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cs-CZ" sz="2600" spc="26">
                <a:solidFill>
                  <a:srgbClr val="050707"/>
                </a:solidFill>
                <a:latin typeface="Poppins Light Bold"/>
              </a:rPr>
              <a:t>Informační technologie se specializacemi: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15504" y="542881"/>
            <a:ext cx="13943796" cy="160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480"/>
              </a:lnSpc>
            </a:pPr>
            <a:r>
              <a:rPr lang="cs-CZ" sz="10400" dirty="0">
                <a:solidFill>
                  <a:srgbClr val="FCC300"/>
                </a:solidFill>
                <a:latin typeface="Poppins Bold"/>
              </a:rPr>
              <a:t>Co můžeš studovat?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003411" y="2202424"/>
            <a:ext cx="60028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Poppins Bold"/>
              </a:rPr>
              <a:t>Magisterské studium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11748" y="4347533"/>
            <a:ext cx="5418270" cy="148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cs-CZ" sz="2600" spc="26">
                <a:solidFill>
                  <a:srgbClr val="000000"/>
                </a:solidFill>
                <a:latin typeface="Poppins Bold"/>
              </a:rPr>
              <a:t>Softwarové inženýrství (P, K)</a:t>
            </a:r>
          </a:p>
          <a:p>
            <a:pPr>
              <a:lnSpc>
                <a:spcPts val="3900"/>
              </a:lnSpc>
            </a:pPr>
            <a:endParaRPr lang="cs-CZ" sz="2600" spc="26">
              <a:solidFill>
                <a:srgbClr val="000000"/>
              </a:solidFill>
              <a:latin typeface="Poppins Bold"/>
            </a:endParaRPr>
          </a:p>
          <a:p>
            <a:pPr>
              <a:lnSpc>
                <a:spcPts val="3900"/>
              </a:lnSpc>
              <a:spcBef>
                <a:spcPct val="0"/>
              </a:spcBef>
            </a:pPr>
            <a:r>
              <a:rPr lang="cs-CZ" sz="2600" spc="26">
                <a:solidFill>
                  <a:srgbClr val="000000"/>
                </a:solidFill>
                <a:latin typeface="Poppins Bold"/>
              </a:rPr>
              <a:t>Kybernetická bezpečnost (P, K)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65251" y="9338082"/>
            <a:ext cx="4294703" cy="776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63"/>
              </a:lnSpc>
            </a:pPr>
            <a:r>
              <a:rPr lang="en-US" sz="2108" spc="21">
                <a:solidFill>
                  <a:srgbClr val="050707"/>
                </a:solidFill>
                <a:latin typeface="Poppins Light Bold"/>
              </a:rPr>
              <a:t>P - prezenční studium</a:t>
            </a:r>
          </a:p>
          <a:p>
            <a:pPr algn="just">
              <a:lnSpc>
                <a:spcPts val="3163"/>
              </a:lnSpc>
            </a:pPr>
            <a:r>
              <a:rPr lang="en-US" sz="2108" spc="21">
                <a:solidFill>
                  <a:srgbClr val="050707"/>
                </a:solidFill>
                <a:latin typeface="Poppins Light Bold"/>
              </a:rPr>
              <a:t>K - kombinované studium</a:t>
            </a:r>
          </a:p>
        </p:txBody>
      </p:sp>
      <p:sp>
        <p:nvSpPr>
          <p:cNvPr id="14" name="AutoShape 14"/>
          <p:cNvSpPr/>
          <p:nvPr/>
        </p:nvSpPr>
        <p:spPr>
          <a:xfrm flipV="1">
            <a:off x="8000207" y="4772955"/>
            <a:ext cx="1517832" cy="400775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cs-CZ"/>
          </a:p>
        </p:txBody>
      </p:sp>
      <p:sp>
        <p:nvSpPr>
          <p:cNvPr id="15" name="AutoShape 15"/>
          <p:cNvSpPr/>
          <p:nvPr/>
        </p:nvSpPr>
        <p:spPr>
          <a:xfrm>
            <a:off x="8000207" y="5173730"/>
            <a:ext cx="1517832" cy="408243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-321524" y="-481166"/>
            <a:ext cx="2700447" cy="2700447"/>
          </a:xfrm>
          <a:custGeom>
            <a:avLst/>
            <a:gdLst/>
            <a:ahLst/>
            <a:cxnLst/>
            <a:rect l="l" t="t" r="r" b="b"/>
            <a:pathLst>
              <a:path w="2700447" h="2700447">
                <a:moveTo>
                  <a:pt x="0" y="0"/>
                </a:moveTo>
                <a:lnTo>
                  <a:pt x="2700448" y="0"/>
                </a:lnTo>
                <a:lnTo>
                  <a:pt x="2700448" y="2700447"/>
                </a:lnTo>
                <a:lnTo>
                  <a:pt x="0" y="2700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Freeform 17"/>
          <p:cNvSpPr/>
          <p:nvPr/>
        </p:nvSpPr>
        <p:spPr>
          <a:xfrm>
            <a:off x="17990156" y="2261767"/>
            <a:ext cx="595689" cy="595689"/>
          </a:xfrm>
          <a:custGeom>
            <a:avLst/>
            <a:gdLst/>
            <a:ahLst/>
            <a:cxnLst/>
            <a:rect l="l" t="t" r="r" b="b"/>
            <a:pathLst>
              <a:path w="595689" h="595689">
                <a:moveTo>
                  <a:pt x="0" y="0"/>
                </a:moveTo>
                <a:lnTo>
                  <a:pt x="595688" y="0"/>
                </a:lnTo>
                <a:lnTo>
                  <a:pt x="595688" y="595689"/>
                </a:lnTo>
                <a:lnTo>
                  <a:pt x="0" y="595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TextBox 18"/>
          <p:cNvSpPr txBox="1"/>
          <p:nvPr/>
        </p:nvSpPr>
        <p:spPr>
          <a:xfrm>
            <a:off x="2972782" y="6669139"/>
            <a:ext cx="11479641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cs-CZ" sz="2600" spc="26" dirty="0">
                <a:solidFill>
                  <a:srgbClr val="000000"/>
                </a:solidFill>
                <a:latin typeface="Poppins Bold"/>
              </a:rPr>
              <a:t>Automatické řízení a informatika v průmyslu 4.0 (P, K)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72782" y="8151572"/>
            <a:ext cx="5898249" cy="986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cs-CZ" sz="2600" spc="26">
                <a:solidFill>
                  <a:srgbClr val="000000"/>
                </a:solidFill>
                <a:latin typeface="Poppins"/>
              </a:rPr>
              <a:t>Bezpečnostní technologie, systémy </a:t>
            </a:r>
          </a:p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cs-CZ" sz="2600" spc="26">
                <a:solidFill>
                  <a:srgbClr val="000000"/>
                </a:solidFill>
                <a:latin typeface="Poppins"/>
              </a:rPr>
              <a:t>a management se specializacemi: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97119" y="7852410"/>
            <a:ext cx="5804958" cy="148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cs-CZ" sz="2600" spc="26">
                <a:solidFill>
                  <a:srgbClr val="000000"/>
                </a:solidFill>
                <a:latin typeface="Poppins Bold"/>
              </a:rPr>
              <a:t>Bezpečnostní technologie (P, K)</a:t>
            </a:r>
          </a:p>
          <a:p>
            <a:pPr>
              <a:lnSpc>
                <a:spcPts val="3900"/>
              </a:lnSpc>
            </a:pPr>
            <a:endParaRPr lang="cs-CZ" sz="2600" spc="26">
              <a:solidFill>
                <a:srgbClr val="000000"/>
              </a:solidFill>
              <a:latin typeface="Poppins Bold"/>
            </a:endParaRPr>
          </a:p>
          <a:p>
            <a:pPr>
              <a:lnSpc>
                <a:spcPts val="3900"/>
              </a:lnSpc>
              <a:spcBef>
                <a:spcPct val="0"/>
              </a:spcBef>
            </a:pPr>
            <a:r>
              <a:rPr lang="cs-CZ" sz="2600" spc="26">
                <a:solidFill>
                  <a:srgbClr val="000000"/>
                </a:solidFill>
                <a:latin typeface="Poppins Bold"/>
              </a:rPr>
              <a:t>Bezpečnostní management (P, K)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9485579" y="8277832"/>
            <a:ext cx="1517832" cy="400775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" name="AutoShape 22"/>
          <p:cNvSpPr/>
          <p:nvPr/>
        </p:nvSpPr>
        <p:spPr>
          <a:xfrm>
            <a:off x="9485579" y="8678606"/>
            <a:ext cx="1517832" cy="408243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cs-CZ"/>
          </a:p>
        </p:txBody>
      </p:sp>
      <p:sp>
        <p:nvSpPr>
          <p:cNvPr id="23" name="Freeform 7" descr="Třída se souvislou výplní">
            <a:extLst>
              <a:ext uri="{FF2B5EF4-FFF2-40B4-BE49-F238E27FC236}">
                <a16:creationId xmlns:a16="http://schemas.microsoft.com/office/drawing/2014/main" id="{083D61A7-E8D7-3C47-B1CC-60C085678EAE}"/>
              </a:ext>
            </a:extLst>
          </p:cNvPr>
          <p:cNvSpPr/>
          <p:nvPr/>
        </p:nvSpPr>
        <p:spPr>
          <a:xfrm>
            <a:off x="1028700" y="2814528"/>
            <a:ext cx="1338372" cy="1338372"/>
          </a:xfrm>
          <a:custGeom>
            <a:avLst/>
            <a:gdLst/>
            <a:ahLst/>
            <a:cxnLst/>
            <a:rect l="l" t="t" r="r" b="b"/>
            <a:pathLst>
              <a:path w="1338372" h="1338372">
                <a:moveTo>
                  <a:pt x="0" y="0"/>
                </a:moveTo>
                <a:lnTo>
                  <a:pt x="1338372" y="0"/>
                </a:lnTo>
                <a:lnTo>
                  <a:pt x="1338372" y="1338372"/>
                </a:lnTo>
                <a:lnTo>
                  <a:pt x="0" y="13383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D722D152-A199-0CB7-5AB5-788B4336E232}"/>
              </a:ext>
            </a:extLst>
          </p:cNvPr>
          <p:cNvSpPr txBox="1"/>
          <p:nvPr/>
        </p:nvSpPr>
        <p:spPr>
          <a:xfrm>
            <a:off x="2972782" y="3190344"/>
            <a:ext cx="11479641" cy="482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cs-CZ" sz="2800" spc="26" dirty="0">
                <a:solidFill>
                  <a:srgbClr val="050707"/>
                </a:solidFill>
                <a:latin typeface="Poppins Bold"/>
              </a:rPr>
              <a:t>Učitelství informatiky pro základní a střední školy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77841" y="8319459"/>
            <a:ext cx="2441465" cy="2441465"/>
          </a:xfrm>
          <a:custGeom>
            <a:avLst/>
            <a:gdLst/>
            <a:ahLst/>
            <a:cxnLst/>
            <a:rect l="l" t="t" r="r" b="b"/>
            <a:pathLst>
              <a:path w="2441465" h="2441465">
                <a:moveTo>
                  <a:pt x="0" y="0"/>
                </a:moveTo>
                <a:lnTo>
                  <a:pt x="2441465" y="0"/>
                </a:lnTo>
                <a:lnTo>
                  <a:pt x="2441465" y="2441465"/>
                </a:lnTo>
                <a:lnTo>
                  <a:pt x="0" y="24414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8023306" y="-404677"/>
            <a:ext cx="16067643" cy="10691677"/>
          </a:xfrm>
          <a:custGeom>
            <a:avLst/>
            <a:gdLst/>
            <a:ahLst/>
            <a:cxnLst/>
            <a:rect l="l" t="t" r="r" b="b"/>
            <a:pathLst>
              <a:path w="16067643" h="10691677">
                <a:moveTo>
                  <a:pt x="0" y="0"/>
                </a:moveTo>
                <a:lnTo>
                  <a:pt x="16067643" y="0"/>
                </a:lnTo>
                <a:lnTo>
                  <a:pt x="16067643" y="10691677"/>
                </a:lnTo>
                <a:lnTo>
                  <a:pt x="0" y="10691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 rot="-788493">
            <a:off x="-1652054" y="178319"/>
            <a:ext cx="13064965" cy="12569255"/>
            <a:chOff x="0" y="0"/>
            <a:chExt cx="3440978" cy="33104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40978" cy="3310421"/>
            </a:xfrm>
            <a:custGeom>
              <a:avLst/>
              <a:gdLst/>
              <a:ahLst/>
              <a:cxnLst/>
              <a:rect l="l" t="t" r="r" b="b"/>
              <a:pathLst>
                <a:path w="3440978" h="3310421">
                  <a:moveTo>
                    <a:pt x="0" y="0"/>
                  </a:moveTo>
                  <a:lnTo>
                    <a:pt x="3440978" y="0"/>
                  </a:lnTo>
                  <a:lnTo>
                    <a:pt x="3440978" y="3310421"/>
                  </a:lnTo>
                  <a:lnTo>
                    <a:pt x="0" y="33104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3440978" cy="3405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952500"/>
            <a:ext cx="8115300" cy="2321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40"/>
              </a:lnSpc>
            </a:pPr>
            <a:r>
              <a:rPr lang="en-US" sz="7366">
                <a:solidFill>
                  <a:srgbClr val="FCC300"/>
                </a:solidFill>
                <a:latin typeface="Poppins Bold"/>
              </a:rPr>
              <a:t>Softwarové inženýrství (Bc.)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657192"/>
            <a:ext cx="8174170" cy="247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Programování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Analýza a modelování softwarových systémů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Programování mobilních aplikací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Algoritmy a datové struktury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Programování v Pythonu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57045" y="6574955"/>
            <a:ext cx="4972183" cy="296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Architektura počítačů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Operační systémy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Počítačové sítě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Elektrické obvody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Programování mikročipů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Základy umělé inteligence</a:t>
            </a:r>
          </a:p>
        </p:txBody>
      </p:sp>
      <p:sp>
        <p:nvSpPr>
          <p:cNvPr id="10" name="Freeform 10"/>
          <p:cNvSpPr/>
          <p:nvPr/>
        </p:nvSpPr>
        <p:spPr>
          <a:xfrm>
            <a:off x="-828992" y="6385560"/>
            <a:ext cx="2192979" cy="2192979"/>
          </a:xfrm>
          <a:custGeom>
            <a:avLst/>
            <a:gdLst/>
            <a:ahLst/>
            <a:cxnLst/>
            <a:rect l="l" t="t" r="r" b="b"/>
            <a:pathLst>
              <a:path w="2192979" h="2192979">
                <a:moveTo>
                  <a:pt x="0" y="0"/>
                </a:moveTo>
                <a:lnTo>
                  <a:pt x="2192978" y="0"/>
                </a:lnTo>
                <a:lnTo>
                  <a:pt x="2192978" y="2192979"/>
                </a:lnTo>
                <a:lnTo>
                  <a:pt x="0" y="2192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AutoShape 11"/>
          <p:cNvSpPr/>
          <p:nvPr/>
        </p:nvSpPr>
        <p:spPr>
          <a:xfrm rot="-782927">
            <a:off x="11076834" y="-1065671"/>
            <a:ext cx="199994" cy="12369942"/>
          </a:xfrm>
          <a:prstGeom prst="rect">
            <a:avLst/>
          </a:prstGeom>
          <a:solidFill>
            <a:srgbClr val="FDD05A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0264779" y="9624890"/>
            <a:ext cx="1324220" cy="1324220"/>
          </a:xfrm>
          <a:custGeom>
            <a:avLst/>
            <a:gdLst/>
            <a:ahLst/>
            <a:cxnLst/>
            <a:rect l="l" t="t" r="r" b="b"/>
            <a:pathLst>
              <a:path w="1324220" h="1324220">
                <a:moveTo>
                  <a:pt x="0" y="0"/>
                </a:moveTo>
                <a:lnTo>
                  <a:pt x="1324220" y="0"/>
                </a:lnTo>
                <a:lnTo>
                  <a:pt x="1324220" y="1324220"/>
                </a:lnTo>
                <a:lnTo>
                  <a:pt x="0" y="1324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77841" y="8319459"/>
            <a:ext cx="2441465" cy="2441465"/>
          </a:xfrm>
          <a:custGeom>
            <a:avLst/>
            <a:gdLst/>
            <a:ahLst/>
            <a:cxnLst/>
            <a:rect l="l" t="t" r="r" b="b"/>
            <a:pathLst>
              <a:path w="2441465" h="2441465">
                <a:moveTo>
                  <a:pt x="0" y="0"/>
                </a:moveTo>
                <a:lnTo>
                  <a:pt x="2441465" y="0"/>
                </a:lnTo>
                <a:lnTo>
                  <a:pt x="2441465" y="2441465"/>
                </a:lnTo>
                <a:lnTo>
                  <a:pt x="0" y="24414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8023306" y="-404677"/>
            <a:ext cx="16067643" cy="10691677"/>
          </a:xfrm>
          <a:custGeom>
            <a:avLst/>
            <a:gdLst/>
            <a:ahLst/>
            <a:cxnLst/>
            <a:rect l="l" t="t" r="r" b="b"/>
            <a:pathLst>
              <a:path w="16067643" h="10691677">
                <a:moveTo>
                  <a:pt x="0" y="0"/>
                </a:moveTo>
                <a:lnTo>
                  <a:pt x="16067643" y="0"/>
                </a:lnTo>
                <a:lnTo>
                  <a:pt x="16067643" y="10691677"/>
                </a:lnTo>
                <a:lnTo>
                  <a:pt x="0" y="10691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 rot="-788493">
            <a:off x="-1652054" y="178319"/>
            <a:ext cx="13064965" cy="12569255"/>
            <a:chOff x="0" y="0"/>
            <a:chExt cx="3440978" cy="33104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40978" cy="3310421"/>
            </a:xfrm>
            <a:custGeom>
              <a:avLst/>
              <a:gdLst/>
              <a:ahLst/>
              <a:cxnLst/>
              <a:rect l="l" t="t" r="r" b="b"/>
              <a:pathLst>
                <a:path w="3440978" h="3310421">
                  <a:moveTo>
                    <a:pt x="0" y="0"/>
                  </a:moveTo>
                  <a:lnTo>
                    <a:pt x="3440978" y="0"/>
                  </a:lnTo>
                  <a:lnTo>
                    <a:pt x="3440978" y="3310421"/>
                  </a:lnTo>
                  <a:lnTo>
                    <a:pt x="0" y="33104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3440978" cy="3405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98479" y="3445427"/>
            <a:ext cx="9898189" cy="5939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Člen týmu vývojářů a testovacích týmů v softwarových firmách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Vývojář nebo správce podpůrných softwarových produktů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Programátor, tvůrce webových stránek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Správce počítačových sítí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Počítačový grafik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Programátor mikropočítačů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Možnost pokračovat v navazujícím magisterském studijním programu Informační technologie se specializacemi </a:t>
            </a:r>
            <a:r>
              <a:rPr lang="en-US" sz="2600" spc="26">
                <a:solidFill>
                  <a:srgbClr val="000000"/>
                </a:solidFill>
                <a:latin typeface="Poppins Bold Italics"/>
              </a:rPr>
              <a:t>Softwarové inženýrství</a:t>
            </a:r>
            <a:r>
              <a:rPr lang="en-US" sz="2600" spc="26">
                <a:solidFill>
                  <a:srgbClr val="000000"/>
                </a:solidFill>
                <a:latin typeface="Poppins"/>
              </a:rPr>
              <a:t> nebo </a:t>
            </a:r>
            <a:r>
              <a:rPr lang="en-US" sz="2600" spc="26">
                <a:solidFill>
                  <a:srgbClr val="000000"/>
                </a:solidFill>
                <a:latin typeface="Poppins Bold Italics"/>
              </a:rPr>
              <a:t>Kybernetická bezpečnost</a:t>
            </a:r>
          </a:p>
        </p:txBody>
      </p:sp>
      <p:sp>
        <p:nvSpPr>
          <p:cNvPr id="8" name="Freeform 8"/>
          <p:cNvSpPr/>
          <p:nvPr/>
        </p:nvSpPr>
        <p:spPr>
          <a:xfrm>
            <a:off x="-850545" y="-748358"/>
            <a:ext cx="2192979" cy="2192979"/>
          </a:xfrm>
          <a:custGeom>
            <a:avLst/>
            <a:gdLst/>
            <a:ahLst/>
            <a:cxnLst/>
            <a:rect l="l" t="t" r="r" b="b"/>
            <a:pathLst>
              <a:path w="2192979" h="2192979">
                <a:moveTo>
                  <a:pt x="0" y="0"/>
                </a:moveTo>
                <a:lnTo>
                  <a:pt x="2192979" y="0"/>
                </a:lnTo>
                <a:lnTo>
                  <a:pt x="2192979" y="2192978"/>
                </a:lnTo>
                <a:lnTo>
                  <a:pt x="0" y="2192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AutoShape 9"/>
          <p:cNvSpPr/>
          <p:nvPr/>
        </p:nvSpPr>
        <p:spPr>
          <a:xfrm rot="-782927">
            <a:off x="11076834" y="-1065671"/>
            <a:ext cx="199994" cy="12369942"/>
          </a:xfrm>
          <a:prstGeom prst="rect">
            <a:avLst/>
          </a:prstGeom>
          <a:solidFill>
            <a:srgbClr val="FDD05A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0264779" y="9624890"/>
            <a:ext cx="1324220" cy="1324220"/>
          </a:xfrm>
          <a:custGeom>
            <a:avLst/>
            <a:gdLst/>
            <a:ahLst/>
            <a:cxnLst/>
            <a:rect l="l" t="t" r="r" b="b"/>
            <a:pathLst>
              <a:path w="1324220" h="1324220">
                <a:moveTo>
                  <a:pt x="0" y="0"/>
                </a:moveTo>
                <a:lnTo>
                  <a:pt x="1324220" y="0"/>
                </a:lnTo>
                <a:lnTo>
                  <a:pt x="1324220" y="1324220"/>
                </a:lnTo>
                <a:lnTo>
                  <a:pt x="0" y="1324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1028700" y="962025"/>
            <a:ext cx="7705800" cy="225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FCC300"/>
                </a:solidFill>
                <a:latin typeface="Poppins Bold"/>
              </a:rPr>
              <a:t>Uplatnění absolventů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673133" y="0"/>
            <a:ext cx="15459487" cy="10287000"/>
          </a:xfrm>
          <a:custGeom>
            <a:avLst/>
            <a:gdLst/>
            <a:ahLst/>
            <a:cxnLst/>
            <a:rect l="l" t="t" r="r" b="b"/>
            <a:pathLst>
              <a:path w="15459487" h="10287000">
                <a:moveTo>
                  <a:pt x="15459486" y="0"/>
                </a:moveTo>
                <a:lnTo>
                  <a:pt x="0" y="0"/>
                </a:lnTo>
                <a:lnTo>
                  <a:pt x="0" y="10287000"/>
                </a:lnTo>
                <a:lnTo>
                  <a:pt x="15459486" y="10287000"/>
                </a:lnTo>
                <a:lnTo>
                  <a:pt x="1545948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 rot="7979859">
            <a:off x="-2082534" y="-4198461"/>
            <a:ext cx="18887402" cy="12842547"/>
            <a:chOff x="0" y="0"/>
            <a:chExt cx="4974460" cy="3382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74460" cy="3382399"/>
            </a:xfrm>
            <a:custGeom>
              <a:avLst/>
              <a:gdLst/>
              <a:ahLst/>
              <a:cxnLst/>
              <a:rect l="l" t="t" r="r" b="b"/>
              <a:pathLst>
                <a:path w="4974460" h="3382399">
                  <a:moveTo>
                    <a:pt x="0" y="0"/>
                  </a:moveTo>
                  <a:lnTo>
                    <a:pt x="4974460" y="0"/>
                  </a:lnTo>
                  <a:lnTo>
                    <a:pt x="4974460" y="3382399"/>
                  </a:lnTo>
                  <a:lnTo>
                    <a:pt x="0" y="3382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4974460" cy="3477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3671576"/>
            <a:ext cx="6338888" cy="296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Mechatronické systémy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Konstrukce robotů a manipulátorů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Analogová a číslicová technika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Automatické řízení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Elektrotechnika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Instrumentace a měření</a:t>
            </a:r>
          </a:p>
        </p:txBody>
      </p:sp>
      <p:sp>
        <p:nvSpPr>
          <p:cNvPr id="7" name="Freeform 7"/>
          <p:cNvSpPr/>
          <p:nvPr/>
        </p:nvSpPr>
        <p:spPr>
          <a:xfrm>
            <a:off x="-623945" y="7822201"/>
            <a:ext cx="2872197" cy="2872197"/>
          </a:xfrm>
          <a:custGeom>
            <a:avLst/>
            <a:gdLst/>
            <a:ahLst/>
            <a:cxnLst/>
            <a:rect l="l" t="t" r="r" b="b"/>
            <a:pathLst>
              <a:path w="2872197" h="2872197">
                <a:moveTo>
                  <a:pt x="0" y="0"/>
                </a:moveTo>
                <a:lnTo>
                  <a:pt x="2872197" y="0"/>
                </a:lnTo>
                <a:lnTo>
                  <a:pt x="2872197" y="2872198"/>
                </a:lnTo>
                <a:lnTo>
                  <a:pt x="0" y="2872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AutoShape 8"/>
          <p:cNvSpPr/>
          <p:nvPr/>
        </p:nvSpPr>
        <p:spPr>
          <a:xfrm rot="2562091">
            <a:off x="13413332" y="-2635640"/>
            <a:ext cx="236787" cy="15274393"/>
          </a:xfrm>
          <a:prstGeom prst="rect">
            <a:avLst/>
          </a:prstGeom>
          <a:solidFill>
            <a:srgbClr val="FDD05A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7625890" y="8378585"/>
            <a:ext cx="1324220" cy="1324220"/>
          </a:xfrm>
          <a:custGeom>
            <a:avLst/>
            <a:gdLst/>
            <a:ahLst/>
            <a:cxnLst/>
            <a:rect l="l" t="t" r="r" b="b"/>
            <a:pathLst>
              <a:path w="1324220" h="1324220">
                <a:moveTo>
                  <a:pt x="0" y="0"/>
                </a:moveTo>
                <a:lnTo>
                  <a:pt x="1324220" y="0"/>
                </a:lnTo>
                <a:lnTo>
                  <a:pt x="1324220" y="1324221"/>
                </a:lnTo>
                <a:lnTo>
                  <a:pt x="0" y="13242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028700" y="962025"/>
            <a:ext cx="13421082" cy="2034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53"/>
              </a:lnSpc>
            </a:pPr>
            <a:r>
              <a:rPr lang="en-US" sz="6461">
                <a:solidFill>
                  <a:srgbClr val="FCC300"/>
                </a:solidFill>
                <a:latin typeface="Poppins Bold"/>
              </a:rPr>
              <a:t>Aplikovaná informatika v průmyslové automatizaci (Bc.)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63975" y="6979288"/>
            <a:ext cx="5807225" cy="296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Výpočetní technika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Programovací metody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Objektové programování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Inženýrská grafika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Softwarová podpora inženýrských výpočtů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088505"/>
            <a:ext cx="12234730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2600" spc="26">
                <a:solidFill>
                  <a:srgbClr val="000000"/>
                </a:solidFill>
                <a:latin typeface="Poppins Bold"/>
              </a:rPr>
              <a:t>Specializace: Inteligentní systémy s roboty,  Průmyslová automatizace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673133" y="0"/>
            <a:ext cx="15459487" cy="10287000"/>
          </a:xfrm>
          <a:custGeom>
            <a:avLst/>
            <a:gdLst/>
            <a:ahLst/>
            <a:cxnLst/>
            <a:rect l="l" t="t" r="r" b="b"/>
            <a:pathLst>
              <a:path w="15459487" h="10287000">
                <a:moveTo>
                  <a:pt x="15459486" y="0"/>
                </a:moveTo>
                <a:lnTo>
                  <a:pt x="0" y="0"/>
                </a:lnTo>
                <a:lnTo>
                  <a:pt x="0" y="10287000"/>
                </a:lnTo>
                <a:lnTo>
                  <a:pt x="15459486" y="10287000"/>
                </a:lnTo>
                <a:lnTo>
                  <a:pt x="1545948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 rot="7979859">
            <a:off x="-1901298" y="-4415944"/>
            <a:ext cx="18887402" cy="12842547"/>
            <a:chOff x="0" y="0"/>
            <a:chExt cx="4974460" cy="3382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74460" cy="3382399"/>
            </a:xfrm>
            <a:custGeom>
              <a:avLst/>
              <a:gdLst/>
              <a:ahLst/>
              <a:cxnLst/>
              <a:rect l="l" t="t" r="r" b="b"/>
              <a:pathLst>
                <a:path w="4974460" h="3382399">
                  <a:moveTo>
                    <a:pt x="0" y="0"/>
                  </a:moveTo>
                  <a:lnTo>
                    <a:pt x="4974460" y="0"/>
                  </a:lnTo>
                  <a:lnTo>
                    <a:pt x="4974460" y="3382399"/>
                  </a:lnTo>
                  <a:lnTo>
                    <a:pt x="0" y="3382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4974460" cy="3477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370919" y="-1436099"/>
            <a:ext cx="2872197" cy="2872197"/>
          </a:xfrm>
          <a:custGeom>
            <a:avLst/>
            <a:gdLst/>
            <a:ahLst/>
            <a:cxnLst/>
            <a:rect l="l" t="t" r="r" b="b"/>
            <a:pathLst>
              <a:path w="2872197" h="2872197">
                <a:moveTo>
                  <a:pt x="0" y="0"/>
                </a:moveTo>
                <a:lnTo>
                  <a:pt x="2872197" y="0"/>
                </a:lnTo>
                <a:lnTo>
                  <a:pt x="2872197" y="2872198"/>
                </a:lnTo>
                <a:lnTo>
                  <a:pt x="0" y="2872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AutoShape 7"/>
          <p:cNvSpPr/>
          <p:nvPr/>
        </p:nvSpPr>
        <p:spPr>
          <a:xfrm rot="2562091">
            <a:off x="13413332" y="-2635640"/>
            <a:ext cx="236787" cy="15274393"/>
          </a:xfrm>
          <a:prstGeom prst="rect">
            <a:avLst/>
          </a:prstGeom>
          <a:solidFill>
            <a:srgbClr val="FDD05A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7625890" y="7672414"/>
            <a:ext cx="1324220" cy="1324220"/>
          </a:xfrm>
          <a:custGeom>
            <a:avLst/>
            <a:gdLst/>
            <a:ahLst/>
            <a:cxnLst/>
            <a:rect l="l" t="t" r="r" b="b"/>
            <a:pathLst>
              <a:path w="1324220" h="1324220">
                <a:moveTo>
                  <a:pt x="0" y="0"/>
                </a:moveTo>
                <a:lnTo>
                  <a:pt x="1324220" y="0"/>
                </a:lnTo>
                <a:lnTo>
                  <a:pt x="1324220" y="1324221"/>
                </a:lnTo>
                <a:lnTo>
                  <a:pt x="0" y="13242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034040" y="962025"/>
            <a:ext cx="13421082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13"/>
              </a:lnSpc>
            </a:pPr>
            <a:r>
              <a:rPr lang="en-US" sz="7261">
                <a:solidFill>
                  <a:srgbClr val="FCC300"/>
                </a:solidFill>
                <a:latin typeface="Poppins Bold"/>
              </a:rPr>
              <a:t>Uplatnění absolventů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4182" y="2461523"/>
            <a:ext cx="12073727" cy="296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Automatizační systémy s robotickými pracovišti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Vazba na vysoce aktuální koncepci celosvětového rozvoje v oblasti automatizace a robotizace výroby Industry 4.0 (průmysl 4.0)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Výrobní linky s manipulátory, roboty apod.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Průmyslová automatizace (PLC automaty, mikropočítačové aplikace)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4182" y="5398920"/>
            <a:ext cx="10250159" cy="148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Řízení technologických procesů v různých odvětvích průmyslu – plastikářský, strojírenský, chemický a potravinářský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4182" y="6852435"/>
            <a:ext cx="8693194" cy="148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Možnost pokračovat v navazujícím magisterském studijním oboru </a:t>
            </a:r>
            <a:r>
              <a:rPr lang="en-US" sz="2600" spc="26">
                <a:solidFill>
                  <a:srgbClr val="000000"/>
                </a:solidFill>
                <a:latin typeface="Poppins Bold Italics"/>
              </a:rPr>
              <a:t>Automatické řízení a informatika v průmyslu 4.0</a:t>
            </a:r>
          </a:p>
        </p:txBody>
      </p:sp>
      <p:sp>
        <p:nvSpPr>
          <p:cNvPr id="13" name="Freeform 13"/>
          <p:cNvSpPr/>
          <p:nvPr/>
        </p:nvSpPr>
        <p:spPr>
          <a:xfrm>
            <a:off x="-261857" y="9258300"/>
            <a:ext cx="1295897" cy="1295897"/>
          </a:xfrm>
          <a:custGeom>
            <a:avLst/>
            <a:gdLst/>
            <a:ahLst/>
            <a:cxnLst/>
            <a:rect l="l" t="t" r="r" b="b"/>
            <a:pathLst>
              <a:path w="1295897" h="1295897">
                <a:moveTo>
                  <a:pt x="0" y="0"/>
                </a:moveTo>
                <a:lnTo>
                  <a:pt x="1295897" y="0"/>
                </a:lnTo>
                <a:lnTo>
                  <a:pt x="1295897" y="1295897"/>
                </a:lnTo>
                <a:lnTo>
                  <a:pt x="0" y="129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979859">
            <a:off x="-5558898" y="-8710694"/>
            <a:ext cx="18887402" cy="12842547"/>
            <a:chOff x="0" y="0"/>
            <a:chExt cx="4974460" cy="3382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74460" cy="3382399"/>
            </a:xfrm>
            <a:custGeom>
              <a:avLst/>
              <a:gdLst/>
              <a:ahLst/>
              <a:cxnLst/>
              <a:rect l="l" t="t" r="r" b="b"/>
              <a:pathLst>
                <a:path w="4974460" h="3382399">
                  <a:moveTo>
                    <a:pt x="0" y="0"/>
                  </a:moveTo>
                  <a:lnTo>
                    <a:pt x="4974460" y="0"/>
                  </a:lnTo>
                  <a:lnTo>
                    <a:pt x="4974460" y="3382399"/>
                  </a:lnTo>
                  <a:lnTo>
                    <a:pt x="0" y="3382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4974460" cy="3477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370919" y="-1436099"/>
            <a:ext cx="2872197" cy="2872197"/>
          </a:xfrm>
          <a:custGeom>
            <a:avLst/>
            <a:gdLst/>
            <a:ahLst/>
            <a:cxnLst/>
            <a:rect l="l" t="t" r="r" b="b"/>
            <a:pathLst>
              <a:path w="2872197" h="2872197">
                <a:moveTo>
                  <a:pt x="0" y="0"/>
                </a:moveTo>
                <a:lnTo>
                  <a:pt x="2872197" y="0"/>
                </a:lnTo>
                <a:lnTo>
                  <a:pt x="2872197" y="2872198"/>
                </a:lnTo>
                <a:lnTo>
                  <a:pt x="0" y="2872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7625890" y="7672414"/>
            <a:ext cx="1324220" cy="1324220"/>
          </a:xfrm>
          <a:custGeom>
            <a:avLst/>
            <a:gdLst/>
            <a:ahLst/>
            <a:cxnLst/>
            <a:rect l="l" t="t" r="r" b="b"/>
            <a:pathLst>
              <a:path w="1324220" h="1324220">
                <a:moveTo>
                  <a:pt x="0" y="0"/>
                </a:moveTo>
                <a:lnTo>
                  <a:pt x="1324220" y="0"/>
                </a:lnTo>
                <a:lnTo>
                  <a:pt x="1324220" y="1324221"/>
                </a:lnTo>
                <a:lnTo>
                  <a:pt x="0" y="13242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261857" y="9258300"/>
            <a:ext cx="1295897" cy="1295897"/>
          </a:xfrm>
          <a:custGeom>
            <a:avLst/>
            <a:gdLst/>
            <a:ahLst/>
            <a:cxnLst/>
            <a:rect l="l" t="t" r="r" b="b"/>
            <a:pathLst>
              <a:path w="1295897" h="1295897">
                <a:moveTo>
                  <a:pt x="0" y="0"/>
                </a:moveTo>
                <a:lnTo>
                  <a:pt x="1295897" y="0"/>
                </a:lnTo>
                <a:lnTo>
                  <a:pt x="1295897" y="1295897"/>
                </a:lnTo>
                <a:lnTo>
                  <a:pt x="0" y="1295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flipH="1">
            <a:off x="10114340" y="0"/>
            <a:ext cx="10257553" cy="10287000"/>
          </a:xfrm>
          <a:custGeom>
            <a:avLst/>
            <a:gdLst/>
            <a:ahLst/>
            <a:cxnLst/>
            <a:rect l="l" t="t" r="r" b="b"/>
            <a:pathLst>
              <a:path w="10257553" h="10287000">
                <a:moveTo>
                  <a:pt x="10257552" y="0"/>
                </a:moveTo>
                <a:lnTo>
                  <a:pt x="0" y="0"/>
                </a:lnTo>
                <a:lnTo>
                  <a:pt x="0" y="10287000"/>
                </a:lnTo>
                <a:lnTo>
                  <a:pt x="10257552" y="10287000"/>
                </a:lnTo>
                <a:lnTo>
                  <a:pt x="10257552" y="0"/>
                </a:lnTo>
                <a:close/>
              </a:path>
            </a:pathLst>
          </a:custGeom>
          <a:blipFill>
            <a:blip r:embed="rId4"/>
            <a:stretch>
              <a:fillRect l="-25356" r="-2535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/>
          <p:nvPr/>
        </p:nvGrpSpPr>
        <p:grpSpPr>
          <a:xfrm rot="6135007">
            <a:off x="-3915511" y="-4401974"/>
            <a:ext cx="18887402" cy="12842547"/>
            <a:chOff x="0" y="0"/>
            <a:chExt cx="4974460" cy="33823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74460" cy="3382399"/>
            </a:xfrm>
            <a:custGeom>
              <a:avLst/>
              <a:gdLst/>
              <a:ahLst/>
              <a:cxnLst/>
              <a:rect l="l" t="t" r="r" b="b"/>
              <a:pathLst>
                <a:path w="4974460" h="3382399">
                  <a:moveTo>
                    <a:pt x="0" y="0"/>
                  </a:moveTo>
                  <a:lnTo>
                    <a:pt x="4974460" y="0"/>
                  </a:lnTo>
                  <a:lnTo>
                    <a:pt x="4974460" y="3382399"/>
                  </a:lnTo>
                  <a:lnTo>
                    <a:pt x="0" y="3382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4974460" cy="3477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34040" y="1190625"/>
            <a:ext cx="11662735" cy="2888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06"/>
              </a:lnSpc>
            </a:pPr>
            <a:r>
              <a:rPr lang="en-US" sz="6172">
                <a:solidFill>
                  <a:srgbClr val="FCC300"/>
                </a:solidFill>
                <a:latin typeface="Poppins Bold"/>
              </a:rPr>
              <a:t>Bezpečnostní technologie, systémy a management (Bc., Ing.)</a:t>
            </a:r>
          </a:p>
        </p:txBody>
      </p:sp>
      <p:sp>
        <p:nvSpPr>
          <p:cNvPr id="13" name="AutoShape 13"/>
          <p:cNvSpPr/>
          <p:nvPr/>
        </p:nvSpPr>
        <p:spPr>
          <a:xfrm rot="739418">
            <a:off x="11235033" y="-1853616"/>
            <a:ext cx="236787" cy="15274393"/>
          </a:xfrm>
          <a:prstGeom prst="rect">
            <a:avLst/>
          </a:prstGeom>
          <a:solidFill>
            <a:srgbClr val="FDD05A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10384701" y="-638648"/>
            <a:ext cx="1277296" cy="1277296"/>
          </a:xfrm>
          <a:custGeom>
            <a:avLst/>
            <a:gdLst/>
            <a:ahLst/>
            <a:cxnLst/>
            <a:rect l="l" t="t" r="r" b="b"/>
            <a:pathLst>
              <a:path w="1277296" h="1277296">
                <a:moveTo>
                  <a:pt x="0" y="0"/>
                </a:moveTo>
                <a:lnTo>
                  <a:pt x="1277296" y="0"/>
                </a:lnTo>
                <a:lnTo>
                  <a:pt x="1277296" y="1277296"/>
                </a:lnTo>
                <a:lnTo>
                  <a:pt x="0" y="1277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>
            <a:off x="12370919" y="8996635"/>
            <a:ext cx="2872197" cy="2872197"/>
          </a:xfrm>
          <a:custGeom>
            <a:avLst/>
            <a:gdLst/>
            <a:ahLst/>
            <a:cxnLst/>
            <a:rect l="l" t="t" r="r" b="b"/>
            <a:pathLst>
              <a:path w="2872197" h="2872197">
                <a:moveTo>
                  <a:pt x="0" y="0"/>
                </a:moveTo>
                <a:lnTo>
                  <a:pt x="2872197" y="0"/>
                </a:lnTo>
                <a:lnTo>
                  <a:pt x="2872197" y="2872197"/>
                </a:lnTo>
                <a:lnTo>
                  <a:pt x="0" y="287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-731453" y="6712365"/>
            <a:ext cx="3193884" cy="3193884"/>
          </a:xfrm>
          <a:custGeom>
            <a:avLst/>
            <a:gdLst/>
            <a:ahLst/>
            <a:cxnLst/>
            <a:rect l="l" t="t" r="r" b="b"/>
            <a:pathLst>
              <a:path w="3193884" h="3193884">
                <a:moveTo>
                  <a:pt x="0" y="0"/>
                </a:moveTo>
                <a:lnTo>
                  <a:pt x="3193884" y="0"/>
                </a:lnTo>
                <a:lnTo>
                  <a:pt x="3193884" y="3193884"/>
                </a:lnTo>
                <a:lnTo>
                  <a:pt x="0" y="3193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TextBox 17"/>
          <p:cNvSpPr txBox="1"/>
          <p:nvPr/>
        </p:nvSpPr>
        <p:spPr>
          <a:xfrm>
            <a:off x="854489" y="4457700"/>
            <a:ext cx="9652132" cy="1977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Znalosti z oblasti ochrany osob a majetku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Mechnické a elektronické prvky objektové bezpečnosti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Principy datové bezpečnosti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Odpovídající právní předpisy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62424" y="7129978"/>
            <a:ext cx="6214844" cy="1977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Kriminalistická technologie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Technologie detektivní činnosti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Řešení krizových stavů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Bezpečnostvní management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979859">
            <a:off x="-5558898" y="-8710694"/>
            <a:ext cx="18887402" cy="12842547"/>
            <a:chOff x="0" y="0"/>
            <a:chExt cx="4974460" cy="3382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74460" cy="3382399"/>
            </a:xfrm>
            <a:custGeom>
              <a:avLst/>
              <a:gdLst/>
              <a:ahLst/>
              <a:cxnLst/>
              <a:rect l="l" t="t" r="r" b="b"/>
              <a:pathLst>
                <a:path w="4974460" h="3382399">
                  <a:moveTo>
                    <a:pt x="0" y="0"/>
                  </a:moveTo>
                  <a:lnTo>
                    <a:pt x="4974460" y="0"/>
                  </a:lnTo>
                  <a:lnTo>
                    <a:pt x="4974460" y="3382399"/>
                  </a:lnTo>
                  <a:lnTo>
                    <a:pt x="0" y="3382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4974460" cy="3477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370919" y="-1436099"/>
            <a:ext cx="2872197" cy="2872197"/>
          </a:xfrm>
          <a:custGeom>
            <a:avLst/>
            <a:gdLst/>
            <a:ahLst/>
            <a:cxnLst/>
            <a:rect l="l" t="t" r="r" b="b"/>
            <a:pathLst>
              <a:path w="2872197" h="2872197">
                <a:moveTo>
                  <a:pt x="0" y="0"/>
                </a:moveTo>
                <a:lnTo>
                  <a:pt x="2872197" y="0"/>
                </a:lnTo>
                <a:lnTo>
                  <a:pt x="2872197" y="2872198"/>
                </a:lnTo>
                <a:lnTo>
                  <a:pt x="0" y="2872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7625890" y="7672414"/>
            <a:ext cx="1324220" cy="1324220"/>
          </a:xfrm>
          <a:custGeom>
            <a:avLst/>
            <a:gdLst/>
            <a:ahLst/>
            <a:cxnLst/>
            <a:rect l="l" t="t" r="r" b="b"/>
            <a:pathLst>
              <a:path w="1324220" h="1324220">
                <a:moveTo>
                  <a:pt x="0" y="0"/>
                </a:moveTo>
                <a:lnTo>
                  <a:pt x="1324220" y="0"/>
                </a:lnTo>
                <a:lnTo>
                  <a:pt x="1324220" y="1324221"/>
                </a:lnTo>
                <a:lnTo>
                  <a:pt x="0" y="13242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261857" y="9258300"/>
            <a:ext cx="1295897" cy="1295897"/>
          </a:xfrm>
          <a:custGeom>
            <a:avLst/>
            <a:gdLst/>
            <a:ahLst/>
            <a:cxnLst/>
            <a:rect l="l" t="t" r="r" b="b"/>
            <a:pathLst>
              <a:path w="1295897" h="1295897">
                <a:moveTo>
                  <a:pt x="0" y="0"/>
                </a:moveTo>
                <a:lnTo>
                  <a:pt x="1295897" y="0"/>
                </a:lnTo>
                <a:lnTo>
                  <a:pt x="1295897" y="1295897"/>
                </a:lnTo>
                <a:lnTo>
                  <a:pt x="0" y="1295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flipH="1">
            <a:off x="10114340" y="0"/>
            <a:ext cx="10257553" cy="10287000"/>
          </a:xfrm>
          <a:custGeom>
            <a:avLst/>
            <a:gdLst/>
            <a:ahLst/>
            <a:cxnLst/>
            <a:rect l="l" t="t" r="r" b="b"/>
            <a:pathLst>
              <a:path w="10257553" h="10287000">
                <a:moveTo>
                  <a:pt x="10257552" y="0"/>
                </a:moveTo>
                <a:lnTo>
                  <a:pt x="0" y="0"/>
                </a:lnTo>
                <a:lnTo>
                  <a:pt x="0" y="10287000"/>
                </a:lnTo>
                <a:lnTo>
                  <a:pt x="10257552" y="10287000"/>
                </a:lnTo>
                <a:lnTo>
                  <a:pt x="10257552" y="0"/>
                </a:lnTo>
                <a:close/>
              </a:path>
            </a:pathLst>
          </a:custGeom>
          <a:blipFill>
            <a:blip r:embed="rId4"/>
            <a:stretch>
              <a:fillRect l="-25356" r="-2535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/>
          <p:nvPr/>
        </p:nvGrpSpPr>
        <p:grpSpPr>
          <a:xfrm rot="6135007">
            <a:off x="-3915511" y="-4401974"/>
            <a:ext cx="18887402" cy="12842547"/>
            <a:chOff x="0" y="0"/>
            <a:chExt cx="4974460" cy="33823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74460" cy="3382399"/>
            </a:xfrm>
            <a:custGeom>
              <a:avLst/>
              <a:gdLst/>
              <a:ahLst/>
              <a:cxnLst/>
              <a:rect l="l" t="t" r="r" b="b"/>
              <a:pathLst>
                <a:path w="4974460" h="3382399">
                  <a:moveTo>
                    <a:pt x="0" y="0"/>
                  </a:moveTo>
                  <a:lnTo>
                    <a:pt x="4974460" y="0"/>
                  </a:lnTo>
                  <a:lnTo>
                    <a:pt x="4974460" y="3382399"/>
                  </a:lnTo>
                  <a:lnTo>
                    <a:pt x="0" y="3382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4974460" cy="3477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34040" y="962025"/>
            <a:ext cx="11662735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26"/>
              </a:lnSpc>
            </a:pPr>
            <a:r>
              <a:rPr lang="en-US" sz="7272">
                <a:solidFill>
                  <a:srgbClr val="FCC300"/>
                </a:solidFill>
                <a:latin typeface="Poppins Bold"/>
              </a:rPr>
              <a:t>Uplatnění absolventů</a:t>
            </a:r>
          </a:p>
        </p:txBody>
      </p:sp>
      <p:sp>
        <p:nvSpPr>
          <p:cNvPr id="13" name="AutoShape 13"/>
          <p:cNvSpPr/>
          <p:nvPr/>
        </p:nvSpPr>
        <p:spPr>
          <a:xfrm rot="739418">
            <a:off x="11235033" y="-1853616"/>
            <a:ext cx="236787" cy="15274393"/>
          </a:xfrm>
          <a:prstGeom prst="rect">
            <a:avLst/>
          </a:prstGeom>
          <a:solidFill>
            <a:srgbClr val="FDD05A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10384701" y="-638648"/>
            <a:ext cx="1277296" cy="1277296"/>
          </a:xfrm>
          <a:custGeom>
            <a:avLst/>
            <a:gdLst/>
            <a:ahLst/>
            <a:cxnLst/>
            <a:rect l="l" t="t" r="r" b="b"/>
            <a:pathLst>
              <a:path w="1277296" h="1277296">
                <a:moveTo>
                  <a:pt x="0" y="0"/>
                </a:moveTo>
                <a:lnTo>
                  <a:pt x="1277296" y="0"/>
                </a:lnTo>
                <a:lnTo>
                  <a:pt x="1277296" y="1277296"/>
                </a:lnTo>
                <a:lnTo>
                  <a:pt x="0" y="1277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>
            <a:off x="12370919" y="8996635"/>
            <a:ext cx="2872197" cy="2872197"/>
          </a:xfrm>
          <a:custGeom>
            <a:avLst/>
            <a:gdLst/>
            <a:ahLst/>
            <a:cxnLst/>
            <a:rect l="l" t="t" r="r" b="b"/>
            <a:pathLst>
              <a:path w="2872197" h="2872197">
                <a:moveTo>
                  <a:pt x="0" y="0"/>
                </a:moveTo>
                <a:lnTo>
                  <a:pt x="2872197" y="0"/>
                </a:lnTo>
                <a:lnTo>
                  <a:pt x="2872197" y="2872197"/>
                </a:lnTo>
                <a:lnTo>
                  <a:pt x="0" y="287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-2165184" y="6737583"/>
            <a:ext cx="3193884" cy="3193884"/>
          </a:xfrm>
          <a:custGeom>
            <a:avLst/>
            <a:gdLst/>
            <a:ahLst/>
            <a:cxnLst/>
            <a:rect l="l" t="t" r="r" b="b"/>
            <a:pathLst>
              <a:path w="3193884" h="3193884">
                <a:moveTo>
                  <a:pt x="0" y="0"/>
                </a:moveTo>
                <a:lnTo>
                  <a:pt x="3193884" y="0"/>
                </a:lnTo>
                <a:lnTo>
                  <a:pt x="3193884" y="3193883"/>
                </a:lnTo>
                <a:lnTo>
                  <a:pt x="0" y="3193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TextBox 17"/>
          <p:cNvSpPr txBox="1"/>
          <p:nvPr/>
        </p:nvSpPr>
        <p:spPr>
          <a:xfrm>
            <a:off x="865489" y="2888088"/>
            <a:ext cx="9943068" cy="603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9920" lvl="1" indent="-309960">
              <a:lnSpc>
                <a:spcPts val="4306"/>
              </a:lnSpc>
              <a:buFont typeface="Arial"/>
              <a:buChar char="•"/>
            </a:pPr>
            <a:r>
              <a:rPr lang="cs-CZ" sz="2871" spc="28" noProof="0" dirty="0">
                <a:solidFill>
                  <a:srgbClr val="000000"/>
                </a:solidFill>
                <a:latin typeface="Poppins"/>
              </a:rPr>
              <a:t>Oblast ochrany osob a majetku</a:t>
            </a:r>
          </a:p>
          <a:p>
            <a:pPr marL="619920" lvl="1" indent="-309960">
              <a:lnSpc>
                <a:spcPts val="4306"/>
              </a:lnSpc>
              <a:buFont typeface="Arial"/>
              <a:buChar char="•"/>
            </a:pPr>
            <a:r>
              <a:rPr lang="cs-CZ" sz="2871" spc="28" noProof="0" dirty="0">
                <a:solidFill>
                  <a:srgbClr val="000000"/>
                </a:solidFill>
                <a:latin typeface="Poppins"/>
              </a:rPr>
              <a:t>Projektant zabezpečovacích nebo integrovaných záchranných systémů</a:t>
            </a:r>
          </a:p>
          <a:p>
            <a:pPr marL="619920" lvl="1" indent="-309960">
              <a:lnSpc>
                <a:spcPts val="4306"/>
              </a:lnSpc>
              <a:buFont typeface="Arial"/>
              <a:buChar char="•"/>
            </a:pPr>
            <a:r>
              <a:rPr lang="cs-CZ" sz="2871" spc="28" noProof="0" dirty="0">
                <a:solidFill>
                  <a:srgbClr val="000000"/>
                </a:solidFill>
                <a:latin typeface="Poppins"/>
              </a:rPr>
              <a:t>Člen bezpečnostní agentury či integrovaného záchranného systému</a:t>
            </a:r>
          </a:p>
          <a:p>
            <a:pPr marL="619920" lvl="1" indent="-309960">
              <a:lnSpc>
                <a:spcPts val="4306"/>
              </a:lnSpc>
              <a:buFont typeface="Arial"/>
              <a:buChar char="•"/>
            </a:pPr>
            <a:r>
              <a:rPr lang="cs-CZ" sz="2871" spc="28" dirty="0">
                <a:solidFill>
                  <a:srgbClr val="000000"/>
                </a:solidFill>
                <a:latin typeface="Poppins"/>
              </a:rPr>
              <a:t>Bezpečnostní manažer v prvcích kritické infrastruktury</a:t>
            </a:r>
            <a:endParaRPr lang="cs-CZ" sz="2871" spc="28" noProof="0" dirty="0">
              <a:solidFill>
                <a:srgbClr val="000000"/>
              </a:solidFill>
              <a:latin typeface="Poppins"/>
            </a:endParaRPr>
          </a:p>
          <a:p>
            <a:pPr marL="619920" lvl="1" indent="-309960">
              <a:lnSpc>
                <a:spcPts val="4306"/>
              </a:lnSpc>
              <a:buFont typeface="Arial"/>
              <a:buChar char="•"/>
            </a:pPr>
            <a:r>
              <a:rPr lang="cs-CZ" sz="2871" spc="28" noProof="0" dirty="0">
                <a:solidFill>
                  <a:srgbClr val="000000"/>
                </a:solidFill>
                <a:latin typeface="Poppins"/>
              </a:rPr>
              <a:t>Možnost pokračovat v navazujícím programu Bezpečnostní technologie, systémy a management se specializacemi </a:t>
            </a:r>
            <a:r>
              <a:rPr lang="cs-CZ" sz="2871" spc="28" noProof="0" dirty="0">
                <a:solidFill>
                  <a:srgbClr val="000000"/>
                </a:solidFill>
                <a:latin typeface="Poppins Bold"/>
              </a:rPr>
              <a:t>Bezpečnostní technologie</a:t>
            </a:r>
            <a:r>
              <a:rPr lang="cs-CZ" sz="2871" spc="28" noProof="0" dirty="0">
                <a:solidFill>
                  <a:srgbClr val="000000"/>
                </a:solidFill>
                <a:latin typeface="Poppins"/>
              </a:rPr>
              <a:t> nebo </a:t>
            </a:r>
            <a:r>
              <a:rPr lang="cs-CZ" sz="2871" spc="28" noProof="0" dirty="0">
                <a:solidFill>
                  <a:srgbClr val="000000"/>
                </a:solidFill>
                <a:latin typeface="Poppins Bold"/>
              </a:rPr>
              <a:t>Bezpečnostní management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56096" y="0"/>
            <a:ext cx="15593679" cy="10376294"/>
          </a:xfrm>
          <a:custGeom>
            <a:avLst/>
            <a:gdLst/>
            <a:ahLst/>
            <a:cxnLst/>
            <a:rect l="l" t="t" r="r" b="b"/>
            <a:pathLst>
              <a:path w="15593679" h="10376294">
                <a:moveTo>
                  <a:pt x="0" y="0"/>
                </a:moveTo>
                <a:lnTo>
                  <a:pt x="15593679" y="0"/>
                </a:lnTo>
                <a:lnTo>
                  <a:pt x="15593679" y="10376294"/>
                </a:lnTo>
                <a:lnTo>
                  <a:pt x="0" y="10376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 rot="7979859">
            <a:off x="-5558898" y="-8710694"/>
            <a:ext cx="18887402" cy="12842547"/>
            <a:chOff x="0" y="0"/>
            <a:chExt cx="4974460" cy="3382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74460" cy="3382399"/>
            </a:xfrm>
            <a:custGeom>
              <a:avLst/>
              <a:gdLst/>
              <a:ahLst/>
              <a:cxnLst/>
              <a:rect l="l" t="t" r="r" b="b"/>
              <a:pathLst>
                <a:path w="4974460" h="3382399">
                  <a:moveTo>
                    <a:pt x="0" y="0"/>
                  </a:moveTo>
                  <a:lnTo>
                    <a:pt x="4974460" y="0"/>
                  </a:lnTo>
                  <a:lnTo>
                    <a:pt x="4974460" y="3382399"/>
                  </a:lnTo>
                  <a:lnTo>
                    <a:pt x="0" y="3382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4974460" cy="3477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7574915">
            <a:off x="-3403885" y="-3803532"/>
            <a:ext cx="18887402" cy="12842547"/>
            <a:chOff x="0" y="0"/>
            <a:chExt cx="4974460" cy="3382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74460" cy="3382399"/>
            </a:xfrm>
            <a:custGeom>
              <a:avLst/>
              <a:gdLst/>
              <a:ahLst/>
              <a:cxnLst/>
              <a:rect l="l" t="t" r="r" b="b"/>
              <a:pathLst>
                <a:path w="4974460" h="3382399">
                  <a:moveTo>
                    <a:pt x="0" y="0"/>
                  </a:moveTo>
                  <a:lnTo>
                    <a:pt x="4974460" y="0"/>
                  </a:lnTo>
                  <a:lnTo>
                    <a:pt x="4974460" y="3382399"/>
                  </a:lnTo>
                  <a:lnTo>
                    <a:pt x="0" y="3382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4974460" cy="3477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933538" y="-258537"/>
            <a:ext cx="1287237" cy="1287237"/>
          </a:xfrm>
          <a:custGeom>
            <a:avLst/>
            <a:gdLst/>
            <a:ahLst/>
            <a:cxnLst/>
            <a:rect l="l" t="t" r="r" b="b"/>
            <a:pathLst>
              <a:path w="1287237" h="1287237">
                <a:moveTo>
                  <a:pt x="0" y="0"/>
                </a:moveTo>
                <a:lnTo>
                  <a:pt x="1287237" y="0"/>
                </a:lnTo>
                <a:lnTo>
                  <a:pt x="1287237" y="1287237"/>
                </a:lnTo>
                <a:lnTo>
                  <a:pt x="0" y="12872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034040" y="962025"/>
            <a:ext cx="11662735" cy="227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26"/>
              </a:lnSpc>
            </a:pPr>
            <a:r>
              <a:rPr lang="en-US" sz="7272">
                <a:solidFill>
                  <a:srgbClr val="FCC300"/>
                </a:solidFill>
                <a:latin typeface="Poppins Bold"/>
              </a:rPr>
              <a:t>Informační technologie v administrativě (Bc.)</a:t>
            </a:r>
          </a:p>
        </p:txBody>
      </p:sp>
      <p:sp>
        <p:nvSpPr>
          <p:cNvPr id="11" name="AutoShape 11"/>
          <p:cNvSpPr/>
          <p:nvPr/>
        </p:nvSpPr>
        <p:spPr>
          <a:xfrm rot="2168384">
            <a:off x="12334542" y="-2828976"/>
            <a:ext cx="236787" cy="15274393"/>
          </a:xfrm>
          <a:prstGeom prst="rect">
            <a:avLst/>
          </a:prstGeom>
          <a:solidFill>
            <a:srgbClr val="FDD05A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1814287" y="-638648"/>
            <a:ext cx="1277296" cy="1277296"/>
          </a:xfrm>
          <a:custGeom>
            <a:avLst/>
            <a:gdLst/>
            <a:ahLst/>
            <a:cxnLst/>
            <a:rect l="l" t="t" r="r" b="b"/>
            <a:pathLst>
              <a:path w="1277296" h="1277296">
                <a:moveTo>
                  <a:pt x="0" y="0"/>
                </a:moveTo>
                <a:lnTo>
                  <a:pt x="1277296" y="0"/>
                </a:lnTo>
                <a:lnTo>
                  <a:pt x="1277296" y="1277296"/>
                </a:lnTo>
                <a:lnTo>
                  <a:pt x="0" y="1277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7674439" y="8996635"/>
            <a:ext cx="2872197" cy="2872197"/>
          </a:xfrm>
          <a:custGeom>
            <a:avLst/>
            <a:gdLst/>
            <a:ahLst/>
            <a:cxnLst/>
            <a:rect l="l" t="t" r="r" b="b"/>
            <a:pathLst>
              <a:path w="2872197" h="2872197">
                <a:moveTo>
                  <a:pt x="0" y="0"/>
                </a:moveTo>
                <a:lnTo>
                  <a:pt x="2872197" y="0"/>
                </a:lnTo>
                <a:lnTo>
                  <a:pt x="2872197" y="2872197"/>
                </a:lnTo>
                <a:lnTo>
                  <a:pt x="0" y="287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-2165184" y="6737583"/>
            <a:ext cx="3193884" cy="3193884"/>
          </a:xfrm>
          <a:custGeom>
            <a:avLst/>
            <a:gdLst/>
            <a:ahLst/>
            <a:cxnLst/>
            <a:rect l="l" t="t" r="r" b="b"/>
            <a:pathLst>
              <a:path w="3193884" h="3193884">
                <a:moveTo>
                  <a:pt x="0" y="0"/>
                </a:moveTo>
                <a:lnTo>
                  <a:pt x="3193884" y="0"/>
                </a:lnTo>
                <a:lnTo>
                  <a:pt x="3193884" y="3193883"/>
                </a:lnTo>
                <a:lnTo>
                  <a:pt x="0" y="319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TextBox 15"/>
          <p:cNvSpPr txBox="1"/>
          <p:nvPr/>
        </p:nvSpPr>
        <p:spPr>
          <a:xfrm>
            <a:off x="835009" y="3494180"/>
            <a:ext cx="9943068" cy="296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3900"/>
              </a:lnSpc>
              <a:buFont typeface="Arial"/>
              <a:buChar char="•"/>
            </a:pPr>
            <a:r>
              <a:rPr lang="cs-CZ" sz="2600" spc="26" dirty="0">
                <a:solidFill>
                  <a:srgbClr val="000000"/>
                </a:solidFill>
                <a:latin typeface="Poppins"/>
              </a:rPr>
              <a:t>Analýza a modelování softwarových systémů</a:t>
            </a:r>
          </a:p>
          <a:p>
            <a:pPr marL="561341" lvl="1" indent="-280670">
              <a:lnSpc>
                <a:spcPts val="3900"/>
              </a:lnSpc>
              <a:buFont typeface="Arial"/>
              <a:buChar char="•"/>
            </a:pPr>
            <a:r>
              <a:rPr lang="cs-CZ" sz="2600" spc="26" dirty="0">
                <a:solidFill>
                  <a:srgbClr val="000000"/>
                </a:solidFill>
                <a:latin typeface="Poppins"/>
              </a:rPr>
              <a:t>Moderní počítačová grafika a multimédia</a:t>
            </a:r>
          </a:p>
          <a:p>
            <a:pPr marL="561341" lvl="1" indent="-280670">
              <a:lnSpc>
                <a:spcPts val="3900"/>
              </a:lnSpc>
              <a:buFont typeface="Arial"/>
              <a:buChar char="•"/>
            </a:pPr>
            <a:r>
              <a:rPr lang="cs-CZ" sz="2600" spc="26" dirty="0">
                <a:solidFill>
                  <a:srgbClr val="000000"/>
                </a:solidFill>
                <a:latin typeface="Poppins"/>
              </a:rPr>
              <a:t>Základy programování a algoritmizace</a:t>
            </a:r>
          </a:p>
          <a:p>
            <a:pPr marL="561341" lvl="1" indent="-280670">
              <a:lnSpc>
                <a:spcPts val="3900"/>
              </a:lnSpc>
              <a:buFont typeface="Arial"/>
              <a:buChar char="•"/>
            </a:pPr>
            <a:r>
              <a:rPr lang="cs-CZ" sz="2600" spc="26" dirty="0">
                <a:solidFill>
                  <a:srgbClr val="000000"/>
                </a:solidFill>
                <a:latin typeface="Poppins"/>
              </a:rPr>
              <a:t>Podnikové informační systémy</a:t>
            </a:r>
          </a:p>
          <a:p>
            <a:pPr marL="561341" lvl="1" indent="-280670">
              <a:lnSpc>
                <a:spcPts val="3900"/>
              </a:lnSpc>
              <a:buFont typeface="Arial"/>
              <a:buChar char="•"/>
            </a:pPr>
            <a:r>
              <a:rPr lang="cs-CZ" sz="2600" spc="26" dirty="0">
                <a:solidFill>
                  <a:srgbClr val="000000"/>
                </a:solidFill>
                <a:latin typeface="Poppins"/>
              </a:rPr>
              <a:t>Technologie datové bezpečnosti</a:t>
            </a:r>
          </a:p>
          <a:p>
            <a:pPr marL="561341" lvl="1" indent="-280670">
              <a:lnSpc>
                <a:spcPts val="3900"/>
              </a:lnSpc>
              <a:buFont typeface="Arial"/>
              <a:buChar char="•"/>
            </a:pPr>
            <a:r>
              <a:rPr lang="cs-CZ" sz="2600" spc="26" dirty="0">
                <a:solidFill>
                  <a:srgbClr val="000000"/>
                </a:solidFill>
                <a:latin typeface="Poppins"/>
              </a:rPr>
              <a:t>Administrativní bezpečnost</a:t>
            </a:r>
            <a:endParaRPr lang="cs-CZ" sz="2600" spc="26" noProof="0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532006" y="6591300"/>
            <a:ext cx="7059794" cy="3469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cs-CZ" sz="2600" spc="26" dirty="0">
                <a:solidFill>
                  <a:srgbClr val="000000"/>
                </a:solidFill>
                <a:latin typeface="Poppins"/>
              </a:rPr>
              <a:t>Základy podnikové ekonomiky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cs-CZ" sz="2600" spc="26" dirty="0">
                <a:solidFill>
                  <a:srgbClr val="000000"/>
                </a:solidFill>
                <a:latin typeface="Poppins"/>
              </a:rPr>
              <a:t>Řízení podnikových procesů a projektů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cs-CZ" sz="2600" spc="26" dirty="0">
                <a:solidFill>
                  <a:srgbClr val="000000"/>
                </a:solidFill>
                <a:latin typeface="Poppins"/>
              </a:rPr>
              <a:t>Daňové a účetní právo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cs-CZ" sz="2600" spc="26" dirty="0">
                <a:solidFill>
                  <a:srgbClr val="000000"/>
                </a:solidFill>
                <a:latin typeface="Poppins"/>
              </a:rPr>
              <a:t>Finanční účetnictví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cs-CZ" sz="2600" spc="26" dirty="0">
                <a:solidFill>
                  <a:srgbClr val="000000"/>
                </a:solidFill>
                <a:latin typeface="Poppins"/>
              </a:rPr>
              <a:t>Marketing</a:t>
            </a:r>
          </a:p>
          <a:p>
            <a:pPr marL="561342" lvl="1" indent="-280671">
              <a:lnSpc>
                <a:spcPts val="3900"/>
              </a:lnSpc>
              <a:buFont typeface="Arial"/>
              <a:buChar char="•"/>
            </a:pPr>
            <a:r>
              <a:rPr lang="cs-CZ" sz="2600" spc="26" dirty="0">
                <a:solidFill>
                  <a:srgbClr val="000000"/>
                </a:solidFill>
                <a:latin typeface="Poppins"/>
              </a:rPr>
              <a:t>Nástroje pro produktivitu v administrativě</a:t>
            </a:r>
            <a:endParaRPr lang="cs-CZ" sz="2600" spc="26" noProof="0" dirty="0">
              <a:solidFill>
                <a:srgbClr val="000000"/>
              </a:solidFill>
              <a:latin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56096" y="0"/>
            <a:ext cx="15593679" cy="10376294"/>
          </a:xfrm>
          <a:custGeom>
            <a:avLst/>
            <a:gdLst/>
            <a:ahLst/>
            <a:cxnLst/>
            <a:rect l="l" t="t" r="r" b="b"/>
            <a:pathLst>
              <a:path w="15593679" h="10376294">
                <a:moveTo>
                  <a:pt x="0" y="0"/>
                </a:moveTo>
                <a:lnTo>
                  <a:pt x="15593679" y="0"/>
                </a:lnTo>
                <a:lnTo>
                  <a:pt x="15593679" y="10376294"/>
                </a:lnTo>
                <a:lnTo>
                  <a:pt x="0" y="10376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 rot="7979859">
            <a:off x="-5558898" y="-8710694"/>
            <a:ext cx="18887402" cy="12842547"/>
            <a:chOff x="0" y="0"/>
            <a:chExt cx="4974460" cy="3382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74460" cy="3382399"/>
            </a:xfrm>
            <a:custGeom>
              <a:avLst/>
              <a:gdLst/>
              <a:ahLst/>
              <a:cxnLst/>
              <a:rect l="l" t="t" r="r" b="b"/>
              <a:pathLst>
                <a:path w="4974460" h="3382399">
                  <a:moveTo>
                    <a:pt x="0" y="0"/>
                  </a:moveTo>
                  <a:lnTo>
                    <a:pt x="4974460" y="0"/>
                  </a:lnTo>
                  <a:lnTo>
                    <a:pt x="4974460" y="3382399"/>
                  </a:lnTo>
                  <a:lnTo>
                    <a:pt x="0" y="3382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4974460" cy="3477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7574915">
            <a:off x="-3403885" y="-3803532"/>
            <a:ext cx="18887402" cy="12842547"/>
            <a:chOff x="0" y="0"/>
            <a:chExt cx="4974460" cy="3382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74460" cy="3382399"/>
            </a:xfrm>
            <a:custGeom>
              <a:avLst/>
              <a:gdLst/>
              <a:ahLst/>
              <a:cxnLst/>
              <a:rect l="l" t="t" r="r" b="b"/>
              <a:pathLst>
                <a:path w="4974460" h="3382399">
                  <a:moveTo>
                    <a:pt x="0" y="0"/>
                  </a:moveTo>
                  <a:lnTo>
                    <a:pt x="4974460" y="0"/>
                  </a:lnTo>
                  <a:lnTo>
                    <a:pt x="4974460" y="3382399"/>
                  </a:lnTo>
                  <a:lnTo>
                    <a:pt x="0" y="3382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4974460" cy="3477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933538" y="-258537"/>
            <a:ext cx="1287237" cy="1287237"/>
          </a:xfrm>
          <a:custGeom>
            <a:avLst/>
            <a:gdLst/>
            <a:ahLst/>
            <a:cxnLst/>
            <a:rect l="l" t="t" r="r" b="b"/>
            <a:pathLst>
              <a:path w="1287237" h="1287237">
                <a:moveTo>
                  <a:pt x="0" y="0"/>
                </a:moveTo>
                <a:lnTo>
                  <a:pt x="1287237" y="0"/>
                </a:lnTo>
                <a:lnTo>
                  <a:pt x="1287237" y="1287237"/>
                </a:lnTo>
                <a:lnTo>
                  <a:pt x="0" y="12872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028700" y="1998616"/>
            <a:ext cx="11662735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26"/>
              </a:lnSpc>
            </a:pPr>
            <a:r>
              <a:rPr lang="en-US" sz="7272">
                <a:solidFill>
                  <a:srgbClr val="FCC300"/>
                </a:solidFill>
                <a:latin typeface="Poppins Bold"/>
              </a:rPr>
              <a:t>Uplatnění absolventů</a:t>
            </a:r>
          </a:p>
        </p:txBody>
      </p:sp>
      <p:sp>
        <p:nvSpPr>
          <p:cNvPr id="11" name="AutoShape 11"/>
          <p:cNvSpPr/>
          <p:nvPr/>
        </p:nvSpPr>
        <p:spPr>
          <a:xfrm rot="2168384">
            <a:off x="12334542" y="-2828976"/>
            <a:ext cx="236787" cy="15274393"/>
          </a:xfrm>
          <a:prstGeom prst="rect">
            <a:avLst/>
          </a:prstGeom>
          <a:solidFill>
            <a:srgbClr val="FDD05A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1814287" y="-638648"/>
            <a:ext cx="1277296" cy="1277296"/>
          </a:xfrm>
          <a:custGeom>
            <a:avLst/>
            <a:gdLst/>
            <a:ahLst/>
            <a:cxnLst/>
            <a:rect l="l" t="t" r="r" b="b"/>
            <a:pathLst>
              <a:path w="1277296" h="1277296">
                <a:moveTo>
                  <a:pt x="0" y="0"/>
                </a:moveTo>
                <a:lnTo>
                  <a:pt x="1277296" y="0"/>
                </a:lnTo>
                <a:lnTo>
                  <a:pt x="1277296" y="1277296"/>
                </a:lnTo>
                <a:lnTo>
                  <a:pt x="0" y="1277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7674439" y="8996635"/>
            <a:ext cx="2872197" cy="2872197"/>
          </a:xfrm>
          <a:custGeom>
            <a:avLst/>
            <a:gdLst/>
            <a:ahLst/>
            <a:cxnLst/>
            <a:rect l="l" t="t" r="r" b="b"/>
            <a:pathLst>
              <a:path w="2872197" h="2872197">
                <a:moveTo>
                  <a:pt x="0" y="0"/>
                </a:moveTo>
                <a:lnTo>
                  <a:pt x="2872197" y="0"/>
                </a:lnTo>
                <a:lnTo>
                  <a:pt x="2872197" y="2872197"/>
                </a:lnTo>
                <a:lnTo>
                  <a:pt x="0" y="287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-2165184" y="6737583"/>
            <a:ext cx="3193884" cy="3193884"/>
          </a:xfrm>
          <a:custGeom>
            <a:avLst/>
            <a:gdLst/>
            <a:ahLst/>
            <a:cxnLst/>
            <a:rect l="l" t="t" r="r" b="b"/>
            <a:pathLst>
              <a:path w="3193884" h="3193884">
                <a:moveTo>
                  <a:pt x="0" y="0"/>
                </a:moveTo>
                <a:lnTo>
                  <a:pt x="3193884" y="0"/>
                </a:lnTo>
                <a:lnTo>
                  <a:pt x="3193884" y="3193883"/>
                </a:lnTo>
                <a:lnTo>
                  <a:pt x="0" y="319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TextBox 15"/>
          <p:cNvSpPr txBox="1"/>
          <p:nvPr/>
        </p:nvSpPr>
        <p:spPr>
          <a:xfrm>
            <a:off x="815340" y="3761220"/>
            <a:ext cx="8115300" cy="4537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9297" lvl="1" indent="-369648">
              <a:lnSpc>
                <a:spcPts val="5136"/>
              </a:lnSpc>
              <a:buFont typeface="Arial"/>
              <a:buChar char="•"/>
            </a:pPr>
            <a:r>
              <a:rPr lang="cs-CZ" sz="3424" spc="34" dirty="0">
                <a:solidFill>
                  <a:srgbClr val="000000"/>
                </a:solidFill>
                <a:latin typeface="Poppins"/>
              </a:rPr>
              <a:t>Business analytik</a:t>
            </a:r>
          </a:p>
          <a:p>
            <a:pPr marL="739297" lvl="1" indent="-369648">
              <a:lnSpc>
                <a:spcPts val="5136"/>
              </a:lnSpc>
              <a:buFont typeface="Arial"/>
              <a:buChar char="•"/>
            </a:pPr>
            <a:r>
              <a:rPr lang="cs-CZ" sz="3424" spc="34" dirty="0">
                <a:solidFill>
                  <a:srgbClr val="000000"/>
                </a:solidFill>
                <a:latin typeface="Poppins"/>
              </a:rPr>
              <a:t>Procesní konzultant</a:t>
            </a:r>
          </a:p>
          <a:p>
            <a:pPr marL="739297" lvl="1" indent="-369648">
              <a:lnSpc>
                <a:spcPts val="5136"/>
              </a:lnSpc>
              <a:buFont typeface="Arial"/>
              <a:buChar char="•"/>
            </a:pPr>
            <a:r>
              <a:rPr lang="cs-CZ" sz="3424" spc="34" dirty="0">
                <a:solidFill>
                  <a:srgbClr val="000000"/>
                </a:solidFill>
                <a:latin typeface="Poppins"/>
              </a:rPr>
              <a:t>Návrhář databází</a:t>
            </a:r>
          </a:p>
          <a:p>
            <a:pPr marL="739297" lvl="1" indent="-369648">
              <a:lnSpc>
                <a:spcPts val="5136"/>
              </a:lnSpc>
              <a:buFont typeface="Arial"/>
              <a:buChar char="•"/>
            </a:pPr>
            <a:r>
              <a:rPr lang="cs-CZ" sz="3424" spc="34" dirty="0">
                <a:solidFill>
                  <a:srgbClr val="000000"/>
                </a:solidFill>
                <a:latin typeface="Poppins"/>
              </a:rPr>
              <a:t>Správce softwarových aplikací</a:t>
            </a:r>
          </a:p>
          <a:p>
            <a:pPr marL="739297" lvl="1" indent="-369648">
              <a:lnSpc>
                <a:spcPts val="5136"/>
              </a:lnSpc>
              <a:buFont typeface="Arial"/>
              <a:buChar char="•"/>
            </a:pPr>
            <a:r>
              <a:rPr lang="cs-CZ" sz="3424" spc="34" dirty="0">
                <a:solidFill>
                  <a:srgbClr val="000000"/>
                </a:solidFill>
                <a:latin typeface="Poppins"/>
              </a:rPr>
              <a:t>Provozní manažer</a:t>
            </a:r>
          </a:p>
          <a:p>
            <a:pPr marL="739297" lvl="1" indent="-369648">
              <a:lnSpc>
                <a:spcPts val="5136"/>
              </a:lnSpc>
              <a:buFont typeface="Arial"/>
              <a:buChar char="•"/>
            </a:pPr>
            <a:r>
              <a:rPr lang="cs-CZ" sz="3424" spc="34" dirty="0">
                <a:solidFill>
                  <a:srgbClr val="000000"/>
                </a:solidFill>
                <a:latin typeface="Poppins"/>
              </a:rPr>
              <a:t>Návrhář podnikových procesů</a:t>
            </a:r>
          </a:p>
          <a:p>
            <a:pPr marL="739297" lvl="1" indent="-369648">
              <a:lnSpc>
                <a:spcPts val="5136"/>
              </a:lnSpc>
              <a:buFont typeface="Arial"/>
              <a:buChar char="•"/>
            </a:pPr>
            <a:r>
              <a:rPr lang="cs-CZ" sz="3424" spc="34" dirty="0">
                <a:solidFill>
                  <a:srgbClr val="000000"/>
                </a:solidFill>
                <a:latin typeface="Poppins"/>
              </a:rPr>
              <a:t>Účetní metodik</a:t>
            </a:r>
            <a:endParaRPr lang="cs-CZ" sz="3424" spc="34" noProof="0" dirty="0">
              <a:solidFill>
                <a:srgbClr val="000000"/>
              </a:solidFill>
              <a:latin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33243" y="1158192"/>
            <a:ext cx="8677811" cy="867781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61925" cap="sq">
              <a:solidFill>
                <a:srgbClr val="FCC3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573319" y="1298268"/>
            <a:ext cx="8397659" cy="8397659"/>
          </a:xfrm>
          <a:custGeom>
            <a:avLst/>
            <a:gdLst/>
            <a:ahLst/>
            <a:cxnLst/>
            <a:rect l="l" t="t" r="r" b="b"/>
            <a:pathLst>
              <a:path w="8397659" h="8397659">
                <a:moveTo>
                  <a:pt x="0" y="0"/>
                </a:moveTo>
                <a:lnTo>
                  <a:pt x="8397660" y="0"/>
                </a:lnTo>
                <a:lnTo>
                  <a:pt x="8397660" y="8397659"/>
                </a:lnTo>
                <a:lnTo>
                  <a:pt x="0" y="839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952500"/>
            <a:ext cx="11662735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86"/>
              </a:lnSpc>
            </a:pPr>
            <a:r>
              <a:rPr lang="en-US" sz="8072">
                <a:solidFill>
                  <a:srgbClr val="FCC300"/>
                </a:solidFill>
                <a:latin typeface="Poppins Bold"/>
              </a:rPr>
              <a:t>Přijímací řízení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495207"/>
            <a:ext cx="6477569" cy="633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07"/>
              </a:lnSpc>
            </a:pPr>
            <a:r>
              <a:rPr lang="en-US" sz="3471" spc="34">
                <a:solidFill>
                  <a:srgbClr val="000000"/>
                </a:solidFill>
                <a:latin typeface="Poppins Bold"/>
              </a:rPr>
              <a:t>Podmínky pro přijetí:</a:t>
            </a:r>
          </a:p>
        </p:txBody>
      </p:sp>
      <p:sp>
        <p:nvSpPr>
          <p:cNvPr id="8" name="Freeform 8"/>
          <p:cNvSpPr/>
          <p:nvPr/>
        </p:nvSpPr>
        <p:spPr>
          <a:xfrm>
            <a:off x="1028700" y="3608526"/>
            <a:ext cx="457584" cy="457584"/>
          </a:xfrm>
          <a:custGeom>
            <a:avLst/>
            <a:gdLst/>
            <a:ahLst/>
            <a:cxnLst/>
            <a:rect l="l" t="t" r="r" b="b"/>
            <a:pathLst>
              <a:path w="457584" h="457584">
                <a:moveTo>
                  <a:pt x="0" y="0"/>
                </a:moveTo>
                <a:lnTo>
                  <a:pt x="457584" y="0"/>
                </a:lnTo>
                <a:lnTo>
                  <a:pt x="457584" y="457584"/>
                </a:lnTo>
                <a:lnTo>
                  <a:pt x="0" y="457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2013131" y="3379926"/>
            <a:ext cx="9560187" cy="7669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60"/>
              </a:lnSpc>
            </a:pPr>
            <a:r>
              <a:rPr lang="cs-CZ" sz="3348" spc="33" noProof="0" dirty="0">
                <a:solidFill>
                  <a:srgbClr val="000000"/>
                </a:solidFill>
                <a:latin typeface="Poppins"/>
              </a:rPr>
              <a:t>Maturita</a:t>
            </a:r>
          </a:p>
          <a:p>
            <a:pPr>
              <a:lnSpc>
                <a:spcPts val="6060"/>
              </a:lnSpc>
            </a:pPr>
            <a:r>
              <a:rPr lang="cs-CZ" sz="3348" spc="33" noProof="0" dirty="0">
                <a:solidFill>
                  <a:srgbClr val="000000"/>
                </a:solidFill>
                <a:latin typeface="Poppins"/>
              </a:rPr>
              <a:t>Studijní program SWI:</a:t>
            </a:r>
          </a:p>
          <a:p>
            <a:pPr marL="722955" lvl="1" indent="-361478">
              <a:lnSpc>
                <a:spcPts val="6060"/>
              </a:lnSpc>
              <a:buFont typeface="Arial"/>
              <a:buChar char="•"/>
            </a:pPr>
            <a:r>
              <a:rPr lang="cs-CZ" sz="2800" spc="33" noProof="0" dirty="0">
                <a:solidFill>
                  <a:srgbClr val="000000"/>
                </a:solidFill>
                <a:latin typeface="Poppins"/>
              </a:rPr>
              <a:t>SCIO test z matematiky (prominuto maturujícím z matematiky)</a:t>
            </a:r>
          </a:p>
          <a:p>
            <a:pPr>
              <a:lnSpc>
                <a:spcPts val="6060"/>
              </a:lnSpc>
            </a:pPr>
            <a:r>
              <a:rPr lang="cs-CZ" sz="3348" spc="33" dirty="0">
                <a:solidFill>
                  <a:srgbClr val="000000"/>
                </a:solidFill>
                <a:latin typeface="Poppins"/>
              </a:rPr>
              <a:t>Studijní program ITA:</a:t>
            </a:r>
          </a:p>
          <a:p>
            <a:pPr marL="722955" lvl="1" indent="-361478">
              <a:lnSpc>
                <a:spcPts val="6060"/>
              </a:lnSpc>
              <a:buFont typeface="Arial"/>
              <a:buChar char="•"/>
            </a:pPr>
            <a:r>
              <a:rPr lang="cs-CZ" sz="2800" spc="33" dirty="0">
                <a:solidFill>
                  <a:srgbClr val="000000"/>
                </a:solidFill>
                <a:latin typeface="Poppins"/>
              </a:rPr>
              <a:t>SCIO test ze všeobecných studijních předpokladů</a:t>
            </a:r>
            <a:endParaRPr lang="cs-CZ" sz="2800" spc="33" noProof="0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6060"/>
              </a:lnSpc>
            </a:pPr>
            <a:r>
              <a:rPr lang="cs-CZ" sz="3348" spc="33" noProof="0" dirty="0">
                <a:solidFill>
                  <a:srgbClr val="000000"/>
                </a:solidFill>
                <a:latin typeface="Poppins"/>
              </a:rPr>
              <a:t>Ostatní studijní programy:</a:t>
            </a:r>
          </a:p>
          <a:p>
            <a:pPr marL="722955" lvl="1" indent="-361478">
              <a:lnSpc>
                <a:spcPts val="6060"/>
              </a:lnSpc>
              <a:buFont typeface="Arial"/>
              <a:buChar char="•"/>
            </a:pPr>
            <a:r>
              <a:rPr lang="cs-CZ" sz="2800" spc="33" noProof="0" dirty="0">
                <a:solidFill>
                  <a:srgbClr val="000000"/>
                </a:solidFill>
                <a:latin typeface="Poppins"/>
              </a:rPr>
              <a:t>přijímací zkouška prominuta</a:t>
            </a:r>
          </a:p>
          <a:p>
            <a:pPr>
              <a:lnSpc>
                <a:spcPts val="5207"/>
              </a:lnSpc>
            </a:pPr>
            <a:endParaRPr lang="cs-CZ" sz="3348" spc="33" noProof="0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28700" y="4380126"/>
            <a:ext cx="457584" cy="457584"/>
          </a:xfrm>
          <a:custGeom>
            <a:avLst/>
            <a:gdLst/>
            <a:ahLst/>
            <a:cxnLst/>
            <a:rect l="l" t="t" r="r" b="b"/>
            <a:pathLst>
              <a:path w="457584" h="457584">
                <a:moveTo>
                  <a:pt x="0" y="0"/>
                </a:moveTo>
                <a:lnTo>
                  <a:pt x="457584" y="0"/>
                </a:lnTo>
                <a:lnTo>
                  <a:pt x="457584" y="457584"/>
                </a:lnTo>
                <a:lnTo>
                  <a:pt x="0" y="457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028700" y="6649871"/>
            <a:ext cx="457584" cy="457584"/>
          </a:xfrm>
          <a:custGeom>
            <a:avLst/>
            <a:gdLst/>
            <a:ahLst/>
            <a:cxnLst/>
            <a:rect l="l" t="t" r="r" b="b"/>
            <a:pathLst>
              <a:path w="457584" h="457584">
                <a:moveTo>
                  <a:pt x="0" y="0"/>
                </a:moveTo>
                <a:lnTo>
                  <a:pt x="457584" y="0"/>
                </a:lnTo>
                <a:lnTo>
                  <a:pt x="457584" y="457583"/>
                </a:lnTo>
                <a:lnTo>
                  <a:pt x="0" y="457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9813576" y="0"/>
            <a:ext cx="1619668" cy="1619668"/>
          </a:xfrm>
          <a:custGeom>
            <a:avLst/>
            <a:gdLst/>
            <a:ahLst/>
            <a:cxnLst/>
            <a:rect l="l" t="t" r="r" b="b"/>
            <a:pathLst>
              <a:path w="1619668" h="1619668">
                <a:moveTo>
                  <a:pt x="0" y="0"/>
                </a:moveTo>
                <a:lnTo>
                  <a:pt x="1619667" y="0"/>
                </a:lnTo>
                <a:lnTo>
                  <a:pt x="1619667" y="1619668"/>
                </a:lnTo>
                <a:lnTo>
                  <a:pt x="0" y="16196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0720841" y="1028700"/>
            <a:ext cx="1145868" cy="1145868"/>
          </a:xfrm>
          <a:custGeom>
            <a:avLst/>
            <a:gdLst/>
            <a:ahLst/>
            <a:cxnLst/>
            <a:rect l="l" t="t" r="r" b="b"/>
            <a:pathLst>
              <a:path w="1145868" h="1145868">
                <a:moveTo>
                  <a:pt x="0" y="0"/>
                </a:moveTo>
                <a:lnTo>
                  <a:pt x="1145868" y="0"/>
                </a:lnTo>
                <a:lnTo>
                  <a:pt x="1145868" y="1145868"/>
                </a:lnTo>
                <a:lnTo>
                  <a:pt x="0" y="1145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-2281987" y="6878663"/>
            <a:ext cx="3170611" cy="3170611"/>
          </a:xfrm>
          <a:custGeom>
            <a:avLst/>
            <a:gdLst/>
            <a:ahLst/>
            <a:cxnLst/>
            <a:rect l="l" t="t" r="r" b="b"/>
            <a:pathLst>
              <a:path w="3170611" h="3170611">
                <a:moveTo>
                  <a:pt x="0" y="0"/>
                </a:moveTo>
                <a:lnTo>
                  <a:pt x="3170611" y="0"/>
                </a:lnTo>
                <a:lnTo>
                  <a:pt x="3170611" y="3170611"/>
                </a:lnTo>
                <a:lnTo>
                  <a:pt x="0" y="31706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4FDC1DC2-82AD-97A5-A224-DCE323F82199}"/>
              </a:ext>
            </a:extLst>
          </p:cNvPr>
          <p:cNvSpPr/>
          <p:nvPr/>
        </p:nvSpPr>
        <p:spPr>
          <a:xfrm>
            <a:off x="1028700" y="9021246"/>
            <a:ext cx="457584" cy="457584"/>
          </a:xfrm>
          <a:custGeom>
            <a:avLst/>
            <a:gdLst/>
            <a:ahLst/>
            <a:cxnLst/>
            <a:rect l="l" t="t" r="r" b="b"/>
            <a:pathLst>
              <a:path w="457584" h="457584">
                <a:moveTo>
                  <a:pt x="0" y="0"/>
                </a:moveTo>
                <a:lnTo>
                  <a:pt x="457584" y="0"/>
                </a:lnTo>
                <a:lnTo>
                  <a:pt x="457584" y="457583"/>
                </a:lnTo>
                <a:lnTo>
                  <a:pt x="0" y="457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83939" y="3970861"/>
            <a:ext cx="6928369" cy="253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2506" lvl="1" indent="-311253">
              <a:lnSpc>
                <a:spcPts val="4036"/>
              </a:lnSpc>
              <a:buFont typeface="Arial"/>
              <a:buChar char="•"/>
            </a:pPr>
            <a:r>
              <a:rPr lang="cs-CZ" sz="2883" noProof="0" dirty="0">
                <a:solidFill>
                  <a:srgbClr val="000000"/>
                </a:solidFill>
                <a:latin typeface="Poppins"/>
              </a:rPr>
              <a:t>Veřejná vysoká škola, financována ze státního rozpočtu</a:t>
            </a:r>
          </a:p>
          <a:p>
            <a:pPr marL="622506" lvl="1" indent="-311253">
              <a:lnSpc>
                <a:spcPts val="4036"/>
              </a:lnSpc>
              <a:buFont typeface="Arial"/>
              <a:buChar char="•"/>
            </a:pPr>
            <a:r>
              <a:rPr lang="cs-CZ" sz="2883" noProof="0" dirty="0">
                <a:solidFill>
                  <a:srgbClr val="000000"/>
                </a:solidFill>
                <a:latin typeface="Poppins"/>
              </a:rPr>
              <a:t>Zřízena ke dni 1. 1. 2001</a:t>
            </a:r>
          </a:p>
          <a:p>
            <a:pPr marL="622506" lvl="1" indent="-311253">
              <a:lnSpc>
                <a:spcPts val="4036"/>
              </a:lnSpc>
              <a:buFont typeface="Arial"/>
              <a:buChar char="•"/>
            </a:pPr>
            <a:r>
              <a:rPr lang="cs-CZ" sz="2883" dirty="0">
                <a:solidFill>
                  <a:srgbClr val="000000"/>
                </a:solidFill>
                <a:latin typeface="Poppins"/>
              </a:rPr>
              <a:t>10</a:t>
            </a:r>
            <a:r>
              <a:rPr lang="en-US" sz="2883" dirty="0">
                <a:solidFill>
                  <a:srgbClr val="000000"/>
                </a:solidFill>
                <a:latin typeface="Poppins"/>
              </a:rPr>
              <a:t> </a:t>
            </a:r>
            <a:r>
              <a:rPr lang="cs-CZ" sz="2883" noProof="0" dirty="0">
                <a:solidFill>
                  <a:srgbClr val="000000"/>
                </a:solidFill>
                <a:latin typeface="Poppins"/>
              </a:rPr>
              <a:t>tisíc studentů</a:t>
            </a:r>
          </a:p>
          <a:p>
            <a:pPr marL="622506" lvl="1" indent="-311253">
              <a:lnSpc>
                <a:spcPts val="4036"/>
              </a:lnSpc>
              <a:buFont typeface="Arial"/>
              <a:buChar char="•"/>
            </a:pPr>
            <a:r>
              <a:rPr lang="cs-CZ" sz="2883" noProof="0" dirty="0">
                <a:solidFill>
                  <a:srgbClr val="000000"/>
                </a:solidFill>
                <a:latin typeface="Poppins"/>
              </a:rPr>
              <a:t>6 fakult </a:t>
            </a:r>
          </a:p>
        </p:txBody>
      </p:sp>
      <p:sp>
        <p:nvSpPr>
          <p:cNvPr id="3" name="Freeform 3"/>
          <p:cNvSpPr/>
          <p:nvPr/>
        </p:nvSpPr>
        <p:spPr>
          <a:xfrm>
            <a:off x="8273648" y="-476680"/>
            <a:ext cx="12297158" cy="10088607"/>
          </a:xfrm>
          <a:custGeom>
            <a:avLst/>
            <a:gdLst/>
            <a:ahLst/>
            <a:cxnLst/>
            <a:rect l="l" t="t" r="r" b="b"/>
            <a:pathLst>
              <a:path w="12297158" h="10088607">
                <a:moveTo>
                  <a:pt x="0" y="0"/>
                </a:moveTo>
                <a:lnTo>
                  <a:pt x="12297158" y="0"/>
                </a:lnTo>
                <a:lnTo>
                  <a:pt x="12297158" y="10088607"/>
                </a:lnTo>
                <a:lnTo>
                  <a:pt x="0" y="100886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06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212308" y="7200307"/>
            <a:ext cx="10455544" cy="5588963"/>
          </a:xfrm>
          <a:custGeom>
            <a:avLst/>
            <a:gdLst/>
            <a:ahLst/>
            <a:cxnLst/>
            <a:rect l="l" t="t" r="r" b="b"/>
            <a:pathLst>
              <a:path w="10455544" h="5588963">
                <a:moveTo>
                  <a:pt x="0" y="0"/>
                </a:moveTo>
                <a:lnTo>
                  <a:pt x="10455544" y="0"/>
                </a:lnTo>
                <a:lnTo>
                  <a:pt x="10455544" y="5588963"/>
                </a:lnTo>
                <a:lnTo>
                  <a:pt x="0" y="5588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1643062"/>
            <a:ext cx="13229301" cy="140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46"/>
              </a:lnSpc>
            </a:pPr>
            <a:r>
              <a:rPr lang="en-US" sz="8705">
                <a:solidFill>
                  <a:srgbClr val="F55324"/>
                </a:solidFill>
                <a:latin typeface="Poppins Bold"/>
              </a:rPr>
              <a:t>UTB</a:t>
            </a:r>
          </a:p>
        </p:txBody>
      </p:sp>
      <p:sp>
        <p:nvSpPr>
          <p:cNvPr id="6" name="Freeform 6"/>
          <p:cNvSpPr/>
          <p:nvPr/>
        </p:nvSpPr>
        <p:spPr>
          <a:xfrm rot="-262619">
            <a:off x="1895000" y="8165288"/>
            <a:ext cx="3659001" cy="3659001"/>
          </a:xfrm>
          <a:custGeom>
            <a:avLst/>
            <a:gdLst/>
            <a:ahLst/>
            <a:cxnLst/>
            <a:rect l="l" t="t" r="r" b="b"/>
            <a:pathLst>
              <a:path w="3659001" h="3659001">
                <a:moveTo>
                  <a:pt x="0" y="0"/>
                </a:moveTo>
                <a:lnTo>
                  <a:pt x="3659001" y="0"/>
                </a:lnTo>
                <a:lnTo>
                  <a:pt x="3659001" y="3659001"/>
                </a:lnTo>
                <a:lnTo>
                  <a:pt x="0" y="3659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4139283" y="8995656"/>
            <a:ext cx="4464940" cy="525287"/>
            <a:chOff x="0" y="0"/>
            <a:chExt cx="5953254" cy="700383"/>
          </a:xfrm>
        </p:grpSpPr>
        <p:sp>
          <p:nvSpPr>
            <p:cNvPr id="8" name="AutoShape 8"/>
            <p:cNvSpPr/>
            <p:nvPr/>
          </p:nvSpPr>
          <p:spPr>
            <a:xfrm rot="-5400000">
              <a:off x="3268453" y="-1984418"/>
              <a:ext cx="116730" cy="5252871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AutoShape 9"/>
            <p:cNvSpPr/>
            <p:nvPr/>
          </p:nvSpPr>
          <p:spPr>
            <a:xfrm rot="-5400000">
              <a:off x="2568070" y="-2568070"/>
              <a:ext cx="116730" cy="5252871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" name="Freeform 10"/>
          <p:cNvSpPr/>
          <p:nvPr/>
        </p:nvSpPr>
        <p:spPr>
          <a:xfrm rot="-1648542">
            <a:off x="3281248" y="-5152313"/>
            <a:ext cx="8724204" cy="8724204"/>
          </a:xfrm>
          <a:custGeom>
            <a:avLst/>
            <a:gdLst/>
            <a:ahLst/>
            <a:cxnLst/>
            <a:rect l="l" t="t" r="r" b="b"/>
            <a:pathLst>
              <a:path w="8724204" h="8724204">
                <a:moveTo>
                  <a:pt x="0" y="0"/>
                </a:moveTo>
                <a:lnTo>
                  <a:pt x="8724204" y="0"/>
                </a:lnTo>
                <a:lnTo>
                  <a:pt x="8724204" y="8724204"/>
                </a:lnTo>
                <a:lnTo>
                  <a:pt x="0" y="8724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5756" y="9789398"/>
            <a:ext cx="2480953" cy="291877"/>
            <a:chOff x="0" y="0"/>
            <a:chExt cx="3307937" cy="389169"/>
          </a:xfrm>
        </p:grpSpPr>
        <p:sp>
          <p:nvSpPr>
            <p:cNvPr id="3" name="AutoShape 3"/>
            <p:cNvSpPr/>
            <p:nvPr/>
          </p:nvSpPr>
          <p:spPr>
            <a:xfrm rot="-5400000">
              <a:off x="1816122" y="-1102646"/>
              <a:ext cx="64862" cy="2918768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AutoShape 4"/>
            <p:cNvSpPr/>
            <p:nvPr/>
          </p:nvSpPr>
          <p:spPr>
            <a:xfrm rot="-5400000">
              <a:off x="1426953" y="-1426953"/>
              <a:ext cx="64862" cy="2918768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4012993"/>
            <a:ext cx="437292" cy="437292"/>
          </a:xfrm>
          <a:custGeom>
            <a:avLst/>
            <a:gdLst/>
            <a:ahLst/>
            <a:cxnLst/>
            <a:rect l="l" t="t" r="r" b="b"/>
            <a:pathLst>
              <a:path w="437292" h="437292">
                <a:moveTo>
                  <a:pt x="0" y="0"/>
                </a:moveTo>
                <a:lnTo>
                  <a:pt x="437292" y="0"/>
                </a:lnTo>
                <a:lnTo>
                  <a:pt x="437292" y="437292"/>
                </a:lnTo>
                <a:lnTo>
                  <a:pt x="0" y="437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028700" y="4842587"/>
            <a:ext cx="437292" cy="437292"/>
          </a:xfrm>
          <a:custGeom>
            <a:avLst/>
            <a:gdLst/>
            <a:ahLst/>
            <a:cxnLst/>
            <a:rect l="l" t="t" r="r" b="b"/>
            <a:pathLst>
              <a:path w="437292" h="437292">
                <a:moveTo>
                  <a:pt x="0" y="0"/>
                </a:moveTo>
                <a:lnTo>
                  <a:pt x="437292" y="0"/>
                </a:lnTo>
                <a:lnTo>
                  <a:pt x="437292" y="437292"/>
                </a:lnTo>
                <a:lnTo>
                  <a:pt x="0" y="437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028700" y="6609800"/>
            <a:ext cx="437292" cy="437292"/>
          </a:xfrm>
          <a:custGeom>
            <a:avLst/>
            <a:gdLst/>
            <a:ahLst/>
            <a:cxnLst/>
            <a:rect l="l" t="t" r="r" b="b"/>
            <a:pathLst>
              <a:path w="437292" h="437292">
                <a:moveTo>
                  <a:pt x="0" y="0"/>
                </a:moveTo>
                <a:lnTo>
                  <a:pt x="437292" y="0"/>
                </a:lnTo>
                <a:lnTo>
                  <a:pt x="437292" y="437293"/>
                </a:lnTo>
                <a:lnTo>
                  <a:pt x="0" y="437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232360" y="751659"/>
            <a:ext cx="4439181" cy="8783682"/>
            <a:chOff x="0" y="0"/>
            <a:chExt cx="2620010" cy="5184140"/>
          </a:xfrm>
        </p:grpSpPr>
        <p:sp>
          <p:nvSpPr>
            <p:cNvPr id="9" name="Freeform 9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t="-22" b="-22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952500"/>
            <a:ext cx="11662735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86"/>
              </a:lnSpc>
            </a:pPr>
            <a:r>
              <a:rPr lang="en-US" sz="8072">
                <a:solidFill>
                  <a:srgbClr val="FCC300"/>
                </a:solidFill>
                <a:latin typeface="Poppins Bold"/>
              </a:rPr>
              <a:t>Přijímací řízení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82087" y="3689928"/>
            <a:ext cx="8807541" cy="335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86"/>
              </a:lnSpc>
            </a:pPr>
            <a:r>
              <a:rPr lang="cs-CZ" sz="3694" spc="36" noProof="0" dirty="0">
                <a:solidFill>
                  <a:srgbClr val="000000"/>
                </a:solidFill>
                <a:latin typeface="Poppins"/>
              </a:rPr>
              <a:t>Termín podání přihlášky: </a:t>
            </a:r>
            <a:r>
              <a:rPr lang="cs-CZ" sz="3694" spc="36" noProof="0" dirty="0">
                <a:solidFill>
                  <a:srgbClr val="000000"/>
                </a:solidFill>
                <a:latin typeface="Poppins Bold"/>
              </a:rPr>
              <a:t>31. 3. 2026</a:t>
            </a:r>
          </a:p>
          <a:p>
            <a:pPr>
              <a:lnSpc>
                <a:spcPts val="6686"/>
              </a:lnSpc>
            </a:pPr>
            <a:r>
              <a:rPr lang="cs-CZ" sz="3694" spc="36" noProof="0" dirty="0">
                <a:solidFill>
                  <a:srgbClr val="000000"/>
                </a:solidFill>
                <a:latin typeface="Poppins"/>
              </a:rPr>
              <a:t>Forma podání přihlášky:</a:t>
            </a:r>
          </a:p>
          <a:p>
            <a:pPr marL="797561" lvl="1" indent="-398780">
              <a:lnSpc>
                <a:spcPts val="6686"/>
              </a:lnSpc>
              <a:buFont typeface="Arial"/>
              <a:buChar char="•"/>
            </a:pPr>
            <a:r>
              <a:rPr lang="cs-CZ" sz="3694" spc="36" noProof="0" dirty="0">
                <a:solidFill>
                  <a:srgbClr val="000000"/>
                </a:solidFill>
                <a:latin typeface="Poppins"/>
              </a:rPr>
              <a:t>elektronicky na </a:t>
            </a:r>
            <a:r>
              <a:rPr lang="cs-CZ" sz="3694" spc="36" noProof="0" dirty="0" err="1">
                <a:solidFill>
                  <a:srgbClr val="000000"/>
                </a:solidFill>
                <a:latin typeface="Poppins Bold"/>
              </a:rPr>
              <a:t>eprihlaska.utb.cz</a:t>
            </a:r>
            <a:endParaRPr lang="cs-CZ" sz="3694" spc="36" noProof="0" dirty="0">
              <a:solidFill>
                <a:srgbClr val="000000"/>
              </a:solidFill>
              <a:latin typeface="Poppins Bold"/>
            </a:endParaRPr>
          </a:p>
          <a:p>
            <a:pPr>
              <a:lnSpc>
                <a:spcPts val="6686"/>
              </a:lnSpc>
            </a:pPr>
            <a:r>
              <a:rPr lang="cs-CZ" sz="3694" spc="36" noProof="0" dirty="0">
                <a:solidFill>
                  <a:srgbClr val="000000"/>
                </a:solidFill>
                <a:latin typeface="Poppins"/>
              </a:rPr>
              <a:t>Poplatek za přijímací řízení: </a:t>
            </a:r>
            <a:r>
              <a:rPr lang="cs-CZ" sz="3694" spc="36" noProof="0" dirty="0">
                <a:solidFill>
                  <a:srgbClr val="000000"/>
                </a:solidFill>
                <a:latin typeface="Poppins Bold"/>
              </a:rPr>
              <a:t>490 Kč</a:t>
            </a:r>
          </a:p>
        </p:txBody>
      </p:sp>
      <p:sp>
        <p:nvSpPr>
          <p:cNvPr id="20" name="Freeform 20"/>
          <p:cNvSpPr/>
          <p:nvPr/>
        </p:nvSpPr>
        <p:spPr>
          <a:xfrm>
            <a:off x="-365699" y="8330309"/>
            <a:ext cx="2410064" cy="2410064"/>
          </a:xfrm>
          <a:custGeom>
            <a:avLst/>
            <a:gdLst/>
            <a:ahLst/>
            <a:cxnLst/>
            <a:rect l="l" t="t" r="r" b="b"/>
            <a:pathLst>
              <a:path w="2410064" h="2410064">
                <a:moveTo>
                  <a:pt x="0" y="0"/>
                </a:moveTo>
                <a:lnTo>
                  <a:pt x="2410063" y="0"/>
                </a:lnTo>
                <a:lnTo>
                  <a:pt x="2410063" y="2410064"/>
                </a:lnTo>
                <a:lnTo>
                  <a:pt x="0" y="2410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1" name="Freeform 21"/>
          <p:cNvSpPr/>
          <p:nvPr/>
        </p:nvSpPr>
        <p:spPr>
          <a:xfrm>
            <a:off x="1678487" y="8685366"/>
            <a:ext cx="1145868" cy="1145868"/>
          </a:xfrm>
          <a:custGeom>
            <a:avLst/>
            <a:gdLst/>
            <a:ahLst/>
            <a:cxnLst/>
            <a:rect l="l" t="t" r="r" b="b"/>
            <a:pathLst>
              <a:path w="1145868" h="1145868">
                <a:moveTo>
                  <a:pt x="0" y="0"/>
                </a:moveTo>
                <a:lnTo>
                  <a:pt x="1145868" y="0"/>
                </a:lnTo>
                <a:lnTo>
                  <a:pt x="1145868" y="1145868"/>
                </a:lnTo>
                <a:lnTo>
                  <a:pt x="0" y="1145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2" name="Freeform 22"/>
          <p:cNvSpPr/>
          <p:nvPr/>
        </p:nvSpPr>
        <p:spPr>
          <a:xfrm>
            <a:off x="17461832" y="2257425"/>
            <a:ext cx="1348400" cy="1348400"/>
          </a:xfrm>
          <a:custGeom>
            <a:avLst/>
            <a:gdLst/>
            <a:ahLst/>
            <a:cxnLst/>
            <a:rect l="l" t="t" r="r" b="b"/>
            <a:pathLst>
              <a:path w="1348400" h="1348400">
                <a:moveTo>
                  <a:pt x="0" y="0"/>
                </a:moveTo>
                <a:lnTo>
                  <a:pt x="1348401" y="0"/>
                </a:lnTo>
                <a:lnTo>
                  <a:pt x="1348401" y="1348400"/>
                </a:lnTo>
                <a:lnTo>
                  <a:pt x="0" y="1348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23" name="Group 23"/>
          <p:cNvGrpSpPr/>
          <p:nvPr/>
        </p:nvGrpSpPr>
        <p:grpSpPr>
          <a:xfrm rot="-5400000">
            <a:off x="16211975" y="4450618"/>
            <a:ext cx="3443051" cy="405065"/>
            <a:chOff x="0" y="0"/>
            <a:chExt cx="4590734" cy="540086"/>
          </a:xfrm>
        </p:grpSpPr>
        <p:sp>
          <p:nvSpPr>
            <p:cNvPr id="24" name="AutoShape 24"/>
            <p:cNvSpPr/>
            <p:nvPr/>
          </p:nvSpPr>
          <p:spPr>
            <a:xfrm rot="-5400000">
              <a:off x="2520403" y="-1530245"/>
              <a:ext cx="90014" cy="4050648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AutoShape 25"/>
            <p:cNvSpPr/>
            <p:nvPr/>
          </p:nvSpPr>
          <p:spPr>
            <a:xfrm rot="-5400000">
              <a:off x="1980317" y="-1980317"/>
              <a:ext cx="90014" cy="4050648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17903" y="6949985"/>
            <a:ext cx="3412871" cy="3412871"/>
          </a:xfrm>
          <a:custGeom>
            <a:avLst/>
            <a:gdLst/>
            <a:ahLst/>
            <a:cxnLst/>
            <a:rect l="l" t="t" r="r" b="b"/>
            <a:pathLst>
              <a:path w="3412871" h="3412871">
                <a:moveTo>
                  <a:pt x="0" y="0"/>
                </a:moveTo>
                <a:lnTo>
                  <a:pt x="3412871" y="0"/>
                </a:lnTo>
                <a:lnTo>
                  <a:pt x="3412871" y="3412871"/>
                </a:lnTo>
                <a:lnTo>
                  <a:pt x="0" y="341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252260" y="8895583"/>
            <a:ext cx="3443051" cy="405065"/>
            <a:chOff x="0" y="0"/>
            <a:chExt cx="4590734" cy="540086"/>
          </a:xfrm>
        </p:grpSpPr>
        <p:sp>
          <p:nvSpPr>
            <p:cNvPr id="4" name="AutoShape 4"/>
            <p:cNvSpPr/>
            <p:nvPr/>
          </p:nvSpPr>
          <p:spPr>
            <a:xfrm rot="-5400000">
              <a:off x="2520403" y="-1530245"/>
              <a:ext cx="90014" cy="4050648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AutoShape 5"/>
            <p:cNvSpPr/>
            <p:nvPr/>
          </p:nvSpPr>
          <p:spPr>
            <a:xfrm rot="-5400000">
              <a:off x="1980317" y="-1980317"/>
              <a:ext cx="90014" cy="4050648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952500"/>
            <a:ext cx="17379676" cy="287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98"/>
              </a:lnSpc>
            </a:pPr>
            <a:r>
              <a:rPr lang="en-US" sz="9248">
                <a:solidFill>
                  <a:srgbClr val="FCC300"/>
                </a:solidFill>
                <a:latin typeface="Poppins Bold"/>
              </a:rPr>
              <a:t>LETNÍ PROGRAMÁTORSKÁ PŘÍPRAVKA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670730"/>
            <a:ext cx="8975653" cy="191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74"/>
              </a:lnSpc>
            </a:pPr>
            <a:r>
              <a:rPr lang="en-US" sz="3499" spc="34">
                <a:solidFill>
                  <a:srgbClr val="000000"/>
                </a:solidFill>
                <a:latin typeface="Poppins"/>
              </a:rPr>
              <a:t>Intenzivní doučování základů programování, bez kterých se na IT oborech neobejdete.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449189" y="2729388"/>
            <a:ext cx="9875904" cy="9837326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18496" r="-31208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DD23E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529653" y="9098115"/>
            <a:ext cx="2377770" cy="2377770"/>
          </a:xfrm>
          <a:custGeom>
            <a:avLst/>
            <a:gdLst/>
            <a:ahLst/>
            <a:cxnLst/>
            <a:rect l="l" t="t" r="r" b="b"/>
            <a:pathLst>
              <a:path w="2377770" h="2377770">
                <a:moveTo>
                  <a:pt x="0" y="0"/>
                </a:moveTo>
                <a:lnTo>
                  <a:pt x="2377770" y="0"/>
                </a:lnTo>
                <a:lnTo>
                  <a:pt x="2377770" y="2377770"/>
                </a:lnTo>
                <a:lnTo>
                  <a:pt x="0" y="2377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1171" y="2529854"/>
            <a:ext cx="13823143" cy="6814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27"/>
              </a:lnSpc>
            </a:pPr>
            <a:r>
              <a:rPr lang="cs-CZ" sz="2715" spc="27" noProof="0" dirty="0">
                <a:solidFill>
                  <a:srgbClr val="000000"/>
                </a:solidFill>
                <a:latin typeface="Poppins Bold"/>
              </a:rPr>
              <a:t>Pro koho?</a:t>
            </a:r>
          </a:p>
          <a:p>
            <a:pPr marL="586240" lvl="1" indent="-293120">
              <a:lnSpc>
                <a:spcPts val="4127"/>
              </a:lnSpc>
              <a:buFont typeface="Arial"/>
              <a:buChar char="•"/>
            </a:pPr>
            <a:r>
              <a:rPr lang="cs-CZ" sz="2715" spc="27" noProof="0" dirty="0">
                <a:solidFill>
                  <a:srgbClr val="000000"/>
                </a:solidFill>
                <a:latin typeface="Poppins"/>
              </a:rPr>
              <a:t>pro zájemce, kteří chtějí studovat IT na VŠ</a:t>
            </a:r>
          </a:p>
          <a:p>
            <a:pPr>
              <a:lnSpc>
                <a:spcPts val="4127"/>
              </a:lnSpc>
            </a:pPr>
            <a:r>
              <a:rPr lang="cs-CZ" sz="2715" spc="27" noProof="0" dirty="0">
                <a:solidFill>
                  <a:srgbClr val="000000"/>
                </a:solidFill>
                <a:latin typeface="Poppins Bold"/>
              </a:rPr>
              <a:t>Termíny:</a:t>
            </a:r>
          </a:p>
          <a:p>
            <a:pPr marL="586240" lvl="1" indent="-293120">
              <a:lnSpc>
                <a:spcPts val="4127"/>
              </a:lnSpc>
              <a:buFont typeface="Arial"/>
              <a:buChar char="•"/>
            </a:pPr>
            <a:r>
              <a:rPr lang="cs-CZ" sz="2715" spc="27" noProof="0" dirty="0">
                <a:solidFill>
                  <a:srgbClr val="000000"/>
                </a:solidFill>
                <a:latin typeface="Poppins"/>
              </a:rPr>
              <a:t>17. 8. - 21. 8. 2026: Základy programování </a:t>
            </a:r>
          </a:p>
          <a:p>
            <a:pPr marL="1172479" lvl="2" indent="-390826">
              <a:lnSpc>
                <a:spcPts val="4127"/>
              </a:lnSpc>
              <a:buFont typeface="Arial"/>
              <a:buChar char="⚬"/>
            </a:pPr>
            <a:r>
              <a:rPr lang="cs-CZ" sz="2715" spc="27" noProof="0" dirty="0">
                <a:solidFill>
                  <a:srgbClr val="000000"/>
                </a:solidFill>
                <a:latin typeface="Poppins"/>
              </a:rPr>
              <a:t>vhodné i pro studenty SŠ nižších ročníků</a:t>
            </a:r>
          </a:p>
          <a:p>
            <a:pPr marL="586240" lvl="1" indent="-293120">
              <a:lnSpc>
                <a:spcPts val="4127"/>
              </a:lnSpc>
              <a:buFont typeface="Arial"/>
              <a:buChar char="•"/>
            </a:pPr>
            <a:r>
              <a:rPr lang="cs-CZ" sz="2715" spc="27" noProof="0" dirty="0">
                <a:solidFill>
                  <a:srgbClr val="000000"/>
                </a:solidFill>
                <a:latin typeface="Poppins"/>
              </a:rPr>
              <a:t>24. 8. - 28. 8. 2026: Základy jazyka C</a:t>
            </a:r>
          </a:p>
          <a:p>
            <a:pPr marL="1172479" lvl="2" indent="-390826">
              <a:lnSpc>
                <a:spcPts val="4127"/>
              </a:lnSpc>
              <a:buFont typeface="Arial"/>
              <a:buChar char="⚬"/>
            </a:pPr>
            <a:r>
              <a:rPr lang="cs-CZ" sz="2715" spc="27" noProof="0" dirty="0">
                <a:solidFill>
                  <a:srgbClr val="000000"/>
                </a:solidFill>
                <a:latin typeface="Poppins"/>
              </a:rPr>
              <a:t>navazující kurz pro studenty, přijaté do 1. ročníku VŠ</a:t>
            </a:r>
          </a:p>
          <a:p>
            <a:pPr>
              <a:lnSpc>
                <a:spcPts val="4127"/>
              </a:lnSpc>
            </a:pPr>
            <a:r>
              <a:rPr lang="cs-CZ" sz="2715" spc="27" noProof="0" dirty="0">
                <a:solidFill>
                  <a:srgbClr val="000000"/>
                </a:solidFill>
                <a:latin typeface="Poppins Bold"/>
              </a:rPr>
              <a:t>Čas</a:t>
            </a:r>
            <a:r>
              <a:rPr lang="cs-CZ" sz="2715" spc="27" noProof="0" dirty="0">
                <a:solidFill>
                  <a:srgbClr val="000000"/>
                </a:solidFill>
                <a:latin typeface="Poppins"/>
              </a:rPr>
              <a:t>:</a:t>
            </a:r>
          </a:p>
          <a:p>
            <a:pPr marL="586240" lvl="1" indent="-293120">
              <a:lnSpc>
                <a:spcPts val="4127"/>
              </a:lnSpc>
              <a:buFont typeface="Arial"/>
              <a:buChar char="•"/>
            </a:pPr>
            <a:r>
              <a:rPr lang="cs-CZ" sz="2715" spc="27" noProof="0" dirty="0">
                <a:solidFill>
                  <a:srgbClr val="000000"/>
                </a:solidFill>
                <a:latin typeface="Poppins"/>
              </a:rPr>
              <a:t>každý den 9 - 14 hod. ve dvou 2h blocích</a:t>
            </a:r>
          </a:p>
          <a:p>
            <a:pPr>
              <a:lnSpc>
                <a:spcPts val="4127"/>
              </a:lnSpc>
            </a:pPr>
            <a:r>
              <a:rPr lang="cs-CZ" sz="2715" spc="27" noProof="0" dirty="0">
                <a:solidFill>
                  <a:srgbClr val="000000"/>
                </a:solidFill>
                <a:latin typeface="Poppins Bold"/>
              </a:rPr>
              <a:t>Lektoři: </a:t>
            </a:r>
          </a:p>
          <a:p>
            <a:pPr marL="586240" lvl="1" indent="-293120">
              <a:lnSpc>
                <a:spcPts val="4127"/>
              </a:lnSpc>
              <a:buFont typeface="Arial"/>
              <a:buChar char="•"/>
            </a:pPr>
            <a:r>
              <a:rPr lang="cs-CZ" sz="2715" spc="27" noProof="0" dirty="0">
                <a:solidFill>
                  <a:srgbClr val="000000"/>
                </a:solidFill>
                <a:latin typeface="Poppins"/>
              </a:rPr>
              <a:t>Ing. Tomáš </a:t>
            </a:r>
            <a:r>
              <a:rPr lang="cs-CZ" sz="2715" spc="27" noProof="0" dirty="0" err="1">
                <a:solidFill>
                  <a:srgbClr val="000000"/>
                </a:solidFill>
                <a:latin typeface="Poppins"/>
              </a:rPr>
              <a:t>Dulík</a:t>
            </a:r>
            <a:r>
              <a:rPr lang="cs-CZ" sz="2715" spc="27" noProof="0" dirty="0">
                <a:solidFill>
                  <a:srgbClr val="000000"/>
                </a:solidFill>
                <a:latin typeface="Poppins"/>
              </a:rPr>
              <a:t>, Ph.D, Ing. Erik Král, Ph.D.</a:t>
            </a:r>
          </a:p>
          <a:p>
            <a:pPr>
              <a:lnSpc>
                <a:spcPts val="4127"/>
              </a:lnSpc>
            </a:pPr>
            <a:r>
              <a:rPr lang="cs-CZ" sz="2715" spc="27" noProof="0" dirty="0">
                <a:solidFill>
                  <a:srgbClr val="000000"/>
                </a:solidFill>
                <a:latin typeface="Poppins Bold"/>
              </a:rPr>
              <a:t>Kapacita:</a:t>
            </a:r>
          </a:p>
          <a:p>
            <a:pPr marL="586240" lvl="1" indent="-293120">
              <a:lnSpc>
                <a:spcPts val="4127"/>
              </a:lnSpc>
              <a:buFont typeface="Arial"/>
              <a:buChar char="•"/>
            </a:pPr>
            <a:r>
              <a:rPr lang="cs-CZ" sz="2715" spc="27" noProof="0" dirty="0">
                <a:solidFill>
                  <a:srgbClr val="000000"/>
                </a:solidFill>
                <a:latin typeface="Poppins"/>
              </a:rPr>
              <a:t>24 účastníků 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2644154"/>
            <a:ext cx="437292" cy="437292"/>
          </a:xfrm>
          <a:custGeom>
            <a:avLst/>
            <a:gdLst/>
            <a:ahLst/>
            <a:cxnLst/>
            <a:rect l="l" t="t" r="r" b="b"/>
            <a:pathLst>
              <a:path w="437292" h="437292">
                <a:moveTo>
                  <a:pt x="0" y="0"/>
                </a:moveTo>
                <a:lnTo>
                  <a:pt x="437292" y="0"/>
                </a:lnTo>
                <a:lnTo>
                  <a:pt x="437292" y="437292"/>
                </a:lnTo>
                <a:lnTo>
                  <a:pt x="0" y="437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028700" y="3674927"/>
            <a:ext cx="437292" cy="437292"/>
          </a:xfrm>
          <a:custGeom>
            <a:avLst/>
            <a:gdLst/>
            <a:ahLst/>
            <a:cxnLst/>
            <a:rect l="l" t="t" r="r" b="b"/>
            <a:pathLst>
              <a:path w="437292" h="437292">
                <a:moveTo>
                  <a:pt x="0" y="0"/>
                </a:moveTo>
                <a:lnTo>
                  <a:pt x="437292" y="0"/>
                </a:lnTo>
                <a:lnTo>
                  <a:pt x="437292" y="437292"/>
                </a:lnTo>
                <a:lnTo>
                  <a:pt x="0" y="437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6254410"/>
            <a:ext cx="437292" cy="437292"/>
          </a:xfrm>
          <a:custGeom>
            <a:avLst/>
            <a:gdLst/>
            <a:ahLst/>
            <a:cxnLst/>
            <a:rect l="l" t="t" r="r" b="b"/>
            <a:pathLst>
              <a:path w="437292" h="437292">
                <a:moveTo>
                  <a:pt x="0" y="0"/>
                </a:moveTo>
                <a:lnTo>
                  <a:pt x="437292" y="0"/>
                </a:lnTo>
                <a:lnTo>
                  <a:pt x="437292" y="437292"/>
                </a:lnTo>
                <a:lnTo>
                  <a:pt x="0" y="437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028700" y="7282252"/>
            <a:ext cx="437292" cy="437292"/>
          </a:xfrm>
          <a:custGeom>
            <a:avLst/>
            <a:gdLst/>
            <a:ahLst/>
            <a:cxnLst/>
            <a:rect l="l" t="t" r="r" b="b"/>
            <a:pathLst>
              <a:path w="437292" h="437292">
                <a:moveTo>
                  <a:pt x="0" y="0"/>
                </a:moveTo>
                <a:lnTo>
                  <a:pt x="437292" y="0"/>
                </a:lnTo>
                <a:lnTo>
                  <a:pt x="437292" y="437292"/>
                </a:lnTo>
                <a:lnTo>
                  <a:pt x="0" y="437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028700" y="8310094"/>
            <a:ext cx="437292" cy="437292"/>
          </a:xfrm>
          <a:custGeom>
            <a:avLst/>
            <a:gdLst/>
            <a:ahLst/>
            <a:cxnLst/>
            <a:rect l="l" t="t" r="r" b="b"/>
            <a:pathLst>
              <a:path w="437292" h="437292">
                <a:moveTo>
                  <a:pt x="0" y="0"/>
                </a:moveTo>
                <a:lnTo>
                  <a:pt x="437292" y="0"/>
                </a:lnTo>
                <a:lnTo>
                  <a:pt x="437292" y="437293"/>
                </a:lnTo>
                <a:lnTo>
                  <a:pt x="0" y="437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470507" y="4112219"/>
            <a:ext cx="8027612" cy="7996254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18496" r="-31208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DD23E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148729"/>
            <a:ext cx="17379676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>
                <a:solidFill>
                  <a:srgbClr val="FCC300"/>
                </a:solidFill>
                <a:latin typeface="Poppins Bold"/>
              </a:rPr>
              <a:t>LETNÍ PROGRAMÁTORSKÁ PŘÍPRAVKA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70507" y="2548904"/>
            <a:ext cx="8975653" cy="504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4"/>
              </a:lnSpc>
            </a:pPr>
            <a:r>
              <a:rPr lang="en-US" sz="2720" spc="27">
                <a:solidFill>
                  <a:srgbClr val="000000"/>
                </a:solidFill>
                <a:latin typeface="Poppins"/>
              </a:rPr>
              <a:t>Bližší informace na: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470507" y="3113587"/>
            <a:ext cx="6341712" cy="822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62"/>
              </a:lnSpc>
            </a:pPr>
            <a:r>
              <a:rPr lang="en-US" sz="4456" spc="44" dirty="0" err="1">
                <a:solidFill>
                  <a:srgbClr val="000000"/>
                </a:solidFill>
                <a:latin typeface="Poppins Bold"/>
              </a:rPr>
              <a:t>fai.utb.cz</a:t>
            </a:r>
            <a:r>
              <a:rPr lang="en-US" sz="4456" spc="44" dirty="0">
                <a:solidFill>
                  <a:srgbClr val="000000"/>
                </a:solidFill>
                <a:latin typeface="Poppins Bold"/>
              </a:rPr>
              <a:t>/</a:t>
            </a:r>
            <a:r>
              <a:rPr lang="en-US" sz="4456" spc="44" dirty="0" err="1">
                <a:solidFill>
                  <a:srgbClr val="000000"/>
                </a:solidFill>
                <a:latin typeface="Poppins Bold"/>
              </a:rPr>
              <a:t>pripravka</a:t>
            </a:r>
            <a:endParaRPr lang="en-US" sz="4456" spc="44" dirty="0">
              <a:solidFill>
                <a:srgbClr val="000000"/>
              </a:solidFill>
              <a:latin typeface="Poppins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5484313" y="-790891"/>
            <a:ext cx="3516791" cy="3516791"/>
          </a:xfrm>
          <a:custGeom>
            <a:avLst/>
            <a:gdLst/>
            <a:ahLst/>
            <a:cxnLst/>
            <a:rect l="l" t="t" r="r" b="b"/>
            <a:pathLst>
              <a:path w="3516791" h="3516791">
                <a:moveTo>
                  <a:pt x="0" y="0"/>
                </a:moveTo>
                <a:lnTo>
                  <a:pt x="3516791" y="0"/>
                </a:lnTo>
                <a:lnTo>
                  <a:pt x="3516791" y="3516791"/>
                </a:lnTo>
                <a:lnTo>
                  <a:pt x="0" y="35167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5" name="Group 15"/>
          <p:cNvGrpSpPr/>
          <p:nvPr/>
        </p:nvGrpSpPr>
        <p:grpSpPr>
          <a:xfrm>
            <a:off x="13305405" y="562439"/>
            <a:ext cx="3443051" cy="405065"/>
            <a:chOff x="0" y="0"/>
            <a:chExt cx="4590734" cy="540086"/>
          </a:xfrm>
        </p:grpSpPr>
        <p:sp>
          <p:nvSpPr>
            <p:cNvPr id="16" name="AutoShape 16"/>
            <p:cNvSpPr/>
            <p:nvPr/>
          </p:nvSpPr>
          <p:spPr>
            <a:xfrm rot="-5400000">
              <a:off x="2520403" y="-1530245"/>
              <a:ext cx="90014" cy="4050648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AutoShape 17"/>
            <p:cNvSpPr/>
            <p:nvPr/>
          </p:nvSpPr>
          <p:spPr>
            <a:xfrm rot="-5400000">
              <a:off x="1980317" y="-1980317"/>
              <a:ext cx="90014" cy="4050648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7379676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98"/>
              </a:lnSpc>
            </a:pPr>
            <a:r>
              <a:rPr lang="en-US" sz="9248">
                <a:solidFill>
                  <a:srgbClr val="F55324"/>
                </a:solidFill>
                <a:latin typeface="Poppins Bold"/>
              </a:rPr>
              <a:t>UBYTOVÁNÍ A STRAVOVÁNÍ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00501" y="2745975"/>
            <a:ext cx="10308146" cy="5939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 algn="just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Ubytování v 1, 2 a 3 – lůžkových pokojích.</a:t>
            </a:r>
          </a:p>
          <a:p>
            <a:pPr marL="561342" lvl="1" indent="-280671" algn="just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Cena od 3 900 Kč do 6 900  Kč.</a:t>
            </a:r>
          </a:p>
          <a:p>
            <a:pPr marL="561342" lvl="1" indent="-280671" algn="just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Celková kapacita až 840 lůžek pro studenty.</a:t>
            </a:r>
          </a:p>
          <a:p>
            <a:pPr marL="561342" lvl="1" indent="-280671" algn="just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Moderní vybavení, připojení internetu bez poplatku za datovou přípojku.</a:t>
            </a:r>
          </a:p>
          <a:p>
            <a:pPr marL="561342" lvl="1" indent="-280671" algn="just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Studenti mimo okres Zlín získávají ubytovací stipendium ve výši 700 Kč až 800 Kč/měsíc.</a:t>
            </a:r>
          </a:p>
          <a:p>
            <a:pPr marL="561342" lvl="1" indent="-280671" algn="just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2500 jídel denně, volba až z 10 jídel.</a:t>
            </a:r>
          </a:p>
          <a:p>
            <a:pPr marL="561342" lvl="1" indent="-280671" algn="just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Cena dotovaného jídla 40 - 110 Kč.</a:t>
            </a:r>
          </a:p>
          <a:p>
            <a:pPr marL="561342" lvl="1" indent="-280671" algn="just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Provoz menzy je zajištěn i v budově FAI</a:t>
            </a:r>
          </a:p>
          <a:p>
            <a:pPr marL="561342" lvl="1" indent="-280671" algn="just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Menza vybudovaná v r. 2004, rekonstrukce 2013.</a:t>
            </a:r>
          </a:p>
          <a:p>
            <a:pPr marL="561342" lvl="1" indent="-280671" algn="just">
              <a:lnSpc>
                <a:spcPts val="390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Poppins"/>
              </a:rPr>
              <a:t>Vlastní menza na fakultě</a:t>
            </a:r>
          </a:p>
        </p:txBody>
      </p:sp>
      <p:sp>
        <p:nvSpPr>
          <p:cNvPr id="4" name="Freeform 4"/>
          <p:cNvSpPr/>
          <p:nvPr/>
        </p:nvSpPr>
        <p:spPr>
          <a:xfrm rot="-9695920">
            <a:off x="15759382" y="7758382"/>
            <a:ext cx="2999835" cy="2999835"/>
          </a:xfrm>
          <a:custGeom>
            <a:avLst/>
            <a:gdLst/>
            <a:ahLst/>
            <a:cxnLst/>
            <a:rect l="l" t="t" r="r" b="b"/>
            <a:pathLst>
              <a:path w="2999835" h="2999835">
                <a:moveTo>
                  <a:pt x="0" y="0"/>
                </a:moveTo>
                <a:lnTo>
                  <a:pt x="2999836" y="0"/>
                </a:lnTo>
                <a:lnTo>
                  <a:pt x="2999836" y="2999836"/>
                </a:lnTo>
                <a:lnTo>
                  <a:pt x="0" y="2999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9695920">
            <a:off x="14014362" y="8623749"/>
            <a:ext cx="2696466" cy="2696466"/>
          </a:xfrm>
          <a:custGeom>
            <a:avLst/>
            <a:gdLst/>
            <a:ahLst/>
            <a:cxnLst/>
            <a:rect l="l" t="t" r="r" b="b"/>
            <a:pathLst>
              <a:path w="2696466" h="2696466">
                <a:moveTo>
                  <a:pt x="0" y="0"/>
                </a:moveTo>
                <a:lnTo>
                  <a:pt x="2696466" y="0"/>
                </a:lnTo>
                <a:lnTo>
                  <a:pt x="2696466" y="2696466"/>
                </a:lnTo>
                <a:lnTo>
                  <a:pt x="0" y="2696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11313724" y="9566917"/>
            <a:ext cx="3443051" cy="405065"/>
            <a:chOff x="0" y="0"/>
            <a:chExt cx="4590734" cy="540086"/>
          </a:xfrm>
        </p:grpSpPr>
        <p:sp>
          <p:nvSpPr>
            <p:cNvPr id="7" name="AutoShape 7"/>
            <p:cNvSpPr/>
            <p:nvPr/>
          </p:nvSpPr>
          <p:spPr>
            <a:xfrm rot="-5400000">
              <a:off x="2520403" y="-1530245"/>
              <a:ext cx="90014" cy="4050648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AutoShape 8"/>
            <p:cNvSpPr/>
            <p:nvPr/>
          </p:nvSpPr>
          <p:spPr>
            <a:xfrm rot="-5400000">
              <a:off x="1980317" y="-1980317"/>
              <a:ext cx="90014" cy="4050648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2428875"/>
            <a:ext cx="5872432" cy="3905167"/>
          </a:xfrm>
          <a:custGeom>
            <a:avLst/>
            <a:gdLst/>
            <a:ahLst/>
            <a:cxnLst/>
            <a:rect l="l" t="t" r="r" b="b"/>
            <a:pathLst>
              <a:path w="5872432" h="3905167">
                <a:moveTo>
                  <a:pt x="0" y="0"/>
                </a:moveTo>
                <a:lnTo>
                  <a:pt x="5872432" y="0"/>
                </a:lnTo>
                <a:lnTo>
                  <a:pt x="5872432" y="3905167"/>
                </a:lnTo>
                <a:lnTo>
                  <a:pt x="0" y="39051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028700" y="5894717"/>
            <a:ext cx="5872432" cy="3709358"/>
          </a:xfrm>
          <a:custGeom>
            <a:avLst/>
            <a:gdLst/>
            <a:ahLst/>
            <a:cxnLst/>
            <a:rect l="l" t="t" r="r" b="b"/>
            <a:pathLst>
              <a:path w="5872432" h="3709358">
                <a:moveTo>
                  <a:pt x="0" y="0"/>
                </a:moveTo>
                <a:lnTo>
                  <a:pt x="5872432" y="0"/>
                </a:lnTo>
                <a:lnTo>
                  <a:pt x="5872432" y="3709358"/>
                </a:lnTo>
                <a:lnTo>
                  <a:pt x="0" y="37093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977" t="-9736" r="-8607" b="-991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028700" y="-1994040"/>
            <a:ext cx="7888757" cy="7888757"/>
          </a:xfrm>
          <a:custGeom>
            <a:avLst/>
            <a:gdLst/>
            <a:ahLst/>
            <a:cxnLst/>
            <a:rect l="l" t="t" r="r" b="b"/>
            <a:pathLst>
              <a:path w="7888757" h="7888757">
                <a:moveTo>
                  <a:pt x="0" y="0"/>
                </a:moveTo>
                <a:lnTo>
                  <a:pt x="7888757" y="0"/>
                </a:lnTo>
                <a:lnTo>
                  <a:pt x="7888757" y="7888757"/>
                </a:lnTo>
                <a:lnTo>
                  <a:pt x="0" y="7888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028700" y="1728788"/>
            <a:ext cx="7888757" cy="7888757"/>
          </a:xfrm>
          <a:custGeom>
            <a:avLst/>
            <a:gdLst/>
            <a:ahLst/>
            <a:cxnLst/>
            <a:rect l="l" t="t" r="r" b="b"/>
            <a:pathLst>
              <a:path w="7888757" h="7888757">
                <a:moveTo>
                  <a:pt x="0" y="0"/>
                </a:moveTo>
                <a:lnTo>
                  <a:pt x="7888757" y="0"/>
                </a:lnTo>
                <a:lnTo>
                  <a:pt x="7888757" y="7888756"/>
                </a:lnTo>
                <a:lnTo>
                  <a:pt x="0" y="7888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93472" y="2428875"/>
            <a:ext cx="8494528" cy="7858125"/>
          </a:xfrm>
          <a:custGeom>
            <a:avLst/>
            <a:gdLst/>
            <a:ahLst/>
            <a:cxnLst/>
            <a:rect l="l" t="t" r="r" b="b"/>
            <a:pathLst>
              <a:path w="8494528" h="7858125">
                <a:moveTo>
                  <a:pt x="0" y="0"/>
                </a:moveTo>
                <a:lnTo>
                  <a:pt x="8494528" y="0"/>
                </a:lnTo>
                <a:lnTo>
                  <a:pt x="8494528" y="7858125"/>
                </a:lnTo>
                <a:lnTo>
                  <a:pt x="0" y="78581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60" r="-1250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952500"/>
            <a:ext cx="17379676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98"/>
              </a:lnSpc>
            </a:pPr>
            <a:r>
              <a:rPr lang="en-US" sz="9248">
                <a:solidFill>
                  <a:srgbClr val="F55324"/>
                </a:solidFill>
                <a:latin typeface="Poppins Bold"/>
              </a:rPr>
              <a:t>STUDIUM V ZAHRANIČÍ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815363"/>
            <a:ext cx="8366175" cy="348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oppins"/>
              </a:rPr>
              <a:t>Během svého studia můžeš vycestovat do zahraničí v rámci studijního programu Erasmus+, Freemover atd.</a:t>
            </a: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oppins Bold"/>
              </a:rPr>
              <a:t>Země:</a:t>
            </a:r>
            <a:r>
              <a:rPr lang="en-US" sz="2799">
                <a:solidFill>
                  <a:srgbClr val="000000"/>
                </a:solidFill>
                <a:latin typeface="Poppins"/>
              </a:rPr>
              <a:t> Belgie, Estonsko, Lotyšsko, Finsko, Itálie, Francie, Norsko, Kypr, Litva, Malta, Portugalsko, Rakousko, Řecko, Slovensko, Slovinsko, Španělsko, Turecko...</a:t>
            </a:r>
          </a:p>
        </p:txBody>
      </p:sp>
      <p:sp>
        <p:nvSpPr>
          <p:cNvPr id="5" name="Freeform 5"/>
          <p:cNvSpPr/>
          <p:nvPr/>
        </p:nvSpPr>
        <p:spPr>
          <a:xfrm rot="-9695920">
            <a:off x="2264600" y="8023908"/>
            <a:ext cx="1965603" cy="1965603"/>
          </a:xfrm>
          <a:custGeom>
            <a:avLst/>
            <a:gdLst/>
            <a:ahLst/>
            <a:cxnLst/>
            <a:rect l="l" t="t" r="r" b="b"/>
            <a:pathLst>
              <a:path w="1965603" h="1965603">
                <a:moveTo>
                  <a:pt x="0" y="0"/>
                </a:moveTo>
                <a:lnTo>
                  <a:pt x="1965602" y="0"/>
                </a:lnTo>
                <a:lnTo>
                  <a:pt x="1965602" y="1965602"/>
                </a:lnTo>
                <a:lnTo>
                  <a:pt x="0" y="1965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-9695920">
            <a:off x="-433552" y="8150742"/>
            <a:ext cx="2924504" cy="2924504"/>
          </a:xfrm>
          <a:custGeom>
            <a:avLst/>
            <a:gdLst/>
            <a:ahLst/>
            <a:cxnLst/>
            <a:rect l="l" t="t" r="r" b="b"/>
            <a:pathLst>
              <a:path w="2924504" h="2924504">
                <a:moveTo>
                  <a:pt x="0" y="0"/>
                </a:moveTo>
                <a:lnTo>
                  <a:pt x="2924504" y="0"/>
                </a:lnTo>
                <a:lnTo>
                  <a:pt x="2924504" y="2924504"/>
                </a:lnTo>
                <a:lnTo>
                  <a:pt x="0" y="2924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3247401" y="8804177"/>
            <a:ext cx="3443051" cy="405065"/>
            <a:chOff x="0" y="0"/>
            <a:chExt cx="4590734" cy="540086"/>
          </a:xfrm>
        </p:grpSpPr>
        <p:sp>
          <p:nvSpPr>
            <p:cNvPr id="8" name="AutoShape 8"/>
            <p:cNvSpPr/>
            <p:nvPr/>
          </p:nvSpPr>
          <p:spPr>
            <a:xfrm rot="-5400000">
              <a:off x="2520403" y="-1530245"/>
              <a:ext cx="90014" cy="4050648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AutoShape 9"/>
            <p:cNvSpPr/>
            <p:nvPr/>
          </p:nvSpPr>
          <p:spPr>
            <a:xfrm rot="-5400000">
              <a:off x="1980317" y="-1980317"/>
              <a:ext cx="90014" cy="4050648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" name="Freeform 10"/>
          <p:cNvSpPr/>
          <p:nvPr/>
        </p:nvSpPr>
        <p:spPr>
          <a:xfrm rot="5400000">
            <a:off x="9793472" y="2428875"/>
            <a:ext cx="7888757" cy="7888757"/>
          </a:xfrm>
          <a:custGeom>
            <a:avLst/>
            <a:gdLst/>
            <a:ahLst/>
            <a:cxnLst/>
            <a:rect l="l" t="t" r="r" b="b"/>
            <a:pathLst>
              <a:path w="7888757" h="7888757">
                <a:moveTo>
                  <a:pt x="0" y="0"/>
                </a:moveTo>
                <a:lnTo>
                  <a:pt x="7888757" y="0"/>
                </a:lnTo>
                <a:lnTo>
                  <a:pt x="7888757" y="7888757"/>
                </a:lnTo>
                <a:lnTo>
                  <a:pt x="0" y="7888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9793472" y="2398243"/>
            <a:ext cx="7888757" cy="7888757"/>
          </a:xfrm>
          <a:custGeom>
            <a:avLst/>
            <a:gdLst/>
            <a:ahLst/>
            <a:cxnLst/>
            <a:rect l="l" t="t" r="r" b="b"/>
            <a:pathLst>
              <a:path w="7888757" h="7888757">
                <a:moveTo>
                  <a:pt x="0" y="0"/>
                </a:moveTo>
                <a:lnTo>
                  <a:pt x="7888757" y="0"/>
                </a:lnTo>
                <a:lnTo>
                  <a:pt x="7888757" y="7888757"/>
                </a:lnTo>
                <a:lnTo>
                  <a:pt x="0" y="7888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4055254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98"/>
              </a:lnSpc>
            </a:pPr>
            <a:r>
              <a:rPr lang="en-US" sz="9248">
                <a:solidFill>
                  <a:srgbClr val="F55324"/>
                </a:solidFill>
                <a:latin typeface="Poppins Bold"/>
              </a:rPr>
              <a:t>CHCEŠ SPORTOVAT?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508738"/>
            <a:ext cx="16230600" cy="2743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"/>
              </a:rPr>
              <a:t>Vysokoškolský sportovní klub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"/>
              </a:rPr>
              <a:t>Aerobic, Badminton, Basketbal, Cyklistika, Florbal, Golf, Horolezectví, Indoor cycling, Inline bruslení, Letní sportovní kurz, Lyžování, Plavání, Sálová kopaná, Sebeobrana, Squash, Stolní tenis, Taekwon-do, Tai Ji Quan, Tenis, Thajský box - Základy kickboxu, Volejbal, Zdravotní tělesná výchova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"/>
              </a:rPr>
              <a:t>Blokové zimní kurzy tuzemskéi zahraniční</a:t>
            </a:r>
          </a:p>
        </p:txBody>
      </p:sp>
      <p:sp>
        <p:nvSpPr>
          <p:cNvPr id="4" name="Freeform 4"/>
          <p:cNvSpPr/>
          <p:nvPr/>
        </p:nvSpPr>
        <p:spPr>
          <a:xfrm rot="-9695920">
            <a:off x="17053580" y="-496805"/>
            <a:ext cx="1965603" cy="1965603"/>
          </a:xfrm>
          <a:custGeom>
            <a:avLst/>
            <a:gdLst/>
            <a:ahLst/>
            <a:cxnLst/>
            <a:rect l="l" t="t" r="r" b="b"/>
            <a:pathLst>
              <a:path w="1965603" h="1965603">
                <a:moveTo>
                  <a:pt x="0" y="0"/>
                </a:moveTo>
                <a:lnTo>
                  <a:pt x="1965603" y="0"/>
                </a:lnTo>
                <a:lnTo>
                  <a:pt x="1965603" y="1965603"/>
                </a:lnTo>
                <a:lnTo>
                  <a:pt x="0" y="1965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9695920">
            <a:off x="16337480" y="-456110"/>
            <a:ext cx="912221" cy="912221"/>
          </a:xfrm>
          <a:custGeom>
            <a:avLst/>
            <a:gdLst/>
            <a:ahLst/>
            <a:cxnLst/>
            <a:rect l="l" t="t" r="r" b="b"/>
            <a:pathLst>
              <a:path w="912221" h="912221">
                <a:moveTo>
                  <a:pt x="0" y="0"/>
                </a:moveTo>
                <a:lnTo>
                  <a:pt x="912221" y="0"/>
                </a:lnTo>
                <a:lnTo>
                  <a:pt x="912221" y="912220"/>
                </a:lnTo>
                <a:lnTo>
                  <a:pt x="0" y="912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-296793" y="6477620"/>
            <a:ext cx="1703705" cy="200436"/>
            <a:chOff x="0" y="0"/>
            <a:chExt cx="2271606" cy="267248"/>
          </a:xfrm>
        </p:grpSpPr>
        <p:sp>
          <p:nvSpPr>
            <p:cNvPr id="7" name="AutoShape 7"/>
            <p:cNvSpPr/>
            <p:nvPr/>
          </p:nvSpPr>
          <p:spPr>
            <a:xfrm rot="-5400000">
              <a:off x="1247157" y="-757202"/>
              <a:ext cx="44541" cy="2004359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AutoShape 8"/>
            <p:cNvSpPr/>
            <p:nvPr/>
          </p:nvSpPr>
          <p:spPr>
            <a:xfrm rot="-5400000">
              <a:off x="979909" y="-979909"/>
              <a:ext cx="44541" cy="2004359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/>
          <p:cNvSpPr/>
          <p:nvPr/>
        </p:nvSpPr>
        <p:spPr>
          <a:xfrm>
            <a:off x="8600908" y="4723798"/>
            <a:ext cx="8658392" cy="5071915"/>
          </a:xfrm>
          <a:custGeom>
            <a:avLst/>
            <a:gdLst/>
            <a:ahLst/>
            <a:cxnLst/>
            <a:rect l="l" t="t" r="r" b="b"/>
            <a:pathLst>
              <a:path w="8658392" h="5071915">
                <a:moveTo>
                  <a:pt x="0" y="0"/>
                </a:moveTo>
                <a:lnTo>
                  <a:pt x="8658392" y="0"/>
                </a:lnTo>
                <a:lnTo>
                  <a:pt x="8658392" y="5071916"/>
                </a:lnTo>
                <a:lnTo>
                  <a:pt x="0" y="5071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303" t="-9121" r="-6008" b="-2097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8600908" y="1906957"/>
            <a:ext cx="7888757" cy="7888757"/>
          </a:xfrm>
          <a:custGeom>
            <a:avLst/>
            <a:gdLst/>
            <a:ahLst/>
            <a:cxnLst/>
            <a:rect l="l" t="t" r="r" b="b"/>
            <a:pathLst>
              <a:path w="7888757" h="7888757">
                <a:moveTo>
                  <a:pt x="0" y="0"/>
                </a:moveTo>
                <a:lnTo>
                  <a:pt x="7888757" y="0"/>
                </a:lnTo>
                <a:lnTo>
                  <a:pt x="7888757" y="7888757"/>
                </a:lnTo>
                <a:lnTo>
                  <a:pt x="0" y="7888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 rot="-9695920">
            <a:off x="-1291410" y="7291817"/>
            <a:ext cx="4640220" cy="4640220"/>
          </a:xfrm>
          <a:custGeom>
            <a:avLst/>
            <a:gdLst/>
            <a:ahLst/>
            <a:cxnLst/>
            <a:rect l="l" t="t" r="r" b="b"/>
            <a:pathLst>
              <a:path w="4640220" h="4640220">
                <a:moveTo>
                  <a:pt x="0" y="0"/>
                </a:moveTo>
                <a:lnTo>
                  <a:pt x="4640220" y="0"/>
                </a:lnTo>
                <a:lnTo>
                  <a:pt x="4640220" y="4640220"/>
                </a:lnTo>
                <a:lnTo>
                  <a:pt x="0" y="4640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607706"/>
            <a:ext cx="23159490" cy="15439660"/>
          </a:xfrm>
          <a:custGeom>
            <a:avLst/>
            <a:gdLst/>
            <a:ahLst/>
            <a:cxnLst/>
            <a:rect l="l" t="t" r="r" b="b"/>
            <a:pathLst>
              <a:path w="23159490" h="15439660">
                <a:moveTo>
                  <a:pt x="0" y="0"/>
                </a:moveTo>
                <a:lnTo>
                  <a:pt x="23159490" y="0"/>
                </a:lnTo>
                <a:lnTo>
                  <a:pt x="23159490" y="15439660"/>
                </a:lnTo>
                <a:lnTo>
                  <a:pt x="0" y="15439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952500"/>
            <a:ext cx="16341660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98"/>
              </a:lnSpc>
            </a:pPr>
            <a:r>
              <a:rPr lang="en-US" sz="9248">
                <a:solidFill>
                  <a:srgbClr val="F55324"/>
                </a:solidFill>
                <a:latin typeface="Poppins Bold"/>
              </a:rPr>
              <a:t>STUDENTSKÉ ORGANIZACE</a:t>
            </a:r>
          </a:p>
        </p:txBody>
      </p:sp>
      <p:sp>
        <p:nvSpPr>
          <p:cNvPr id="4" name="Freeform 4"/>
          <p:cNvSpPr/>
          <p:nvPr/>
        </p:nvSpPr>
        <p:spPr>
          <a:xfrm>
            <a:off x="-136867" y="-1698950"/>
            <a:ext cx="23433224" cy="15622149"/>
          </a:xfrm>
          <a:custGeom>
            <a:avLst/>
            <a:gdLst/>
            <a:ahLst/>
            <a:cxnLst/>
            <a:rect l="l" t="t" r="r" b="b"/>
            <a:pathLst>
              <a:path w="23433224" h="15622149">
                <a:moveTo>
                  <a:pt x="0" y="0"/>
                </a:moveTo>
                <a:lnTo>
                  <a:pt x="23433224" y="0"/>
                </a:lnTo>
                <a:lnTo>
                  <a:pt x="23433224" y="15622149"/>
                </a:lnTo>
                <a:lnTo>
                  <a:pt x="0" y="15622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2508738"/>
            <a:ext cx="10979457" cy="4115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"/>
              </a:rPr>
              <a:t>FAI – </a:t>
            </a:r>
            <a:r>
              <a:rPr lang="en-US" sz="2600">
                <a:solidFill>
                  <a:srgbClr val="000000"/>
                </a:solidFill>
                <a:latin typeface="Poppins Bold"/>
              </a:rPr>
              <a:t>Maths Support Centre</a:t>
            </a:r>
            <a:r>
              <a:rPr lang="en-US" sz="2600">
                <a:solidFill>
                  <a:srgbClr val="000000"/>
                </a:solidFill>
                <a:latin typeface="Poppins"/>
              </a:rPr>
              <a:t> – podpora výuky matematiky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 Bold"/>
              </a:rPr>
              <a:t>Programming Support Centre</a:t>
            </a:r>
            <a:r>
              <a:rPr lang="en-US" sz="2600">
                <a:solidFill>
                  <a:srgbClr val="000000"/>
                </a:solidFill>
                <a:latin typeface="Poppins"/>
              </a:rPr>
              <a:t> – podpora programátorských předmětů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 Bold"/>
              </a:rPr>
              <a:t>AISEC</a:t>
            </a:r>
            <a:r>
              <a:rPr lang="en-US" sz="2600">
                <a:solidFill>
                  <a:srgbClr val="000000"/>
                </a:solidFill>
                <a:latin typeface="Poppins"/>
              </a:rPr>
              <a:t> - mezinárodní výměna studentů, 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 Bold"/>
              </a:rPr>
              <a:t>IAESTE</a:t>
            </a:r>
            <a:r>
              <a:rPr lang="en-US" sz="2600">
                <a:solidFill>
                  <a:srgbClr val="000000"/>
                </a:solidFill>
                <a:latin typeface="Poppins"/>
              </a:rPr>
              <a:t> - zahraniční praxe pro studenty, 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 Bold"/>
              </a:rPr>
              <a:t>Studentská unie UTB</a:t>
            </a:r>
            <a:r>
              <a:rPr lang="en-US" sz="2600">
                <a:solidFill>
                  <a:srgbClr val="000000"/>
                </a:solidFill>
                <a:latin typeface="Poppins"/>
              </a:rPr>
              <a:t>, 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 Bold"/>
              </a:rPr>
              <a:t>Studentský klub RR49</a:t>
            </a:r>
            <a:r>
              <a:rPr lang="en-US" sz="2600">
                <a:solidFill>
                  <a:srgbClr val="000000"/>
                </a:solidFill>
                <a:latin typeface="Poppins"/>
              </a:rPr>
              <a:t> - Right road 49, 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 Bold"/>
              </a:rPr>
              <a:t>ESN</a:t>
            </a:r>
            <a:r>
              <a:rPr lang="en-US" sz="2600">
                <a:solidFill>
                  <a:srgbClr val="000000"/>
                </a:solidFill>
                <a:latin typeface="Poppins"/>
              </a:rPr>
              <a:t> - Erasmus Student Network – pomoc a podpora zahraničním studentům</a:t>
            </a:r>
          </a:p>
        </p:txBody>
      </p:sp>
      <p:sp>
        <p:nvSpPr>
          <p:cNvPr id="6" name="Freeform 6"/>
          <p:cNvSpPr/>
          <p:nvPr/>
        </p:nvSpPr>
        <p:spPr>
          <a:xfrm rot="-3635740">
            <a:off x="-382101" y="6328418"/>
            <a:ext cx="1194507" cy="1194507"/>
          </a:xfrm>
          <a:custGeom>
            <a:avLst/>
            <a:gdLst/>
            <a:ahLst/>
            <a:cxnLst/>
            <a:rect l="l" t="t" r="r" b="b"/>
            <a:pathLst>
              <a:path w="1194507" h="1194507">
                <a:moveTo>
                  <a:pt x="0" y="0"/>
                </a:moveTo>
                <a:lnTo>
                  <a:pt x="1194508" y="0"/>
                </a:lnTo>
                <a:lnTo>
                  <a:pt x="1194508" y="1194507"/>
                </a:lnTo>
                <a:lnTo>
                  <a:pt x="0" y="11945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rot="-3635740">
            <a:off x="5362205" y="8402792"/>
            <a:ext cx="3664676" cy="3664676"/>
          </a:xfrm>
          <a:custGeom>
            <a:avLst/>
            <a:gdLst/>
            <a:ahLst/>
            <a:cxnLst/>
            <a:rect l="l" t="t" r="r" b="b"/>
            <a:pathLst>
              <a:path w="3664676" h="3664676">
                <a:moveTo>
                  <a:pt x="0" y="0"/>
                </a:moveTo>
                <a:lnTo>
                  <a:pt x="3664676" y="0"/>
                </a:lnTo>
                <a:lnTo>
                  <a:pt x="3664676" y="3664676"/>
                </a:lnTo>
                <a:lnTo>
                  <a:pt x="0" y="3664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3105751" y="9258300"/>
            <a:ext cx="3185760" cy="374795"/>
            <a:chOff x="0" y="0"/>
            <a:chExt cx="4247680" cy="499727"/>
          </a:xfrm>
        </p:grpSpPr>
        <p:sp>
          <p:nvSpPr>
            <p:cNvPr id="9" name="AutoShape 9"/>
            <p:cNvSpPr/>
            <p:nvPr/>
          </p:nvSpPr>
          <p:spPr>
            <a:xfrm rot="-5400000">
              <a:off x="2332060" y="-1415893"/>
              <a:ext cx="83288" cy="3747953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AutoShape 10"/>
            <p:cNvSpPr/>
            <p:nvPr/>
          </p:nvSpPr>
          <p:spPr>
            <a:xfrm rot="-5400000">
              <a:off x="1832333" y="-1832333"/>
              <a:ext cx="83288" cy="3747953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68902"/>
            <a:ext cx="15368554" cy="1338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02"/>
              </a:lnSpc>
            </a:pPr>
            <a:r>
              <a:rPr lang="en-US" sz="8335">
                <a:solidFill>
                  <a:srgbClr val="F55324"/>
                </a:solidFill>
                <a:latin typeface="Poppins Bold"/>
              </a:rPr>
              <a:t>STUDENTSKÝ ŽIVOT A AKCE</a:t>
            </a:r>
          </a:p>
        </p:txBody>
      </p:sp>
      <p:sp>
        <p:nvSpPr>
          <p:cNvPr id="3" name="Freeform 3"/>
          <p:cNvSpPr/>
          <p:nvPr/>
        </p:nvSpPr>
        <p:spPr>
          <a:xfrm rot="-9695920">
            <a:off x="17053580" y="-496805"/>
            <a:ext cx="1965603" cy="1965603"/>
          </a:xfrm>
          <a:custGeom>
            <a:avLst/>
            <a:gdLst/>
            <a:ahLst/>
            <a:cxnLst/>
            <a:rect l="l" t="t" r="r" b="b"/>
            <a:pathLst>
              <a:path w="1965603" h="1965603">
                <a:moveTo>
                  <a:pt x="0" y="0"/>
                </a:moveTo>
                <a:lnTo>
                  <a:pt x="1965603" y="0"/>
                </a:lnTo>
                <a:lnTo>
                  <a:pt x="1965603" y="1965603"/>
                </a:lnTo>
                <a:lnTo>
                  <a:pt x="0" y="1965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9695920">
            <a:off x="16337480" y="-456110"/>
            <a:ext cx="912221" cy="912221"/>
          </a:xfrm>
          <a:custGeom>
            <a:avLst/>
            <a:gdLst/>
            <a:ahLst/>
            <a:cxnLst/>
            <a:rect l="l" t="t" r="r" b="b"/>
            <a:pathLst>
              <a:path w="912221" h="912221">
                <a:moveTo>
                  <a:pt x="0" y="0"/>
                </a:moveTo>
                <a:lnTo>
                  <a:pt x="912221" y="0"/>
                </a:lnTo>
                <a:lnTo>
                  <a:pt x="912221" y="912220"/>
                </a:lnTo>
                <a:lnTo>
                  <a:pt x="0" y="912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5941738" y="828264"/>
            <a:ext cx="1703705" cy="200436"/>
            <a:chOff x="0" y="0"/>
            <a:chExt cx="2271606" cy="267248"/>
          </a:xfrm>
        </p:grpSpPr>
        <p:sp>
          <p:nvSpPr>
            <p:cNvPr id="6" name="AutoShape 6"/>
            <p:cNvSpPr/>
            <p:nvPr/>
          </p:nvSpPr>
          <p:spPr>
            <a:xfrm rot="-5400000">
              <a:off x="1247157" y="-757202"/>
              <a:ext cx="44541" cy="2004359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AutoShape 7"/>
            <p:cNvSpPr/>
            <p:nvPr/>
          </p:nvSpPr>
          <p:spPr>
            <a:xfrm rot="-5400000">
              <a:off x="979909" y="-979909"/>
              <a:ext cx="44541" cy="2004359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>
            <a:off x="6297283" y="5451520"/>
            <a:ext cx="5740182" cy="4432650"/>
          </a:xfrm>
          <a:custGeom>
            <a:avLst/>
            <a:gdLst/>
            <a:ahLst/>
            <a:cxnLst/>
            <a:rect l="l" t="t" r="r" b="b"/>
            <a:pathLst>
              <a:path w="5740182" h="4432650">
                <a:moveTo>
                  <a:pt x="0" y="0"/>
                </a:moveTo>
                <a:lnTo>
                  <a:pt x="5740182" y="0"/>
                </a:lnTo>
                <a:lnTo>
                  <a:pt x="5740182" y="4432650"/>
                </a:lnTo>
                <a:lnTo>
                  <a:pt x="0" y="443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83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1952009" y="5451520"/>
            <a:ext cx="5693434" cy="4432650"/>
          </a:xfrm>
          <a:custGeom>
            <a:avLst/>
            <a:gdLst/>
            <a:ahLst/>
            <a:cxnLst/>
            <a:rect l="l" t="t" r="r" b="b"/>
            <a:pathLst>
              <a:path w="5693434" h="4432650">
                <a:moveTo>
                  <a:pt x="0" y="0"/>
                </a:moveTo>
                <a:lnTo>
                  <a:pt x="5693434" y="0"/>
                </a:lnTo>
                <a:lnTo>
                  <a:pt x="5693434" y="4432650"/>
                </a:lnTo>
                <a:lnTo>
                  <a:pt x="0" y="44326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058" r="-272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028700" y="5451520"/>
            <a:ext cx="5268583" cy="4432650"/>
          </a:xfrm>
          <a:custGeom>
            <a:avLst/>
            <a:gdLst/>
            <a:ahLst/>
            <a:cxnLst/>
            <a:rect l="l" t="t" r="r" b="b"/>
            <a:pathLst>
              <a:path w="5268583" h="4432650">
                <a:moveTo>
                  <a:pt x="0" y="0"/>
                </a:moveTo>
                <a:lnTo>
                  <a:pt x="5268583" y="0"/>
                </a:lnTo>
                <a:lnTo>
                  <a:pt x="5268583" y="4432650"/>
                </a:lnTo>
                <a:lnTo>
                  <a:pt x="0" y="44326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281" r="-1091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1028700" y="2508738"/>
            <a:ext cx="15764891" cy="2743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"/>
              </a:rPr>
              <a:t>Vítání prváků, Majáles, Zahájení akademického roku, Masopustní veselice, Pivní spirála, Mezinárodní den studentstva, International Week, Business Day, Galavečer UTB, Antiples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"/>
              </a:rPr>
              <a:t>Akademická poradna, Job Centrum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"/>
              </a:rPr>
              <a:t>Centrum pro studenty se specifickými potřebami - podpora studentů se specifickými potřebami, bezbariérové prostory, možnost osobní asistence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"/>
              </a:rPr>
              <a:t>Kluby a festivaly, restaurace, bary, hospůdky, čajovny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22388" y="1995413"/>
            <a:ext cx="7888757" cy="7888757"/>
          </a:xfrm>
          <a:custGeom>
            <a:avLst/>
            <a:gdLst/>
            <a:ahLst/>
            <a:cxnLst/>
            <a:rect l="l" t="t" r="r" b="b"/>
            <a:pathLst>
              <a:path w="7888757" h="7888757">
                <a:moveTo>
                  <a:pt x="0" y="0"/>
                </a:moveTo>
                <a:lnTo>
                  <a:pt x="7888757" y="0"/>
                </a:lnTo>
                <a:lnTo>
                  <a:pt x="7888757" y="7888757"/>
                </a:lnTo>
                <a:lnTo>
                  <a:pt x="0" y="7888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6297283" y="1995413"/>
            <a:ext cx="7888757" cy="7888757"/>
          </a:xfrm>
          <a:custGeom>
            <a:avLst/>
            <a:gdLst/>
            <a:ahLst/>
            <a:cxnLst/>
            <a:rect l="l" t="t" r="r" b="b"/>
            <a:pathLst>
              <a:path w="7888757" h="7888757">
                <a:moveTo>
                  <a:pt x="0" y="0"/>
                </a:moveTo>
                <a:lnTo>
                  <a:pt x="7888757" y="0"/>
                </a:lnTo>
                <a:lnTo>
                  <a:pt x="7888757" y="7888757"/>
                </a:lnTo>
                <a:lnTo>
                  <a:pt x="0" y="7888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11952009" y="1995413"/>
            <a:ext cx="7888757" cy="7888757"/>
          </a:xfrm>
          <a:custGeom>
            <a:avLst/>
            <a:gdLst/>
            <a:ahLst/>
            <a:cxnLst/>
            <a:rect l="l" t="t" r="r" b="b"/>
            <a:pathLst>
              <a:path w="7888757" h="7888757">
                <a:moveTo>
                  <a:pt x="0" y="0"/>
                </a:moveTo>
                <a:lnTo>
                  <a:pt x="7888757" y="0"/>
                </a:lnTo>
                <a:lnTo>
                  <a:pt x="7888757" y="7888757"/>
                </a:lnTo>
                <a:lnTo>
                  <a:pt x="0" y="7888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9898099" cy="125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59"/>
              </a:lnSpc>
            </a:pPr>
            <a:r>
              <a:rPr lang="en-US" sz="7799">
                <a:solidFill>
                  <a:srgbClr val="F55324"/>
                </a:solidFill>
                <a:latin typeface="Poppins Bold"/>
              </a:rPr>
              <a:t>SPOLUPRÁCE S PRAXÍ A FIRMAMI</a:t>
            </a:r>
          </a:p>
        </p:txBody>
      </p:sp>
      <p:sp>
        <p:nvSpPr>
          <p:cNvPr id="3" name="Freeform 3"/>
          <p:cNvSpPr/>
          <p:nvPr/>
        </p:nvSpPr>
        <p:spPr>
          <a:xfrm rot="-9695920">
            <a:off x="15564045" y="7701285"/>
            <a:ext cx="3390511" cy="3390511"/>
          </a:xfrm>
          <a:custGeom>
            <a:avLst/>
            <a:gdLst/>
            <a:ahLst/>
            <a:cxnLst/>
            <a:rect l="l" t="t" r="r" b="b"/>
            <a:pathLst>
              <a:path w="3390511" h="3390511">
                <a:moveTo>
                  <a:pt x="0" y="0"/>
                </a:moveTo>
                <a:lnTo>
                  <a:pt x="3390510" y="0"/>
                </a:lnTo>
                <a:lnTo>
                  <a:pt x="3390510" y="3390511"/>
                </a:lnTo>
                <a:lnTo>
                  <a:pt x="0" y="33905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3923359">
            <a:off x="-1215014" y="5631920"/>
            <a:ext cx="2330077" cy="2330077"/>
          </a:xfrm>
          <a:custGeom>
            <a:avLst/>
            <a:gdLst/>
            <a:ahLst/>
            <a:cxnLst/>
            <a:rect l="l" t="t" r="r" b="b"/>
            <a:pathLst>
              <a:path w="2330077" h="2330077">
                <a:moveTo>
                  <a:pt x="0" y="0"/>
                </a:moveTo>
                <a:lnTo>
                  <a:pt x="2330077" y="0"/>
                </a:lnTo>
                <a:lnTo>
                  <a:pt x="2330077" y="2330077"/>
                </a:lnTo>
                <a:lnTo>
                  <a:pt x="0" y="2330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2453062" y="9396541"/>
            <a:ext cx="4111743" cy="483734"/>
            <a:chOff x="0" y="0"/>
            <a:chExt cx="5482324" cy="644979"/>
          </a:xfrm>
        </p:grpSpPr>
        <p:sp>
          <p:nvSpPr>
            <p:cNvPr id="6" name="AutoShape 6"/>
            <p:cNvSpPr/>
            <p:nvPr/>
          </p:nvSpPr>
          <p:spPr>
            <a:xfrm rot="-5400000">
              <a:off x="3009903" y="-1827441"/>
              <a:ext cx="107497" cy="4837345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AutoShape 7"/>
            <p:cNvSpPr/>
            <p:nvPr/>
          </p:nvSpPr>
          <p:spPr>
            <a:xfrm rot="-5400000">
              <a:off x="2364924" y="-2364924"/>
              <a:ext cx="107497" cy="4837345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2143125"/>
            <a:ext cx="10429771" cy="365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"/>
              </a:rPr>
              <a:t>Vědeckotechnický park Informační a komunikační technologie</a:t>
            </a:r>
          </a:p>
          <a:p>
            <a:pPr marL="1122681" lvl="2" indent="-374227">
              <a:lnSpc>
                <a:spcPts val="3640"/>
              </a:lnSpc>
              <a:buFont typeface="Arial"/>
              <a:buChar char="⚬"/>
            </a:pPr>
            <a:r>
              <a:rPr lang="en-US" sz="2600">
                <a:solidFill>
                  <a:srgbClr val="000000"/>
                </a:solidFill>
                <a:latin typeface="Poppins"/>
              </a:rPr>
              <a:t>vytvoření pracovních příležitostí pro absolventy VŠ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"/>
              </a:rPr>
              <a:t>Spolupráce univerzity s regionálními firmami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"/>
              </a:rPr>
              <a:t>Součástí výuky je i povinná praxe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"/>
              </a:rPr>
              <a:t>Možnosti získání certifikátů CISCO Academy CCNA R&amp;S 1-4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Poppins"/>
              </a:rPr>
              <a:t>Zdarma přístup k SW firmy Microsoft v rámci Microsoft Imagine</a:t>
            </a:r>
          </a:p>
        </p:txBody>
      </p:sp>
      <p:sp>
        <p:nvSpPr>
          <p:cNvPr id="9" name="Freeform 9"/>
          <p:cNvSpPr/>
          <p:nvPr/>
        </p:nvSpPr>
        <p:spPr>
          <a:xfrm>
            <a:off x="3226507" y="5644514"/>
            <a:ext cx="8517005" cy="4394208"/>
          </a:xfrm>
          <a:custGeom>
            <a:avLst/>
            <a:gdLst/>
            <a:ahLst/>
            <a:cxnLst/>
            <a:rect l="l" t="t" r="r" b="b"/>
            <a:pathLst>
              <a:path w="8517005" h="4394208">
                <a:moveTo>
                  <a:pt x="0" y="0"/>
                </a:moveTo>
                <a:lnTo>
                  <a:pt x="8517005" y="0"/>
                </a:lnTo>
                <a:lnTo>
                  <a:pt x="8517005" y="4394208"/>
                </a:lnTo>
                <a:lnTo>
                  <a:pt x="0" y="4394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031" b="-2434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1743512" y="2570926"/>
            <a:ext cx="5326094" cy="3526318"/>
          </a:xfrm>
          <a:custGeom>
            <a:avLst/>
            <a:gdLst/>
            <a:ahLst/>
            <a:cxnLst/>
            <a:rect l="l" t="t" r="r" b="b"/>
            <a:pathLst>
              <a:path w="5326094" h="3526318">
                <a:moveTo>
                  <a:pt x="0" y="0"/>
                </a:moveTo>
                <a:lnTo>
                  <a:pt x="5326094" y="0"/>
                </a:lnTo>
                <a:lnTo>
                  <a:pt x="5326094" y="3526318"/>
                </a:lnTo>
                <a:lnTo>
                  <a:pt x="0" y="3526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 rot="5400000">
            <a:off x="3226507" y="5644514"/>
            <a:ext cx="7888757" cy="7888757"/>
          </a:xfrm>
          <a:custGeom>
            <a:avLst/>
            <a:gdLst/>
            <a:ahLst/>
            <a:cxnLst/>
            <a:rect l="l" t="t" r="r" b="b"/>
            <a:pathLst>
              <a:path w="7888757" h="7888757">
                <a:moveTo>
                  <a:pt x="0" y="0"/>
                </a:moveTo>
                <a:lnTo>
                  <a:pt x="7888757" y="0"/>
                </a:lnTo>
                <a:lnTo>
                  <a:pt x="7888757" y="7888757"/>
                </a:lnTo>
                <a:lnTo>
                  <a:pt x="0" y="7888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 rot="-10800000">
            <a:off x="5888970" y="2570926"/>
            <a:ext cx="11180636" cy="11180636"/>
          </a:xfrm>
          <a:custGeom>
            <a:avLst/>
            <a:gdLst/>
            <a:ahLst/>
            <a:cxnLst/>
            <a:rect l="l" t="t" r="r" b="b"/>
            <a:pathLst>
              <a:path w="11180636" h="11180636">
                <a:moveTo>
                  <a:pt x="0" y="0"/>
                </a:moveTo>
                <a:lnTo>
                  <a:pt x="11180636" y="0"/>
                </a:lnTo>
                <a:lnTo>
                  <a:pt x="11180636" y="11180636"/>
                </a:lnTo>
                <a:lnTo>
                  <a:pt x="0" y="11180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695920">
            <a:off x="15734466" y="-1233682"/>
            <a:ext cx="3390511" cy="3390511"/>
          </a:xfrm>
          <a:custGeom>
            <a:avLst/>
            <a:gdLst/>
            <a:ahLst/>
            <a:cxnLst/>
            <a:rect l="l" t="t" r="r" b="b"/>
            <a:pathLst>
              <a:path w="3390511" h="3390511">
                <a:moveTo>
                  <a:pt x="0" y="0"/>
                </a:moveTo>
                <a:lnTo>
                  <a:pt x="3390511" y="0"/>
                </a:lnTo>
                <a:lnTo>
                  <a:pt x="3390511" y="3390511"/>
                </a:lnTo>
                <a:lnTo>
                  <a:pt x="0" y="33905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10654155">
            <a:off x="-1577137" y="7576124"/>
            <a:ext cx="4485383" cy="4485383"/>
          </a:xfrm>
          <a:custGeom>
            <a:avLst/>
            <a:gdLst/>
            <a:ahLst/>
            <a:cxnLst/>
            <a:rect l="l" t="t" r="r" b="b"/>
            <a:pathLst>
              <a:path w="4485383" h="4485383">
                <a:moveTo>
                  <a:pt x="0" y="0"/>
                </a:moveTo>
                <a:lnTo>
                  <a:pt x="4485383" y="0"/>
                </a:lnTo>
                <a:lnTo>
                  <a:pt x="4485383" y="4485383"/>
                </a:lnTo>
                <a:lnTo>
                  <a:pt x="0" y="44853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15615717" y="2842704"/>
            <a:ext cx="4111743" cy="483734"/>
            <a:chOff x="0" y="0"/>
            <a:chExt cx="5482324" cy="644979"/>
          </a:xfrm>
        </p:grpSpPr>
        <p:sp>
          <p:nvSpPr>
            <p:cNvPr id="5" name="AutoShape 5"/>
            <p:cNvSpPr/>
            <p:nvPr/>
          </p:nvSpPr>
          <p:spPr>
            <a:xfrm rot="-5400000">
              <a:off x="3009903" y="-1827441"/>
              <a:ext cx="107497" cy="4837345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AutoShape 6"/>
            <p:cNvSpPr/>
            <p:nvPr/>
          </p:nvSpPr>
          <p:spPr>
            <a:xfrm rot="-5400000">
              <a:off x="2364924" y="-2364924"/>
              <a:ext cx="107497" cy="4837345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 rot="-4840705">
            <a:off x="-627568" y="6664411"/>
            <a:ext cx="1255136" cy="1255136"/>
          </a:xfrm>
          <a:custGeom>
            <a:avLst/>
            <a:gdLst/>
            <a:ahLst/>
            <a:cxnLst/>
            <a:rect l="l" t="t" r="r" b="b"/>
            <a:pathLst>
              <a:path w="1255136" h="1255136">
                <a:moveTo>
                  <a:pt x="0" y="0"/>
                </a:moveTo>
                <a:lnTo>
                  <a:pt x="1255136" y="0"/>
                </a:lnTo>
                <a:lnTo>
                  <a:pt x="1255136" y="1255137"/>
                </a:lnTo>
                <a:lnTo>
                  <a:pt x="0" y="1255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A7C0E80-4DF5-4B90-8C6B-8E88ACB3F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030941"/>
            <a:ext cx="3067050" cy="3171825"/>
          </a:xfrm>
          <a:prstGeom prst="rect">
            <a:avLst/>
          </a:prstGeom>
        </p:spPr>
      </p:pic>
      <p:pic>
        <p:nvPicPr>
          <p:cNvPr id="1026" name="Picture 2" descr="https://federate-sdv.eu/wp-content/uploads/2023/12/ZF-Group_Logo_Blue_RGB.png">
            <a:extLst>
              <a:ext uri="{FF2B5EF4-FFF2-40B4-BE49-F238E27FC236}">
                <a16:creationId xmlns:a16="http://schemas.microsoft.com/office/drawing/2014/main" id="{243DC6C8-F980-4747-88AB-17617CE4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580" y="461573"/>
            <a:ext cx="6190376" cy="19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ccb.cz/data/images_aqua_prehledy/edhouse_logo_studio9_v.png">
            <a:extLst>
              <a:ext uri="{FF2B5EF4-FFF2-40B4-BE49-F238E27FC236}">
                <a16:creationId xmlns:a16="http://schemas.microsoft.com/office/drawing/2014/main" id="{95B06EDA-C562-427A-8F1C-BC6CDB89E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798774"/>
            <a:ext cx="6564817" cy="185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tatic.wixstatic.com/media/8c52f2_32593c7afaef45aaa6d5396ffe1358db~mv2.png/v1/fill/w_115,h_47,al_c,q_85,usm_0.66_1.00_0.01,enc_avif,quality_auto/logo_velke_orez.png">
            <a:extLst>
              <a:ext uri="{FF2B5EF4-FFF2-40B4-BE49-F238E27FC236}">
                <a16:creationId xmlns:a16="http://schemas.microsoft.com/office/drawing/2014/main" id="{958D7A60-94CF-4430-8A24-61743E8F9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287114"/>
            <a:ext cx="2039261" cy="8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www.tot.cz/wp-content/uploads/2022/06/25-layers-min.png">
            <a:extLst>
              <a:ext uri="{FF2B5EF4-FFF2-40B4-BE49-F238E27FC236}">
                <a16:creationId xmlns:a16="http://schemas.microsoft.com/office/drawing/2014/main" id="{47A3E3BD-75E5-40B8-B1DF-97F2F7472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208" y="8183068"/>
            <a:ext cx="5178328" cy="190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media.licdn.com/dms/image/v2/C560BAQE093gHx9m_sg/company-logo_200_200/company-logo_200_200/0/1630629372253/awl_ceska_republika_logo?e=2147483647&amp;v=beta&amp;t=N4KZmLiNhK5rwzLtnb16tNrB5eaqi1JJebyU6Q_zIpU">
            <a:extLst>
              <a:ext uri="{FF2B5EF4-FFF2-40B4-BE49-F238E27FC236}">
                <a16:creationId xmlns:a16="http://schemas.microsoft.com/office/drawing/2014/main" id="{08E04C74-A89C-4013-8050-3A89C4D23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372" y="570383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ABB">
            <a:extLst>
              <a:ext uri="{FF2B5EF4-FFF2-40B4-BE49-F238E27FC236}">
                <a16:creationId xmlns:a16="http://schemas.microsoft.com/office/drawing/2014/main" id="{204E6880-DB19-4A4E-AD6F-BEF3F6E40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486" y="1152033"/>
            <a:ext cx="365760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Logo NXP Semiconductors">
            <a:extLst>
              <a:ext uri="{FF2B5EF4-FFF2-40B4-BE49-F238E27FC236}">
                <a16:creationId xmlns:a16="http://schemas.microsoft.com/office/drawing/2014/main" id="{4178AC49-BDB0-4227-A86E-C16F7D1C6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061" y="8533301"/>
            <a:ext cx="4757418" cy="172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acis.acjobs.cz/data/modular-files/acis-partners/117/continental-logo-yellow-117.png">
            <a:extLst>
              <a:ext uri="{FF2B5EF4-FFF2-40B4-BE49-F238E27FC236}">
                <a16:creationId xmlns:a16="http://schemas.microsoft.com/office/drawing/2014/main" id="{D520C80F-0467-4AD4-85A2-A4B376B2C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23" y="6026234"/>
            <a:ext cx="8463303" cy="26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Zdroj: ON Semiconductors">
            <a:extLst>
              <a:ext uri="{FF2B5EF4-FFF2-40B4-BE49-F238E27FC236}">
                <a16:creationId xmlns:a16="http://schemas.microsoft.com/office/drawing/2014/main" id="{16F190F7-F724-401D-95A8-7D6B98398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347" y="3897507"/>
            <a:ext cx="5006453" cy="261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916062" y="3831562"/>
            <a:ext cx="6928369" cy="5073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2506" lvl="1" indent="-311253">
              <a:lnSpc>
                <a:spcPts val="4036"/>
              </a:lnSpc>
              <a:buFont typeface="Arial"/>
              <a:buChar char="•"/>
            </a:pPr>
            <a:r>
              <a:rPr lang="en-US" sz="2883">
                <a:solidFill>
                  <a:srgbClr val="000000"/>
                </a:solidFill>
                <a:latin typeface="Poppins"/>
              </a:rPr>
              <a:t>Statutární město na východě Moravy</a:t>
            </a:r>
          </a:p>
          <a:p>
            <a:pPr marL="622506" lvl="1" indent="-311253">
              <a:lnSpc>
                <a:spcPts val="4036"/>
              </a:lnSpc>
              <a:buFont typeface="Arial"/>
              <a:buChar char="•"/>
            </a:pPr>
            <a:r>
              <a:rPr lang="en-US" sz="2883">
                <a:solidFill>
                  <a:srgbClr val="000000"/>
                </a:solidFill>
                <a:latin typeface="Poppins"/>
              </a:rPr>
              <a:t>Centrum Zlínského kraje</a:t>
            </a:r>
          </a:p>
          <a:p>
            <a:pPr marL="622506" lvl="1" indent="-311253">
              <a:lnSpc>
                <a:spcPts val="4036"/>
              </a:lnSpc>
              <a:buFont typeface="Arial"/>
              <a:buChar char="•"/>
            </a:pPr>
            <a:r>
              <a:rPr lang="en-US" sz="2883">
                <a:solidFill>
                  <a:srgbClr val="000000"/>
                </a:solidFill>
                <a:latin typeface="Poppins"/>
              </a:rPr>
              <a:t>75 tisíc obyvatel</a:t>
            </a:r>
          </a:p>
          <a:p>
            <a:pPr marL="622506" lvl="1" indent="-311253">
              <a:lnSpc>
                <a:spcPts val="4036"/>
              </a:lnSpc>
              <a:buFont typeface="Arial"/>
              <a:buChar char="•"/>
            </a:pPr>
            <a:r>
              <a:rPr lang="en-US" sz="2883">
                <a:solidFill>
                  <a:srgbClr val="000000"/>
                </a:solidFill>
                <a:latin typeface="Poppins"/>
              </a:rPr>
              <a:t>Spojení architektury a přírody</a:t>
            </a:r>
          </a:p>
          <a:p>
            <a:pPr marL="622506" lvl="1" indent="-311253">
              <a:lnSpc>
                <a:spcPts val="4036"/>
              </a:lnSpc>
              <a:buFont typeface="Arial"/>
              <a:buChar char="•"/>
            </a:pPr>
            <a:r>
              <a:rPr lang="en-US" sz="2883">
                <a:solidFill>
                  <a:srgbClr val="000000"/>
                </a:solidFill>
                <a:latin typeface="Poppins"/>
              </a:rPr>
              <a:t>Baťovo město, Město zeleně, Univerzitní město</a:t>
            </a:r>
          </a:p>
          <a:p>
            <a:pPr marL="622506" lvl="1" indent="-311253">
              <a:lnSpc>
                <a:spcPts val="4036"/>
              </a:lnSpc>
              <a:buFont typeface="Arial"/>
              <a:buChar char="•"/>
            </a:pPr>
            <a:r>
              <a:rPr lang="en-US" sz="2883">
                <a:solidFill>
                  <a:srgbClr val="000000"/>
                </a:solidFill>
                <a:latin typeface="Poppins"/>
              </a:rPr>
              <a:t>Mezinárodní festival filmů pro děti a mládež, motoristický závod</a:t>
            </a:r>
          </a:p>
          <a:p>
            <a:pPr marL="622506" lvl="1" indent="-311253">
              <a:lnSpc>
                <a:spcPts val="4036"/>
              </a:lnSpc>
              <a:buFont typeface="Arial"/>
              <a:buChar char="•"/>
            </a:pPr>
            <a:r>
              <a:rPr lang="en-US" sz="2883">
                <a:solidFill>
                  <a:srgbClr val="000000"/>
                </a:solidFill>
                <a:latin typeface="Poppins"/>
              </a:rPr>
              <a:t>Barum Rallye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921163" y="2192351"/>
            <a:ext cx="13229301" cy="140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46"/>
              </a:lnSpc>
            </a:pPr>
            <a:r>
              <a:rPr lang="en-US" sz="8705">
                <a:solidFill>
                  <a:srgbClr val="F55324"/>
                </a:solidFill>
                <a:latin typeface="Poppins Bold"/>
              </a:rPr>
              <a:t>ZLÍN</a:t>
            </a:r>
          </a:p>
        </p:txBody>
      </p:sp>
      <p:sp>
        <p:nvSpPr>
          <p:cNvPr id="4" name="Freeform 4"/>
          <p:cNvSpPr/>
          <p:nvPr/>
        </p:nvSpPr>
        <p:spPr>
          <a:xfrm rot="-1648542">
            <a:off x="11042386" y="-5977169"/>
            <a:ext cx="8724204" cy="8724204"/>
          </a:xfrm>
          <a:custGeom>
            <a:avLst/>
            <a:gdLst/>
            <a:ahLst/>
            <a:cxnLst/>
            <a:rect l="l" t="t" r="r" b="b"/>
            <a:pathLst>
              <a:path w="8724204" h="8724204">
                <a:moveTo>
                  <a:pt x="0" y="0"/>
                </a:moveTo>
                <a:lnTo>
                  <a:pt x="8724204" y="0"/>
                </a:lnTo>
                <a:lnTo>
                  <a:pt x="8724204" y="8724204"/>
                </a:lnTo>
                <a:lnTo>
                  <a:pt x="0" y="872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358654" y="478043"/>
            <a:ext cx="1984438" cy="233463"/>
            <a:chOff x="0" y="0"/>
            <a:chExt cx="2645917" cy="311284"/>
          </a:xfrm>
        </p:grpSpPr>
        <p:sp>
          <p:nvSpPr>
            <p:cNvPr id="6" name="AutoShape 6"/>
            <p:cNvSpPr/>
            <p:nvPr/>
          </p:nvSpPr>
          <p:spPr>
            <a:xfrm rot="-5400000">
              <a:off x="1452660" y="-881972"/>
              <a:ext cx="51881" cy="2334633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AutoShape 7"/>
            <p:cNvSpPr/>
            <p:nvPr/>
          </p:nvSpPr>
          <p:spPr>
            <a:xfrm rot="-5400000">
              <a:off x="1141376" y="-1141376"/>
              <a:ext cx="51881" cy="2334633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>
            <a:off x="-3796839" y="-51432"/>
            <a:ext cx="12940839" cy="8638010"/>
          </a:xfrm>
          <a:custGeom>
            <a:avLst/>
            <a:gdLst/>
            <a:ahLst/>
            <a:cxnLst/>
            <a:rect l="l" t="t" r="r" b="b"/>
            <a:pathLst>
              <a:path w="12940839" h="8638010">
                <a:moveTo>
                  <a:pt x="0" y="0"/>
                </a:moveTo>
                <a:lnTo>
                  <a:pt x="12940839" y="0"/>
                </a:lnTo>
                <a:lnTo>
                  <a:pt x="12940839" y="8638010"/>
                </a:lnTo>
                <a:lnTo>
                  <a:pt x="0" y="86380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flipH="1">
            <a:off x="-1271959" y="7492518"/>
            <a:ext cx="10455544" cy="5588963"/>
          </a:xfrm>
          <a:custGeom>
            <a:avLst/>
            <a:gdLst/>
            <a:ahLst/>
            <a:cxnLst/>
            <a:rect l="l" t="t" r="r" b="b"/>
            <a:pathLst>
              <a:path w="10455544" h="5588963">
                <a:moveTo>
                  <a:pt x="10455544" y="0"/>
                </a:moveTo>
                <a:lnTo>
                  <a:pt x="0" y="0"/>
                </a:lnTo>
                <a:lnTo>
                  <a:pt x="0" y="5588964"/>
                </a:lnTo>
                <a:lnTo>
                  <a:pt x="10455544" y="5588964"/>
                </a:lnTo>
                <a:lnTo>
                  <a:pt x="1045554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rot="-262619">
            <a:off x="4090102" y="9288192"/>
            <a:ext cx="3659001" cy="3659001"/>
          </a:xfrm>
          <a:custGeom>
            <a:avLst/>
            <a:gdLst/>
            <a:ahLst/>
            <a:cxnLst/>
            <a:rect l="l" t="t" r="r" b="b"/>
            <a:pathLst>
              <a:path w="3659001" h="3659001">
                <a:moveTo>
                  <a:pt x="0" y="0"/>
                </a:moveTo>
                <a:lnTo>
                  <a:pt x="3659001" y="0"/>
                </a:lnTo>
                <a:lnTo>
                  <a:pt x="3659001" y="3659001"/>
                </a:lnTo>
                <a:lnTo>
                  <a:pt x="0" y="3659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68902"/>
            <a:ext cx="15368554" cy="1338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02"/>
              </a:lnSpc>
            </a:pPr>
            <a:r>
              <a:rPr lang="en-US" sz="8335">
                <a:solidFill>
                  <a:srgbClr val="F55324"/>
                </a:solidFill>
                <a:latin typeface="Poppins Bold"/>
              </a:rPr>
              <a:t>VĚDA, VÝZKUM, OSOBNOSTI</a:t>
            </a:r>
          </a:p>
        </p:txBody>
      </p:sp>
      <p:sp>
        <p:nvSpPr>
          <p:cNvPr id="3" name="Freeform 3"/>
          <p:cNvSpPr/>
          <p:nvPr/>
        </p:nvSpPr>
        <p:spPr>
          <a:xfrm rot="-9695920">
            <a:off x="17053580" y="-496805"/>
            <a:ext cx="1965603" cy="1965603"/>
          </a:xfrm>
          <a:custGeom>
            <a:avLst/>
            <a:gdLst/>
            <a:ahLst/>
            <a:cxnLst/>
            <a:rect l="l" t="t" r="r" b="b"/>
            <a:pathLst>
              <a:path w="1965603" h="1965603">
                <a:moveTo>
                  <a:pt x="0" y="0"/>
                </a:moveTo>
                <a:lnTo>
                  <a:pt x="1965603" y="0"/>
                </a:lnTo>
                <a:lnTo>
                  <a:pt x="1965603" y="1965603"/>
                </a:lnTo>
                <a:lnTo>
                  <a:pt x="0" y="1965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9695920">
            <a:off x="16337480" y="-456110"/>
            <a:ext cx="912221" cy="912221"/>
          </a:xfrm>
          <a:custGeom>
            <a:avLst/>
            <a:gdLst/>
            <a:ahLst/>
            <a:cxnLst/>
            <a:rect l="l" t="t" r="r" b="b"/>
            <a:pathLst>
              <a:path w="912221" h="912221">
                <a:moveTo>
                  <a:pt x="0" y="0"/>
                </a:moveTo>
                <a:lnTo>
                  <a:pt x="912221" y="0"/>
                </a:lnTo>
                <a:lnTo>
                  <a:pt x="912221" y="912220"/>
                </a:lnTo>
                <a:lnTo>
                  <a:pt x="0" y="912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5941738" y="828264"/>
            <a:ext cx="1703705" cy="200436"/>
            <a:chOff x="0" y="0"/>
            <a:chExt cx="2271606" cy="267248"/>
          </a:xfrm>
        </p:grpSpPr>
        <p:sp>
          <p:nvSpPr>
            <p:cNvPr id="6" name="AutoShape 6"/>
            <p:cNvSpPr/>
            <p:nvPr/>
          </p:nvSpPr>
          <p:spPr>
            <a:xfrm rot="-5400000">
              <a:off x="1247157" y="-757202"/>
              <a:ext cx="44541" cy="2004359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AutoShape 7"/>
            <p:cNvSpPr/>
            <p:nvPr/>
          </p:nvSpPr>
          <p:spPr>
            <a:xfrm rot="-5400000">
              <a:off x="979909" y="-979909"/>
              <a:ext cx="44541" cy="2004359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>
            <a:off x="9006020" y="2454731"/>
            <a:ext cx="8253280" cy="7357449"/>
          </a:xfrm>
          <a:custGeom>
            <a:avLst/>
            <a:gdLst/>
            <a:ahLst/>
            <a:cxnLst/>
            <a:rect l="l" t="t" r="r" b="b"/>
            <a:pathLst>
              <a:path w="8253280" h="7357449">
                <a:moveTo>
                  <a:pt x="0" y="0"/>
                </a:moveTo>
                <a:lnTo>
                  <a:pt x="8253280" y="0"/>
                </a:lnTo>
                <a:lnTo>
                  <a:pt x="8253280" y="7357448"/>
                </a:lnTo>
                <a:lnTo>
                  <a:pt x="0" y="7357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64" r="-2460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028700" y="2508738"/>
            <a:ext cx="7684277" cy="548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cs-CZ" sz="2600" dirty="0">
                <a:solidFill>
                  <a:srgbClr val="000000"/>
                </a:solidFill>
                <a:latin typeface="Poppins"/>
              </a:rPr>
              <a:t>Neustále se rozvíjí zapojení nejlepších studentů do řešených výzkumných projektů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cs-CZ" sz="2600" dirty="0">
                <a:solidFill>
                  <a:srgbClr val="000000"/>
                </a:solidFill>
                <a:latin typeface="Poppins"/>
              </a:rPr>
              <a:t>Pomocné vědecké síly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cs-CZ" sz="2600" dirty="0">
                <a:solidFill>
                  <a:srgbClr val="000000"/>
                </a:solidFill>
                <a:latin typeface="Poppins"/>
              </a:rPr>
              <a:t>Soutěž STOČ – Studentská odborná soutěž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cs-CZ" sz="2600" dirty="0">
                <a:solidFill>
                  <a:srgbClr val="000000"/>
                </a:solidFill>
                <a:latin typeface="Poppins"/>
              </a:rPr>
              <a:t>Významnou vědeckou osobností mezi pedagogy je </a:t>
            </a:r>
            <a:r>
              <a:rPr lang="cs-CZ" sz="2600" dirty="0">
                <a:solidFill>
                  <a:srgbClr val="000000"/>
                </a:solidFill>
                <a:latin typeface="Poppins Bold"/>
              </a:rPr>
              <a:t>prof. Kolomazník</a:t>
            </a:r>
            <a:r>
              <a:rPr lang="cs-CZ" sz="2600" dirty="0">
                <a:solidFill>
                  <a:srgbClr val="000000"/>
                </a:solidFill>
                <a:latin typeface="Poppins"/>
              </a:rPr>
              <a:t>, držitel ceny Rolex </a:t>
            </a:r>
            <a:r>
              <a:rPr lang="cs-CZ" sz="2600" dirty="0" err="1">
                <a:solidFill>
                  <a:srgbClr val="000000"/>
                </a:solidFill>
                <a:latin typeface="Poppins"/>
              </a:rPr>
              <a:t>Awards</a:t>
            </a:r>
            <a:r>
              <a:rPr lang="cs-CZ" sz="26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cs-CZ" sz="2600" dirty="0" err="1">
                <a:solidFill>
                  <a:srgbClr val="000000"/>
                </a:solidFill>
                <a:latin typeface="Poppins"/>
              </a:rPr>
              <a:t>for</a:t>
            </a:r>
            <a:r>
              <a:rPr lang="cs-CZ" sz="26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cs-CZ" sz="2600" dirty="0" err="1">
                <a:solidFill>
                  <a:srgbClr val="000000"/>
                </a:solidFill>
                <a:latin typeface="Poppins"/>
              </a:rPr>
              <a:t>Enterprise</a:t>
            </a:r>
            <a:r>
              <a:rPr lang="cs-CZ" sz="2600" dirty="0">
                <a:solidFill>
                  <a:srgbClr val="000000"/>
                </a:solidFill>
                <a:latin typeface="Poppins"/>
              </a:rPr>
              <a:t> (považováno za „malou Nobelovu Cenu“) a ocenění „Česká hlava“ (nejvyšší ocenění, kterého může vědec dosáhnout v rámci České Republiky)</a:t>
            </a:r>
          </a:p>
        </p:txBody>
      </p:sp>
      <p:sp>
        <p:nvSpPr>
          <p:cNvPr id="10" name="Freeform 10"/>
          <p:cNvSpPr/>
          <p:nvPr/>
        </p:nvSpPr>
        <p:spPr>
          <a:xfrm>
            <a:off x="9006020" y="-1368457"/>
            <a:ext cx="11180636" cy="11180636"/>
          </a:xfrm>
          <a:custGeom>
            <a:avLst/>
            <a:gdLst/>
            <a:ahLst/>
            <a:cxnLst/>
            <a:rect l="l" t="t" r="r" b="b"/>
            <a:pathLst>
              <a:path w="11180636" h="11180636">
                <a:moveTo>
                  <a:pt x="0" y="0"/>
                </a:moveTo>
                <a:lnTo>
                  <a:pt x="11180636" y="0"/>
                </a:lnTo>
                <a:lnTo>
                  <a:pt x="11180636" y="11180636"/>
                </a:lnTo>
                <a:lnTo>
                  <a:pt x="0" y="11180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 rot="-10654155">
            <a:off x="3754628" y="8088871"/>
            <a:ext cx="4485383" cy="4485383"/>
          </a:xfrm>
          <a:custGeom>
            <a:avLst/>
            <a:gdLst/>
            <a:ahLst/>
            <a:cxnLst/>
            <a:rect l="l" t="t" r="r" b="b"/>
            <a:pathLst>
              <a:path w="4485383" h="4485383">
                <a:moveTo>
                  <a:pt x="0" y="0"/>
                </a:moveTo>
                <a:lnTo>
                  <a:pt x="4485383" y="0"/>
                </a:lnTo>
                <a:lnTo>
                  <a:pt x="4485383" y="4485383"/>
                </a:lnTo>
                <a:lnTo>
                  <a:pt x="0" y="44853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A0241-AF4B-C9E4-69FC-CFAB88E27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6F17CE0-80E3-E959-85A5-EAAD85191988}"/>
              </a:ext>
            </a:extLst>
          </p:cNvPr>
          <p:cNvSpPr txBox="1"/>
          <p:nvPr/>
        </p:nvSpPr>
        <p:spPr>
          <a:xfrm>
            <a:off x="1028700" y="868902"/>
            <a:ext cx="15368554" cy="2564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02"/>
              </a:lnSpc>
            </a:pPr>
            <a:r>
              <a:rPr lang="en-US" sz="8335" dirty="0">
                <a:solidFill>
                  <a:srgbClr val="F55324"/>
                </a:solidFill>
                <a:latin typeface="Poppins Bold"/>
              </a:rPr>
              <a:t>CENTRUM PRO STUDENTY SE SPECIFICKÝMI POTŘEBAMI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D8158C4-8299-FD06-7AC9-41E9E92CB093}"/>
              </a:ext>
            </a:extLst>
          </p:cNvPr>
          <p:cNvSpPr/>
          <p:nvPr/>
        </p:nvSpPr>
        <p:spPr>
          <a:xfrm rot="-9695920">
            <a:off x="17053580" y="-496805"/>
            <a:ext cx="1965603" cy="1965603"/>
          </a:xfrm>
          <a:custGeom>
            <a:avLst/>
            <a:gdLst/>
            <a:ahLst/>
            <a:cxnLst/>
            <a:rect l="l" t="t" r="r" b="b"/>
            <a:pathLst>
              <a:path w="1965603" h="1965603">
                <a:moveTo>
                  <a:pt x="0" y="0"/>
                </a:moveTo>
                <a:lnTo>
                  <a:pt x="1965603" y="0"/>
                </a:lnTo>
                <a:lnTo>
                  <a:pt x="1965603" y="1965603"/>
                </a:lnTo>
                <a:lnTo>
                  <a:pt x="0" y="1965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3892A21-ADA1-EC19-B52D-8E04CCF770D4}"/>
              </a:ext>
            </a:extLst>
          </p:cNvPr>
          <p:cNvSpPr/>
          <p:nvPr/>
        </p:nvSpPr>
        <p:spPr>
          <a:xfrm rot="-9695920">
            <a:off x="16337480" y="-456110"/>
            <a:ext cx="912221" cy="912221"/>
          </a:xfrm>
          <a:custGeom>
            <a:avLst/>
            <a:gdLst/>
            <a:ahLst/>
            <a:cxnLst/>
            <a:rect l="l" t="t" r="r" b="b"/>
            <a:pathLst>
              <a:path w="912221" h="912221">
                <a:moveTo>
                  <a:pt x="0" y="0"/>
                </a:moveTo>
                <a:lnTo>
                  <a:pt x="912221" y="0"/>
                </a:lnTo>
                <a:lnTo>
                  <a:pt x="912221" y="912220"/>
                </a:lnTo>
                <a:lnTo>
                  <a:pt x="0" y="912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E45BFEF5-F5D6-0DE4-0007-862BFD1AF0A7}"/>
              </a:ext>
            </a:extLst>
          </p:cNvPr>
          <p:cNvGrpSpPr/>
          <p:nvPr/>
        </p:nvGrpSpPr>
        <p:grpSpPr>
          <a:xfrm>
            <a:off x="15941738" y="828264"/>
            <a:ext cx="1703705" cy="200436"/>
            <a:chOff x="0" y="0"/>
            <a:chExt cx="2271606" cy="267248"/>
          </a:xfrm>
        </p:grpSpPr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61548AF6-1AFB-10EA-7EA6-3CAF20E4CE89}"/>
                </a:ext>
              </a:extLst>
            </p:cNvPr>
            <p:cNvSpPr/>
            <p:nvPr/>
          </p:nvSpPr>
          <p:spPr>
            <a:xfrm rot="-5400000">
              <a:off x="1247157" y="-757202"/>
              <a:ext cx="44541" cy="2004359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62D3546B-83C1-BEC0-2694-7A55A8D0BD19}"/>
                </a:ext>
              </a:extLst>
            </p:cNvPr>
            <p:cNvSpPr/>
            <p:nvPr/>
          </p:nvSpPr>
          <p:spPr>
            <a:xfrm rot="-5400000">
              <a:off x="979909" y="-979909"/>
              <a:ext cx="44541" cy="2004359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4" name="Obrázek 13">
            <a:extLst>
              <a:ext uri="{FF2B5EF4-FFF2-40B4-BE49-F238E27FC236}">
                <a16:creationId xmlns:a16="http://schemas.microsoft.com/office/drawing/2014/main" id="{86935EE2-B08B-A9F9-818E-9A13CC2F35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2" r="3230"/>
          <a:stretch/>
        </p:blipFill>
        <p:spPr>
          <a:xfrm>
            <a:off x="12075004" y="3398940"/>
            <a:ext cx="5125466" cy="660059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1BC21F6-B752-3342-C3B2-4A8370BF80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445"/>
          <a:stretch/>
        </p:blipFill>
        <p:spPr>
          <a:xfrm>
            <a:off x="3948242" y="5437466"/>
            <a:ext cx="6795958" cy="3973234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53223205-CC46-A11F-4BA1-769B8BF647A4}"/>
              </a:ext>
            </a:extLst>
          </p:cNvPr>
          <p:cNvSpPr/>
          <p:nvPr/>
        </p:nvSpPr>
        <p:spPr>
          <a:xfrm>
            <a:off x="12055126" y="-1181100"/>
            <a:ext cx="11180636" cy="11180636"/>
          </a:xfrm>
          <a:custGeom>
            <a:avLst/>
            <a:gdLst/>
            <a:ahLst/>
            <a:cxnLst/>
            <a:rect l="l" t="t" r="r" b="b"/>
            <a:pathLst>
              <a:path w="11180636" h="11180636">
                <a:moveTo>
                  <a:pt x="0" y="0"/>
                </a:moveTo>
                <a:lnTo>
                  <a:pt x="11180636" y="0"/>
                </a:lnTo>
                <a:lnTo>
                  <a:pt x="11180636" y="11180636"/>
                </a:lnTo>
                <a:lnTo>
                  <a:pt x="0" y="11180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741765B-54C6-3C7D-F1B9-E97E55C6E79F}"/>
              </a:ext>
            </a:extLst>
          </p:cNvPr>
          <p:cNvSpPr/>
          <p:nvPr/>
        </p:nvSpPr>
        <p:spPr>
          <a:xfrm rot="-10654155">
            <a:off x="-1149482" y="8044308"/>
            <a:ext cx="4485383" cy="4485383"/>
          </a:xfrm>
          <a:custGeom>
            <a:avLst/>
            <a:gdLst/>
            <a:ahLst/>
            <a:cxnLst/>
            <a:rect l="l" t="t" r="r" b="b"/>
            <a:pathLst>
              <a:path w="4485383" h="4485383">
                <a:moveTo>
                  <a:pt x="0" y="0"/>
                </a:moveTo>
                <a:lnTo>
                  <a:pt x="4485383" y="0"/>
                </a:lnTo>
                <a:lnTo>
                  <a:pt x="4485383" y="4485383"/>
                </a:lnTo>
                <a:lnTo>
                  <a:pt x="0" y="44853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CustomShape 3">
            <a:extLst>
              <a:ext uri="{FF2B5EF4-FFF2-40B4-BE49-F238E27FC236}">
                <a16:creationId xmlns:a16="http://schemas.microsoft.com/office/drawing/2014/main" id="{7FD4C86D-682F-F1CE-7F81-BB761F36FA2E}"/>
              </a:ext>
            </a:extLst>
          </p:cNvPr>
          <p:cNvSpPr/>
          <p:nvPr/>
        </p:nvSpPr>
        <p:spPr>
          <a:xfrm>
            <a:off x="1238565" y="3693747"/>
            <a:ext cx="8981781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600" spc="-2" dirty="0">
                <a:solidFill>
                  <a:srgbClr val="000000"/>
                </a:solidFill>
                <a:latin typeface="Poppins" pitchFamily="2" charset="0"/>
                <a:cs typeface="Poppins" pitchFamily="2" charset="0"/>
              </a:rPr>
              <a:t>Služby uchazečům a studentům UTB se specifickými potřebami</a:t>
            </a:r>
          </a:p>
          <a:p>
            <a:pPr marL="622055" indent="-622055">
              <a:buFontTx/>
              <a:buChar char="-"/>
            </a:pPr>
            <a:r>
              <a:rPr lang="cs-CZ" sz="2600" spc="-2" dirty="0">
                <a:solidFill>
                  <a:srgbClr val="000000"/>
                </a:solidFill>
                <a:latin typeface="Poppins" pitchFamily="2" charset="0"/>
                <a:cs typeface="Poppins" pitchFamily="2" charset="0"/>
              </a:rPr>
              <a:t>konzultace vhodnosti studijního programu</a:t>
            </a:r>
          </a:p>
        </p:txBody>
      </p:sp>
    </p:spTree>
    <p:extLst>
      <p:ext uri="{BB962C8B-B14F-4D97-AF65-F5344CB8AC3E}">
        <p14:creationId xmlns:p14="http://schemas.microsoft.com/office/powerpoint/2010/main" val="2964612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550D3-4832-FBFF-68EF-299284FDE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F048D0B-2BCF-6E95-D112-F94454E853D0}"/>
              </a:ext>
            </a:extLst>
          </p:cNvPr>
          <p:cNvSpPr/>
          <p:nvPr/>
        </p:nvSpPr>
        <p:spPr>
          <a:xfrm rot="-9695920">
            <a:off x="15734466" y="-1233682"/>
            <a:ext cx="3390511" cy="3390511"/>
          </a:xfrm>
          <a:custGeom>
            <a:avLst/>
            <a:gdLst/>
            <a:ahLst/>
            <a:cxnLst/>
            <a:rect l="l" t="t" r="r" b="b"/>
            <a:pathLst>
              <a:path w="3390511" h="3390511">
                <a:moveTo>
                  <a:pt x="0" y="0"/>
                </a:moveTo>
                <a:lnTo>
                  <a:pt x="3390511" y="0"/>
                </a:lnTo>
                <a:lnTo>
                  <a:pt x="3390511" y="3390511"/>
                </a:lnTo>
                <a:lnTo>
                  <a:pt x="0" y="33905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89272FE-F321-1B9D-A9DF-7DF9CE7B424C}"/>
              </a:ext>
            </a:extLst>
          </p:cNvPr>
          <p:cNvSpPr/>
          <p:nvPr/>
        </p:nvSpPr>
        <p:spPr>
          <a:xfrm rot="-10654155">
            <a:off x="-1577137" y="7576124"/>
            <a:ext cx="4485383" cy="4485383"/>
          </a:xfrm>
          <a:custGeom>
            <a:avLst/>
            <a:gdLst/>
            <a:ahLst/>
            <a:cxnLst/>
            <a:rect l="l" t="t" r="r" b="b"/>
            <a:pathLst>
              <a:path w="4485383" h="4485383">
                <a:moveTo>
                  <a:pt x="0" y="0"/>
                </a:moveTo>
                <a:lnTo>
                  <a:pt x="4485383" y="0"/>
                </a:lnTo>
                <a:lnTo>
                  <a:pt x="4485383" y="4485383"/>
                </a:lnTo>
                <a:lnTo>
                  <a:pt x="0" y="44853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ADE81A27-40F1-397F-4C9F-A5D68C94004F}"/>
              </a:ext>
            </a:extLst>
          </p:cNvPr>
          <p:cNvGrpSpPr/>
          <p:nvPr/>
        </p:nvGrpSpPr>
        <p:grpSpPr>
          <a:xfrm rot="-5400000">
            <a:off x="15615717" y="2842704"/>
            <a:ext cx="4111743" cy="483734"/>
            <a:chOff x="0" y="0"/>
            <a:chExt cx="5482324" cy="644979"/>
          </a:xfrm>
        </p:grpSpPr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id="{60AA42ED-26D5-420C-47F4-B0B03A52F06E}"/>
                </a:ext>
              </a:extLst>
            </p:cNvPr>
            <p:cNvSpPr/>
            <p:nvPr/>
          </p:nvSpPr>
          <p:spPr>
            <a:xfrm rot="-5400000">
              <a:off x="3009903" y="-1827441"/>
              <a:ext cx="107497" cy="4837345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AC396365-19E0-91CF-2D0C-C834F720897F}"/>
                </a:ext>
              </a:extLst>
            </p:cNvPr>
            <p:cNvSpPr/>
            <p:nvPr/>
          </p:nvSpPr>
          <p:spPr>
            <a:xfrm rot="-5400000">
              <a:off x="2364924" y="-2364924"/>
              <a:ext cx="107497" cy="4837345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D622D928-1C83-3B2E-540B-3E4414262819}"/>
              </a:ext>
            </a:extLst>
          </p:cNvPr>
          <p:cNvSpPr/>
          <p:nvPr/>
        </p:nvSpPr>
        <p:spPr>
          <a:xfrm rot="-4840705">
            <a:off x="-627568" y="6664411"/>
            <a:ext cx="1255136" cy="1255136"/>
          </a:xfrm>
          <a:custGeom>
            <a:avLst/>
            <a:gdLst/>
            <a:ahLst/>
            <a:cxnLst/>
            <a:rect l="l" t="t" r="r" b="b"/>
            <a:pathLst>
              <a:path w="1255136" h="1255136">
                <a:moveTo>
                  <a:pt x="0" y="0"/>
                </a:moveTo>
                <a:lnTo>
                  <a:pt x="1255136" y="0"/>
                </a:lnTo>
                <a:lnTo>
                  <a:pt x="1255136" y="1255137"/>
                </a:lnTo>
                <a:lnTo>
                  <a:pt x="0" y="1255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aphicFrame>
        <p:nvGraphicFramePr>
          <p:cNvPr id="12" name="Zástupný obsah 8" descr="Schéma">
            <a:extLst>
              <a:ext uri="{FF2B5EF4-FFF2-40B4-BE49-F238E27FC236}">
                <a16:creationId xmlns:a16="http://schemas.microsoft.com/office/drawing/2014/main" id="{1692FCFD-3447-01FD-5F15-4BD7EE4890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843554"/>
              </p:ext>
            </p:extLst>
          </p:nvPr>
        </p:nvGraphicFramePr>
        <p:xfrm>
          <a:off x="2454406" y="3568721"/>
          <a:ext cx="13379188" cy="6773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2">
            <a:extLst>
              <a:ext uri="{FF2B5EF4-FFF2-40B4-BE49-F238E27FC236}">
                <a16:creationId xmlns:a16="http://schemas.microsoft.com/office/drawing/2014/main" id="{FFBE5EB0-2D05-BF4B-A8D5-0CAD9639C580}"/>
              </a:ext>
            </a:extLst>
          </p:cNvPr>
          <p:cNvSpPr txBox="1"/>
          <p:nvPr/>
        </p:nvSpPr>
        <p:spPr>
          <a:xfrm>
            <a:off x="1028700" y="868902"/>
            <a:ext cx="15368554" cy="2564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02"/>
              </a:lnSpc>
            </a:pPr>
            <a:r>
              <a:rPr lang="en-US" sz="8335" dirty="0">
                <a:solidFill>
                  <a:srgbClr val="F55324"/>
                </a:solidFill>
                <a:latin typeface="Poppins Bold"/>
              </a:rPr>
              <a:t>ZDRAVOTNÍ SPECIFIKA V E-PŘIHLÁŠCE</a:t>
            </a:r>
          </a:p>
        </p:txBody>
      </p:sp>
    </p:spTree>
    <p:extLst>
      <p:ext uri="{BB962C8B-B14F-4D97-AF65-F5344CB8AC3E}">
        <p14:creationId xmlns:p14="http://schemas.microsoft.com/office/powerpoint/2010/main" val="1061741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02403-321A-93BA-B62D-47BB0C03D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O fakultě - Fakulta humanitních studií">
            <a:extLst>
              <a:ext uri="{FF2B5EF4-FFF2-40B4-BE49-F238E27FC236}">
                <a16:creationId xmlns:a16="http://schemas.microsoft.com/office/drawing/2014/main" id="{F9C2D25B-30BA-A245-9459-D6E3EB8CE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1" r="12106"/>
          <a:stretch/>
        </p:blipFill>
        <p:spPr bwMode="auto">
          <a:xfrm>
            <a:off x="1028701" y="2826963"/>
            <a:ext cx="5372100" cy="67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D21DDE6D-6A54-A903-ED46-B18EF3CDF676}"/>
              </a:ext>
            </a:extLst>
          </p:cNvPr>
          <p:cNvSpPr/>
          <p:nvPr/>
        </p:nvSpPr>
        <p:spPr>
          <a:xfrm rot="-9695920">
            <a:off x="15759382" y="7758382"/>
            <a:ext cx="2999835" cy="2999835"/>
          </a:xfrm>
          <a:custGeom>
            <a:avLst/>
            <a:gdLst/>
            <a:ahLst/>
            <a:cxnLst/>
            <a:rect l="l" t="t" r="r" b="b"/>
            <a:pathLst>
              <a:path w="2999835" h="2999835">
                <a:moveTo>
                  <a:pt x="0" y="0"/>
                </a:moveTo>
                <a:lnTo>
                  <a:pt x="2999836" y="0"/>
                </a:lnTo>
                <a:lnTo>
                  <a:pt x="2999836" y="2999836"/>
                </a:lnTo>
                <a:lnTo>
                  <a:pt x="0" y="2999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FB7880E-6BE2-86D4-3FC1-46281BD6FC6E}"/>
              </a:ext>
            </a:extLst>
          </p:cNvPr>
          <p:cNvSpPr/>
          <p:nvPr/>
        </p:nvSpPr>
        <p:spPr>
          <a:xfrm rot="-9695920">
            <a:off x="14014362" y="8623749"/>
            <a:ext cx="2696466" cy="2696466"/>
          </a:xfrm>
          <a:custGeom>
            <a:avLst/>
            <a:gdLst/>
            <a:ahLst/>
            <a:cxnLst/>
            <a:rect l="l" t="t" r="r" b="b"/>
            <a:pathLst>
              <a:path w="2696466" h="2696466">
                <a:moveTo>
                  <a:pt x="0" y="0"/>
                </a:moveTo>
                <a:lnTo>
                  <a:pt x="2696466" y="0"/>
                </a:lnTo>
                <a:lnTo>
                  <a:pt x="2696466" y="2696466"/>
                </a:lnTo>
                <a:lnTo>
                  <a:pt x="0" y="26964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8EB0108-E613-F541-E7B8-DB10E5A0D415}"/>
              </a:ext>
            </a:extLst>
          </p:cNvPr>
          <p:cNvGrpSpPr/>
          <p:nvPr/>
        </p:nvGrpSpPr>
        <p:grpSpPr>
          <a:xfrm>
            <a:off x="11313724" y="9566917"/>
            <a:ext cx="3443051" cy="405065"/>
            <a:chOff x="0" y="0"/>
            <a:chExt cx="4590734" cy="540086"/>
          </a:xfrm>
        </p:grpSpPr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8BBF711B-0D13-20E8-316E-C2D141725ADA}"/>
                </a:ext>
              </a:extLst>
            </p:cNvPr>
            <p:cNvSpPr/>
            <p:nvPr/>
          </p:nvSpPr>
          <p:spPr>
            <a:xfrm rot="-5400000">
              <a:off x="2520403" y="-1530245"/>
              <a:ext cx="90014" cy="4050648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id="{BC7E0085-DFD9-097A-36E1-B72F68BF5E2C}"/>
                </a:ext>
              </a:extLst>
            </p:cNvPr>
            <p:cNvSpPr/>
            <p:nvPr/>
          </p:nvSpPr>
          <p:spPr>
            <a:xfrm rot="-5400000">
              <a:off x="1980317" y="-1980317"/>
              <a:ext cx="90014" cy="4050648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4AFD91E3-E838-D6B9-8A8D-81392E38566F}"/>
              </a:ext>
            </a:extLst>
          </p:cNvPr>
          <p:cNvSpPr/>
          <p:nvPr/>
        </p:nvSpPr>
        <p:spPr>
          <a:xfrm>
            <a:off x="1028700" y="6210300"/>
            <a:ext cx="7888757" cy="3407245"/>
          </a:xfrm>
          <a:custGeom>
            <a:avLst/>
            <a:gdLst/>
            <a:ahLst/>
            <a:cxnLst/>
            <a:rect l="l" t="t" r="r" b="b"/>
            <a:pathLst>
              <a:path w="7888757" h="7888757">
                <a:moveTo>
                  <a:pt x="0" y="0"/>
                </a:moveTo>
                <a:lnTo>
                  <a:pt x="7888757" y="0"/>
                </a:lnTo>
                <a:lnTo>
                  <a:pt x="7888757" y="7888756"/>
                </a:lnTo>
                <a:lnTo>
                  <a:pt x="0" y="78887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1528" b="-1"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6CCF2A2B-92DC-2987-EA7C-83AF440BF209}"/>
              </a:ext>
            </a:extLst>
          </p:cNvPr>
          <p:cNvSpPr txBox="1"/>
          <p:nvPr/>
        </p:nvSpPr>
        <p:spPr>
          <a:xfrm>
            <a:off x="1028700" y="868902"/>
            <a:ext cx="15368554" cy="2564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02"/>
              </a:lnSpc>
            </a:pPr>
            <a:r>
              <a:rPr lang="en-US" sz="8335" dirty="0">
                <a:solidFill>
                  <a:srgbClr val="F55324"/>
                </a:solidFill>
                <a:latin typeface="Poppins Bold"/>
              </a:rPr>
              <a:t>CENTRUM PRO STUDENTY SE SPECIFICKÝMI POTŘEBAMI</a:t>
            </a:r>
          </a:p>
        </p:txBody>
      </p:sp>
      <p:sp>
        <p:nvSpPr>
          <p:cNvPr id="17" name="CustomShape 3">
            <a:extLst>
              <a:ext uri="{FF2B5EF4-FFF2-40B4-BE49-F238E27FC236}">
                <a16:creationId xmlns:a16="http://schemas.microsoft.com/office/drawing/2014/main" id="{3F62659F-8E78-BF3C-26F1-AB6E675B7B52}"/>
              </a:ext>
            </a:extLst>
          </p:cNvPr>
          <p:cNvSpPr/>
          <p:nvPr/>
        </p:nvSpPr>
        <p:spPr>
          <a:xfrm>
            <a:off x="8293424" y="4182960"/>
            <a:ext cx="4866164" cy="46617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endParaRPr lang="cs-CZ" sz="3991" spc="-2" dirty="0">
              <a:solidFill>
                <a:srgbClr val="000000"/>
              </a:solidFill>
              <a:latin typeface="Source Sans Pro"/>
            </a:endParaRPr>
          </a:p>
          <a:p>
            <a:pPr>
              <a:lnSpc>
                <a:spcPct val="100000"/>
              </a:lnSpc>
            </a:pPr>
            <a:endParaRPr lang="cs-CZ" sz="3991" spc="-2" dirty="0">
              <a:solidFill>
                <a:srgbClr val="000000"/>
              </a:solidFill>
              <a:latin typeface="Source Sans Pro"/>
            </a:endParaRPr>
          </a:p>
          <a:p>
            <a:pPr>
              <a:lnSpc>
                <a:spcPct val="150000"/>
              </a:lnSpc>
            </a:pPr>
            <a:r>
              <a:rPr lang="cs-CZ" sz="3265" dirty="0">
                <a:latin typeface="Source Sans Pro"/>
              </a:rPr>
              <a:t>spcentrum@utb.cz</a:t>
            </a:r>
          </a:p>
          <a:p>
            <a:pPr>
              <a:lnSpc>
                <a:spcPct val="150000"/>
              </a:lnSpc>
            </a:pPr>
            <a:r>
              <a:rPr lang="cs-CZ" sz="3265" spc="-2" dirty="0">
                <a:solidFill>
                  <a:srgbClr val="000000"/>
                </a:solidFill>
                <a:latin typeface="Source Sans Pro"/>
              </a:rPr>
              <a:t>poradenstvi.utb.cz</a:t>
            </a:r>
          </a:p>
          <a:p>
            <a:pPr>
              <a:lnSpc>
                <a:spcPct val="150000"/>
              </a:lnSpc>
            </a:pPr>
            <a:r>
              <a:rPr lang="cs-CZ" sz="3265" spc="-2" dirty="0" err="1">
                <a:solidFill>
                  <a:srgbClr val="000000"/>
                </a:solidFill>
                <a:latin typeface="Source Sans Pro"/>
              </a:rPr>
              <a:t>poradenstvi.utb</a:t>
            </a:r>
            <a:endParaRPr lang="cs-CZ" sz="3265" spc="-2" dirty="0">
              <a:solidFill>
                <a:srgbClr val="000000"/>
              </a:solidFill>
              <a:latin typeface="Source Sans Pro"/>
            </a:endParaRPr>
          </a:p>
          <a:p>
            <a:pPr>
              <a:lnSpc>
                <a:spcPct val="100000"/>
              </a:lnSpc>
            </a:pPr>
            <a:endParaRPr lang="cs-CZ" sz="3991" spc="-2" dirty="0">
              <a:solidFill>
                <a:srgbClr val="000000"/>
              </a:solidFill>
              <a:latin typeface="Source Sans Pro"/>
            </a:endParaRPr>
          </a:p>
          <a:p>
            <a:pPr>
              <a:lnSpc>
                <a:spcPct val="100000"/>
              </a:lnSpc>
            </a:pPr>
            <a:endParaRPr lang="cs-CZ" sz="3628" spc="-2" dirty="0">
              <a:solidFill>
                <a:srgbClr val="000000"/>
              </a:solidFill>
              <a:latin typeface="Source Sans Pro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2C12A886-5311-3504-B162-EAE54D3F7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114" y="5309174"/>
            <a:ext cx="1015499" cy="83452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CD6B4F57-145F-D308-8C7B-A48F43CA44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1287" y="6922281"/>
            <a:ext cx="881249" cy="829411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66B466C-CC22-2B96-8E22-CF0BD6AC6B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8351" y="6320905"/>
            <a:ext cx="1207120" cy="733557"/>
          </a:xfrm>
          <a:prstGeom prst="rect">
            <a:avLst/>
          </a:prstGeom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9359700A-A81F-D1A6-1B94-237C4B93537F}"/>
              </a:ext>
            </a:extLst>
          </p:cNvPr>
          <p:cNvSpPr/>
          <p:nvPr/>
        </p:nvSpPr>
        <p:spPr>
          <a:xfrm>
            <a:off x="8101614" y="3702172"/>
            <a:ext cx="9140800" cy="10972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cs-CZ" sz="3265" spc="-2" dirty="0">
                <a:solidFill>
                  <a:srgbClr val="000000"/>
                </a:solidFill>
                <a:latin typeface="Source Sans Pro"/>
              </a:rPr>
              <a:t>Fakulta humanitních studií – kancelář č. 117</a:t>
            </a:r>
          </a:p>
          <a:p>
            <a:pPr>
              <a:lnSpc>
                <a:spcPct val="100000"/>
              </a:lnSpc>
            </a:pPr>
            <a:r>
              <a:rPr lang="es-ES" sz="3265" spc="-2" dirty="0">
                <a:solidFill>
                  <a:srgbClr val="000000"/>
                </a:solidFill>
                <a:latin typeface="Source Sans Pro"/>
              </a:rPr>
              <a:t>Štefánikova 567</a:t>
            </a:r>
            <a:r>
              <a:rPr lang="cs-CZ" sz="3265" spc="-2" dirty="0">
                <a:solidFill>
                  <a:srgbClr val="000000"/>
                </a:solidFill>
                <a:latin typeface="Source Sans Pro"/>
              </a:rPr>
              <a:t>0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AEEAE793-03E4-B650-A71D-9D343A8A11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1551" y="3815385"/>
            <a:ext cx="808741" cy="9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63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3CE37-9AF7-F700-94BA-65D035FB5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AE71E7EE-3FD8-CE26-8546-5F9D985D6BF7}"/>
              </a:ext>
            </a:extLst>
          </p:cNvPr>
          <p:cNvSpPr/>
          <p:nvPr/>
        </p:nvSpPr>
        <p:spPr>
          <a:xfrm>
            <a:off x="-365699" y="8330309"/>
            <a:ext cx="2410064" cy="2410064"/>
          </a:xfrm>
          <a:custGeom>
            <a:avLst/>
            <a:gdLst/>
            <a:ahLst/>
            <a:cxnLst/>
            <a:rect l="l" t="t" r="r" b="b"/>
            <a:pathLst>
              <a:path w="2410064" h="2410064">
                <a:moveTo>
                  <a:pt x="0" y="0"/>
                </a:moveTo>
                <a:lnTo>
                  <a:pt x="2410063" y="0"/>
                </a:lnTo>
                <a:lnTo>
                  <a:pt x="2410063" y="2410064"/>
                </a:lnTo>
                <a:lnTo>
                  <a:pt x="0" y="24100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5EBDE6E-ACE8-B791-8F73-AA10B129C997}"/>
              </a:ext>
            </a:extLst>
          </p:cNvPr>
          <p:cNvSpPr/>
          <p:nvPr/>
        </p:nvSpPr>
        <p:spPr>
          <a:xfrm>
            <a:off x="1695990" y="8588679"/>
            <a:ext cx="1339242" cy="1339242"/>
          </a:xfrm>
          <a:custGeom>
            <a:avLst/>
            <a:gdLst/>
            <a:ahLst/>
            <a:cxnLst/>
            <a:rect l="l" t="t" r="r" b="b"/>
            <a:pathLst>
              <a:path w="1339242" h="1339242">
                <a:moveTo>
                  <a:pt x="0" y="0"/>
                </a:moveTo>
                <a:lnTo>
                  <a:pt x="1339242" y="0"/>
                </a:lnTo>
                <a:lnTo>
                  <a:pt x="1339242" y="1339242"/>
                </a:lnTo>
                <a:lnTo>
                  <a:pt x="0" y="1339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1996C63-A408-27CD-689A-9C34A0C55F4E}"/>
              </a:ext>
            </a:extLst>
          </p:cNvPr>
          <p:cNvSpPr/>
          <p:nvPr/>
        </p:nvSpPr>
        <p:spPr>
          <a:xfrm>
            <a:off x="11835060" y="4775758"/>
            <a:ext cx="7109102" cy="7109102"/>
          </a:xfrm>
          <a:custGeom>
            <a:avLst/>
            <a:gdLst/>
            <a:ahLst/>
            <a:cxnLst/>
            <a:rect l="l" t="t" r="r" b="b"/>
            <a:pathLst>
              <a:path w="7109102" h="7109102">
                <a:moveTo>
                  <a:pt x="0" y="0"/>
                </a:moveTo>
                <a:lnTo>
                  <a:pt x="7109102" y="0"/>
                </a:lnTo>
                <a:lnTo>
                  <a:pt x="7109102" y="7109102"/>
                </a:lnTo>
                <a:lnTo>
                  <a:pt x="0" y="7109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00119513-7B99-B6DF-3207-435C8F028A93}"/>
              </a:ext>
            </a:extLst>
          </p:cNvPr>
          <p:cNvSpPr/>
          <p:nvPr/>
        </p:nvSpPr>
        <p:spPr>
          <a:xfrm>
            <a:off x="12401933" y="7323191"/>
            <a:ext cx="5494710" cy="1265488"/>
          </a:xfrm>
          <a:custGeom>
            <a:avLst/>
            <a:gdLst/>
            <a:ahLst/>
            <a:cxnLst/>
            <a:rect l="l" t="t" r="r" b="b"/>
            <a:pathLst>
              <a:path w="5494710" h="1265488">
                <a:moveTo>
                  <a:pt x="0" y="0"/>
                </a:moveTo>
                <a:lnTo>
                  <a:pt x="5494711" y="0"/>
                </a:lnTo>
                <a:lnTo>
                  <a:pt x="5494711" y="1265488"/>
                </a:lnTo>
                <a:lnTo>
                  <a:pt x="0" y="1265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EDC5416-292F-F31B-F17D-3BFA48940643}"/>
              </a:ext>
            </a:extLst>
          </p:cNvPr>
          <p:cNvSpPr txBox="1"/>
          <p:nvPr/>
        </p:nvSpPr>
        <p:spPr>
          <a:xfrm>
            <a:off x="228600" y="1520832"/>
            <a:ext cx="13830300" cy="6411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72"/>
              </a:lnSpc>
            </a:pPr>
            <a:r>
              <a:rPr lang="en-US" sz="10393" dirty="0">
                <a:solidFill>
                  <a:srgbClr val="FCC300"/>
                </a:solidFill>
                <a:latin typeface="Poppins Bold"/>
              </a:rPr>
              <a:t>NEBUĎ JENOM ČÍSLO </a:t>
            </a:r>
          </a:p>
          <a:p>
            <a:pPr algn="ctr">
              <a:lnSpc>
                <a:spcPts val="12472"/>
              </a:lnSpc>
            </a:pPr>
            <a:r>
              <a:rPr lang="en-US" sz="10393" dirty="0">
                <a:solidFill>
                  <a:srgbClr val="FCC300"/>
                </a:solidFill>
                <a:latin typeface="Poppins Bold"/>
              </a:rPr>
              <a:t>A </a:t>
            </a:r>
          </a:p>
          <a:p>
            <a:pPr algn="ctr">
              <a:lnSpc>
                <a:spcPts val="12472"/>
              </a:lnSpc>
            </a:pPr>
            <a:r>
              <a:rPr lang="en-US" sz="10393" dirty="0">
                <a:solidFill>
                  <a:srgbClr val="FCC300"/>
                </a:solidFill>
                <a:latin typeface="Poppins Bold"/>
              </a:rPr>
              <a:t>POJĎ STUDOVAT</a:t>
            </a:r>
          </a:p>
          <a:p>
            <a:pPr algn="ctr">
              <a:lnSpc>
                <a:spcPts val="12472"/>
              </a:lnSpc>
            </a:pPr>
            <a:r>
              <a:rPr lang="en-US" sz="10393" dirty="0">
                <a:solidFill>
                  <a:srgbClr val="FCC300"/>
                </a:solidFill>
                <a:latin typeface="Poppins Bold"/>
              </a:rPr>
              <a:t>NA FAI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6E798EAA-8CFF-3FDA-DF8F-2F7B438B5355}"/>
              </a:ext>
            </a:extLst>
          </p:cNvPr>
          <p:cNvSpPr/>
          <p:nvPr/>
        </p:nvSpPr>
        <p:spPr>
          <a:xfrm>
            <a:off x="17259300" y="-793982"/>
            <a:ext cx="2410064" cy="2410064"/>
          </a:xfrm>
          <a:custGeom>
            <a:avLst/>
            <a:gdLst/>
            <a:ahLst/>
            <a:cxnLst/>
            <a:rect l="l" t="t" r="r" b="b"/>
            <a:pathLst>
              <a:path w="2410064" h="2410064">
                <a:moveTo>
                  <a:pt x="0" y="0"/>
                </a:moveTo>
                <a:lnTo>
                  <a:pt x="2410064" y="0"/>
                </a:lnTo>
                <a:lnTo>
                  <a:pt x="2410064" y="2410064"/>
                </a:lnTo>
                <a:lnTo>
                  <a:pt x="0" y="24100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77366631-3F4E-18F5-1249-3BEA4D03AA3C}"/>
              </a:ext>
            </a:extLst>
          </p:cNvPr>
          <p:cNvSpPr/>
          <p:nvPr/>
        </p:nvSpPr>
        <p:spPr>
          <a:xfrm>
            <a:off x="16312671" y="-793982"/>
            <a:ext cx="1339242" cy="1339242"/>
          </a:xfrm>
          <a:custGeom>
            <a:avLst/>
            <a:gdLst/>
            <a:ahLst/>
            <a:cxnLst/>
            <a:rect l="l" t="t" r="r" b="b"/>
            <a:pathLst>
              <a:path w="1339242" h="1339242">
                <a:moveTo>
                  <a:pt x="0" y="0"/>
                </a:moveTo>
                <a:lnTo>
                  <a:pt x="1339242" y="0"/>
                </a:lnTo>
                <a:lnTo>
                  <a:pt x="1339242" y="1339242"/>
                </a:lnTo>
                <a:lnTo>
                  <a:pt x="0" y="1339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954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585222"/>
            <a:ext cx="13018267" cy="1867113"/>
            <a:chOff x="0" y="0"/>
            <a:chExt cx="17357689" cy="2489484"/>
          </a:xfrm>
        </p:grpSpPr>
        <p:sp>
          <p:nvSpPr>
            <p:cNvPr id="3" name="Freeform 3"/>
            <p:cNvSpPr/>
            <p:nvPr/>
          </p:nvSpPr>
          <p:spPr>
            <a:xfrm>
              <a:off x="8837034" y="0"/>
              <a:ext cx="2489484" cy="2489484"/>
            </a:xfrm>
            <a:custGeom>
              <a:avLst/>
              <a:gdLst/>
              <a:ahLst/>
              <a:cxnLst/>
              <a:rect l="l" t="t" r="r" b="b"/>
              <a:pathLst>
                <a:path w="2489484" h="2489484">
                  <a:moveTo>
                    <a:pt x="0" y="0"/>
                  </a:moveTo>
                  <a:lnTo>
                    <a:pt x="2489483" y="0"/>
                  </a:lnTo>
                  <a:lnTo>
                    <a:pt x="2489483" y="2489484"/>
                  </a:lnTo>
                  <a:lnTo>
                    <a:pt x="0" y="2489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489484" cy="2489484"/>
            </a:xfrm>
            <a:custGeom>
              <a:avLst/>
              <a:gdLst/>
              <a:ahLst/>
              <a:cxnLst/>
              <a:rect l="l" t="t" r="r" b="b"/>
              <a:pathLst>
                <a:path w="2489484" h="2489484">
                  <a:moveTo>
                    <a:pt x="0" y="0"/>
                  </a:moveTo>
                  <a:lnTo>
                    <a:pt x="2489484" y="0"/>
                  </a:lnTo>
                  <a:lnTo>
                    <a:pt x="2489484" y="2489484"/>
                  </a:lnTo>
                  <a:lnTo>
                    <a:pt x="0" y="2489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2942649" y="0"/>
              <a:ext cx="2498569" cy="2489484"/>
            </a:xfrm>
            <a:custGeom>
              <a:avLst/>
              <a:gdLst/>
              <a:ahLst/>
              <a:cxnLst/>
              <a:rect l="l" t="t" r="r" b="b"/>
              <a:pathLst>
                <a:path w="2498569" h="2489484">
                  <a:moveTo>
                    <a:pt x="0" y="0"/>
                  </a:moveTo>
                  <a:lnTo>
                    <a:pt x="2498570" y="0"/>
                  </a:lnTo>
                  <a:lnTo>
                    <a:pt x="2498570" y="2489484"/>
                  </a:lnTo>
                  <a:lnTo>
                    <a:pt x="0" y="2489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>
            <a:xfrm>
              <a:off x="5894384" y="0"/>
              <a:ext cx="2489484" cy="2489484"/>
            </a:xfrm>
            <a:custGeom>
              <a:avLst/>
              <a:gdLst/>
              <a:ahLst/>
              <a:cxnLst/>
              <a:rect l="l" t="t" r="r" b="b"/>
              <a:pathLst>
                <a:path w="2489484" h="2489484">
                  <a:moveTo>
                    <a:pt x="0" y="0"/>
                  </a:moveTo>
                  <a:lnTo>
                    <a:pt x="2489484" y="0"/>
                  </a:lnTo>
                  <a:lnTo>
                    <a:pt x="2489484" y="2489484"/>
                  </a:lnTo>
                  <a:lnTo>
                    <a:pt x="0" y="2489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906045" y="315797"/>
              <a:ext cx="5451644" cy="1648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90"/>
                </a:lnSpc>
              </a:pPr>
              <a:r>
                <a:rPr lang="en-US" sz="7136">
                  <a:solidFill>
                    <a:srgbClr val="000000"/>
                  </a:solidFill>
                  <a:latin typeface="Poppins"/>
                </a:rPr>
                <a:t>/fai.utb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-365699" y="8330309"/>
            <a:ext cx="2410064" cy="2410064"/>
          </a:xfrm>
          <a:custGeom>
            <a:avLst/>
            <a:gdLst/>
            <a:ahLst/>
            <a:cxnLst/>
            <a:rect l="l" t="t" r="r" b="b"/>
            <a:pathLst>
              <a:path w="2410064" h="2410064">
                <a:moveTo>
                  <a:pt x="0" y="0"/>
                </a:moveTo>
                <a:lnTo>
                  <a:pt x="2410063" y="0"/>
                </a:lnTo>
                <a:lnTo>
                  <a:pt x="2410063" y="2410064"/>
                </a:lnTo>
                <a:lnTo>
                  <a:pt x="0" y="2410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695990" y="8588679"/>
            <a:ext cx="1339242" cy="1339242"/>
          </a:xfrm>
          <a:custGeom>
            <a:avLst/>
            <a:gdLst/>
            <a:ahLst/>
            <a:cxnLst/>
            <a:rect l="l" t="t" r="r" b="b"/>
            <a:pathLst>
              <a:path w="1339242" h="1339242">
                <a:moveTo>
                  <a:pt x="0" y="0"/>
                </a:moveTo>
                <a:lnTo>
                  <a:pt x="1339242" y="0"/>
                </a:lnTo>
                <a:lnTo>
                  <a:pt x="1339242" y="1339242"/>
                </a:lnTo>
                <a:lnTo>
                  <a:pt x="0" y="1339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1835060" y="4775758"/>
            <a:ext cx="7109102" cy="7109102"/>
          </a:xfrm>
          <a:custGeom>
            <a:avLst/>
            <a:gdLst/>
            <a:ahLst/>
            <a:cxnLst/>
            <a:rect l="l" t="t" r="r" b="b"/>
            <a:pathLst>
              <a:path w="7109102" h="7109102">
                <a:moveTo>
                  <a:pt x="0" y="0"/>
                </a:moveTo>
                <a:lnTo>
                  <a:pt x="7109102" y="0"/>
                </a:lnTo>
                <a:lnTo>
                  <a:pt x="7109102" y="7109102"/>
                </a:lnTo>
                <a:lnTo>
                  <a:pt x="0" y="71091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2401933" y="7323191"/>
            <a:ext cx="5494710" cy="1265488"/>
          </a:xfrm>
          <a:custGeom>
            <a:avLst/>
            <a:gdLst/>
            <a:ahLst/>
            <a:cxnLst/>
            <a:rect l="l" t="t" r="r" b="b"/>
            <a:pathLst>
              <a:path w="5494710" h="1265488">
                <a:moveTo>
                  <a:pt x="0" y="0"/>
                </a:moveTo>
                <a:lnTo>
                  <a:pt x="5494711" y="0"/>
                </a:lnTo>
                <a:lnTo>
                  <a:pt x="5494711" y="1265488"/>
                </a:lnTo>
                <a:lnTo>
                  <a:pt x="0" y="12654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1028700" y="1520832"/>
            <a:ext cx="9424410" cy="166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472"/>
              </a:lnSpc>
            </a:pPr>
            <a:r>
              <a:rPr lang="en-US" sz="10393">
                <a:solidFill>
                  <a:srgbClr val="FCC300"/>
                </a:solidFill>
                <a:latin typeface="Poppins Bold"/>
              </a:rPr>
              <a:t>SOCIÁLNÍ SÍTĚ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113535" y="6185231"/>
            <a:ext cx="3443051" cy="405065"/>
            <a:chOff x="0" y="0"/>
            <a:chExt cx="4590734" cy="540086"/>
          </a:xfrm>
        </p:grpSpPr>
        <p:sp>
          <p:nvSpPr>
            <p:cNvPr id="14" name="AutoShape 14"/>
            <p:cNvSpPr/>
            <p:nvPr/>
          </p:nvSpPr>
          <p:spPr>
            <a:xfrm rot="-5400000">
              <a:off x="2520403" y="-1530245"/>
              <a:ext cx="90014" cy="4050648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AutoShape 15"/>
            <p:cNvSpPr/>
            <p:nvPr/>
          </p:nvSpPr>
          <p:spPr>
            <a:xfrm rot="-5400000">
              <a:off x="1980317" y="-1980317"/>
              <a:ext cx="90014" cy="4050648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259300" y="-793982"/>
            <a:ext cx="2410064" cy="2410064"/>
          </a:xfrm>
          <a:custGeom>
            <a:avLst/>
            <a:gdLst/>
            <a:ahLst/>
            <a:cxnLst/>
            <a:rect l="l" t="t" r="r" b="b"/>
            <a:pathLst>
              <a:path w="2410064" h="2410064">
                <a:moveTo>
                  <a:pt x="0" y="0"/>
                </a:moveTo>
                <a:lnTo>
                  <a:pt x="2410064" y="0"/>
                </a:lnTo>
                <a:lnTo>
                  <a:pt x="2410064" y="2410064"/>
                </a:lnTo>
                <a:lnTo>
                  <a:pt x="0" y="2410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Freeform 17"/>
          <p:cNvSpPr/>
          <p:nvPr/>
        </p:nvSpPr>
        <p:spPr>
          <a:xfrm>
            <a:off x="16312671" y="-793982"/>
            <a:ext cx="1339242" cy="1339242"/>
          </a:xfrm>
          <a:custGeom>
            <a:avLst/>
            <a:gdLst/>
            <a:ahLst/>
            <a:cxnLst/>
            <a:rect l="l" t="t" r="r" b="b"/>
            <a:pathLst>
              <a:path w="1339242" h="1339242">
                <a:moveTo>
                  <a:pt x="0" y="0"/>
                </a:moveTo>
                <a:lnTo>
                  <a:pt x="1339242" y="0"/>
                </a:lnTo>
                <a:lnTo>
                  <a:pt x="1339242" y="1339242"/>
                </a:lnTo>
                <a:lnTo>
                  <a:pt x="0" y="1339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248" y="-1683209"/>
            <a:ext cx="18752496" cy="12501664"/>
          </a:xfrm>
          <a:custGeom>
            <a:avLst/>
            <a:gdLst/>
            <a:ahLst/>
            <a:cxnLst/>
            <a:rect l="l" t="t" r="r" b="b"/>
            <a:pathLst>
              <a:path w="18752496" h="12501664">
                <a:moveTo>
                  <a:pt x="0" y="0"/>
                </a:moveTo>
                <a:lnTo>
                  <a:pt x="18752496" y="0"/>
                </a:lnTo>
                <a:lnTo>
                  <a:pt x="18752496" y="12501665"/>
                </a:lnTo>
                <a:lnTo>
                  <a:pt x="0" y="125016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62619">
            <a:off x="14873874" y="-594480"/>
            <a:ext cx="1829500" cy="1829500"/>
          </a:xfrm>
          <a:custGeom>
            <a:avLst/>
            <a:gdLst/>
            <a:ahLst/>
            <a:cxnLst/>
            <a:rect l="l" t="t" r="r" b="b"/>
            <a:pathLst>
              <a:path w="1829500" h="1829500">
                <a:moveTo>
                  <a:pt x="0" y="0"/>
                </a:moveTo>
                <a:lnTo>
                  <a:pt x="1829500" y="0"/>
                </a:lnTo>
                <a:lnTo>
                  <a:pt x="1829500" y="1829501"/>
                </a:lnTo>
                <a:lnTo>
                  <a:pt x="0" y="1829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13282689" y="603372"/>
            <a:ext cx="2232470" cy="262644"/>
            <a:chOff x="0" y="0"/>
            <a:chExt cx="2976627" cy="350191"/>
          </a:xfrm>
        </p:grpSpPr>
        <p:sp>
          <p:nvSpPr>
            <p:cNvPr id="5" name="AutoShape 5"/>
            <p:cNvSpPr/>
            <p:nvPr/>
          </p:nvSpPr>
          <p:spPr>
            <a:xfrm rot="-5400000">
              <a:off x="1634226" y="-992209"/>
              <a:ext cx="58365" cy="2626435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AutoShape 6"/>
            <p:cNvSpPr/>
            <p:nvPr/>
          </p:nvSpPr>
          <p:spPr>
            <a:xfrm rot="-5400000">
              <a:off x="1284035" y="-1284035"/>
              <a:ext cx="58365" cy="2626435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Freeform 7"/>
          <p:cNvSpPr/>
          <p:nvPr/>
        </p:nvSpPr>
        <p:spPr>
          <a:xfrm rot="2357016">
            <a:off x="16146087" y="-683489"/>
            <a:ext cx="3099009" cy="3099009"/>
          </a:xfrm>
          <a:custGeom>
            <a:avLst/>
            <a:gdLst/>
            <a:ahLst/>
            <a:cxnLst/>
            <a:rect l="l" t="t" r="r" b="b"/>
            <a:pathLst>
              <a:path w="3099009" h="3099009">
                <a:moveTo>
                  <a:pt x="0" y="0"/>
                </a:moveTo>
                <a:lnTo>
                  <a:pt x="3099009" y="0"/>
                </a:lnTo>
                <a:lnTo>
                  <a:pt x="3099009" y="3099009"/>
                </a:lnTo>
                <a:lnTo>
                  <a:pt x="0" y="30990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1028700" y="3260497"/>
            <a:ext cx="16230600" cy="253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2506" lvl="1" indent="-311253">
              <a:lnSpc>
                <a:spcPts val="4036"/>
              </a:lnSpc>
              <a:buFont typeface="Arial"/>
              <a:buChar char="•"/>
            </a:pPr>
            <a:r>
              <a:rPr lang="en-US" sz="2883">
                <a:solidFill>
                  <a:srgbClr val="000000"/>
                </a:solidFill>
                <a:latin typeface="Poppins"/>
              </a:rPr>
              <a:t>Divadla, filharmonie, knihovny, galerie, muzea, kavárny, kluby, hospůdky…</a:t>
            </a:r>
          </a:p>
          <a:p>
            <a:pPr marL="622506" lvl="1" indent="-311253">
              <a:lnSpc>
                <a:spcPts val="4036"/>
              </a:lnSpc>
              <a:buFont typeface="Arial"/>
              <a:buChar char="•"/>
            </a:pPr>
            <a:r>
              <a:rPr lang="en-US" sz="2883">
                <a:solidFill>
                  <a:srgbClr val="000000"/>
                </a:solidFill>
                <a:latin typeface="Poppins"/>
              </a:rPr>
              <a:t>Fotbalový, zimní a atletický stadion, krytý bazén, koupaliště, vrcholový sport</a:t>
            </a:r>
          </a:p>
          <a:p>
            <a:pPr marL="622506" lvl="1" indent="-311253">
              <a:lnSpc>
                <a:spcPts val="4036"/>
              </a:lnSpc>
              <a:buFont typeface="Arial"/>
              <a:buChar char="•"/>
            </a:pPr>
            <a:r>
              <a:rPr lang="en-US" sz="2883">
                <a:solidFill>
                  <a:srgbClr val="000000"/>
                </a:solidFill>
                <a:latin typeface="Poppins"/>
              </a:rPr>
              <a:t>Zoologická zahrada, zámek Lešná </a:t>
            </a:r>
          </a:p>
          <a:p>
            <a:pPr marL="622506" lvl="1" indent="-311253">
              <a:lnSpc>
                <a:spcPts val="4036"/>
              </a:lnSpc>
              <a:buFont typeface="Arial"/>
              <a:buChar char="•"/>
            </a:pPr>
            <a:r>
              <a:rPr lang="en-US" sz="2883">
                <a:solidFill>
                  <a:srgbClr val="000000"/>
                </a:solidFill>
                <a:latin typeface="Poppins"/>
              </a:rPr>
              <a:t>Zřícenina hradu Lukov</a:t>
            </a:r>
          </a:p>
          <a:p>
            <a:pPr marL="622506" lvl="1" indent="-311253">
              <a:lnSpc>
                <a:spcPts val="4036"/>
              </a:lnSpc>
              <a:buFont typeface="Arial"/>
              <a:buChar char="•"/>
            </a:pPr>
            <a:r>
              <a:rPr lang="en-US" sz="2883">
                <a:solidFill>
                  <a:srgbClr val="000000"/>
                </a:solidFill>
                <a:latin typeface="Poppins"/>
              </a:rPr>
              <a:t>Hrad Malenovice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642830"/>
            <a:ext cx="13229301" cy="140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46"/>
              </a:lnSpc>
            </a:pPr>
            <a:r>
              <a:rPr lang="en-US" sz="8705">
                <a:solidFill>
                  <a:srgbClr val="F55324"/>
                </a:solidFill>
                <a:latin typeface="Poppins Bold"/>
              </a:rPr>
              <a:t>ZLÍN</a:t>
            </a:r>
          </a:p>
        </p:txBody>
      </p:sp>
      <p:sp>
        <p:nvSpPr>
          <p:cNvPr id="10" name="Freeform 10"/>
          <p:cNvSpPr/>
          <p:nvPr/>
        </p:nvSpPr>
        <p:spPr>
          <a:xfrm>
            <a:off x="-232248" y="-1683209"/>
            <a:ext cx="18752496" cy="12501664"/>
          </a:xfrm>
          <a:custGeom>
            <a:avLst/>
            <a:gdLst/>
            <a:ahLst/>
            <a:cxnLst/>
            <a:rect l="l" t="t" r="r" b="b"/>
            <a:pathLst>
              <a:path w="18752496" h="12501664">
                <a:moveTo>
                  <a:pt x="0" y="0"/>
                </a:moveTo>
                <a:lnTo>
                  <a:pt x="18752496" y="0"/>
                </a:lnTo>
                <a:lnTo>
                  <a:pt x="18752496" y="12501665"/>
                </a:lnTo>
                <a:lnTo>
                  <a:pt x="0" y="12501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233100"/>
            <a:ext cx="21230214" cy="14753199"/>
          </a:xfrm>
          <a:custGeom>
            <a:avLst/>
            <a:gdLst/>
            <a:ahLst/>
            <a:cxnLst/>
            <a:rect l="l" t="t" r="r" b="b"/>
            <a:pathLst>
              <a:path w="21230214" h="14753199">
                <a:moveTo>
                  <a:pt x="0" y="0"/>
                </a:moveTo>
                <a:lnTo>
                  <a:pt x="21230214" y="0"/>
                </a:lnTo>
                <a:lnTo>
                  <a:pt x="21230214" y="14753200"/>
                </a:lnTo>
                <a:lnTo>
                  <a:pt x="0" y="14753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386607" y="-1223003"/>
            <a:ext cx="3745386" cy="3745386"/>
          </a:xfrm>
          <a:custGeom>
            <a:avLst/>
            <a:gdLst/>
            <a:ahLst/>
            <a:cxnLst/>
            <a:rect l="l" t="t" r="r" b="b"/>
            <a:pathLst>
              <a:path w="3745386" h="3745386">
                <a:moveTo>
                  <a:pt x="0" y="0"/>
                </a:moveTo>
                <a:lnTo>
                  <a:pt x="3745386" y="0"/>
                </a:lnTo>
                <a:lnTo>
                  <a:pt x="3745386" y="3745385"/>
                </a:lnTo>
                <a:lnTo>
                  <a:pt x="0" y="3745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94352" y="1795398"/>
            <a:ext cx="10574637" cy="2435448"/>
          </a:xfrm>
          <a:custGeom>
            <a:avLst/>
            <a:gdLst/>
            <a:ahLst/>
            <a:cxnLst/>
            <a:rect l="l" t="t" r="r" b="b"/>
            <a:pathLst>
              <a:path w="10574637" h="2435448">
                <a:moveTo>
                  <a:pt x="0" y="0"/>
                </a:moveTo>
                <a:lnTo>
                  <a:pt x="10574637" y="0"/>
                </a:lnTo>
                <a:lnTo>
                  <a:pt x="10574637" y="2435448"/>
                </a:lnTo>
                <a:lnTo>
                  <a:pt x="0" y="2435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7561016" y="1795398"/>
            <a:ext cx="1453969" cy="1453969"/>
          </a:xfrm>
          <a:custGeom>
            <a:avLst/>
            <a:gdLst/>
            <a:ahLst/>
            <a:cxnLst/>
            <a:rect l="l" t="t" r="r" b="b"/>
            <a:pathLst>
              <a:path w="1453969" h="1453969">
                <a:moveTo>
                  <a:pt x="0" y="0"/>
                </a:moveTo>
                <a:lnTo>
                  <a:pt x="1453968" y="0"/>
                </a:lnTo>
                <a:lnTo>
                  <a:pt x="1453968" y="1453969"/>
                </a:lnTo>
                <a:lnTo>
                  <a:pt x="0" y="14539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1907" y="9258300"/>
            <a:ext cx="3419586" cy="3419586"/>
          </a:xfrm>
          <a:custGeom>
            <a:avLst/>
            <a:gdLst/>
            <a:ahLst/>
            <a:cxnLst/>
            <a:rect l="l" t="t" r="r" b="b"/>
            <a:pathLst>
              <a:path w="3419586" h="3419586">
                <a:moveTo>
                  <a:pt x="0" y="0"/>
                </a:moveTo>
                <a:lnTo>
                  <a:pt x="3419586" y="0"/>
                </a:lnTo>
                <a:lnTo>
                  <a:pt x="3419586" y="3419586"/>
                </a:lnTo>
                <a:lnTo>
                  <a:pt x="0" y="3419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506598" y="7948008"/>
            <a:ext cx="308304" cy="2620585"/>
            <a:chOff x="0" y="0"/>
            <a:chExt cx="411072" cy="3494113"/>
          </a:xfrm>
        </p:grpSpPr>
        <p:sp>
          <p:nvSpPr>
            <p:cNvPr id="4" name="AutoShape 4"/>
            <p:cNvSpPr/>
            <p:nvPr/>
          </p:nvSpPr>
          <p:spPr>
            <a:xfrm>
              <a:off x="0" y="411072"/>
              <a:ext cx="68512" cy="3083041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AutoShape 5"/>
            <p:cNvSpPr/>
            <p:nvPr/>
          </p:nvSpPr>
          <p:spPr>
            <a:xfrm>
              <a:off x="342560" y="0"/>
              <a:ext cx="68512" cy="3083041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>
            <a:off x="14607655" y="-1193056"/>
            <a:ext cx="4842341" cy="4842341"/>
          </a:xfrm>
          <a:custGeom>
            <a:avLst/>
            <a:gdLst/>
            <a:ahLst/>
            <a:cxnLst/>
            <a:rect l="l" t="t" r="r" b="b"/>
            <a:pathLst>
              <a:path w="4842341" h="4842341">
                <a:moveTo>
                  <a:pt x="0" y="0"/>
                </a:moveTo>
                <a:lnTo>
                  <a:pt x="4842340" y="0"/>
                </a:lnTo>
                <a:lnTo>
                  <a:pt x="4842340" y="4842341"/>
                </a:lnTo>
                <a:lnTo>
                  <a:pt x="0" y="4842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13747943" y="2566503"/>
            <a:ext cx="2620585" cy="308304"/>
            <a:chOff x="0" y="0"/>
            <a:chExt cx="3494113" cy="411072"/>
          </a:xfrm>
        </p:grpSpPr>
        <p:sp>
          <p:nvSpPr>
            <p:cNvPr id="8" name="AutoShape 8"/>
            <p:cNvSpPr/>
            <p:nvPr/>
          </p:nvSpPr>
          <p:spPr>
            <a:xfrm rot="5400000">
              <a:off x="1507264" y="-1507264"/>
              <a:ext cx="68512" cy="3083041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AutoShape 9"/>
            <p:cNvSpPr/>
            <p:nvPr/>
          </p:nvSpPr>
          <p:spPr>
            <a:xfrm rot="5400000">
              <a:off x="1918336" y="-1164704"/>
              <a:ext cx="68512" cy="3083041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" name="Freeform 10"/>
          <p:cNvSpPr/>
          <p:nvPr/>
        </p:nvSpPr>
        <p:spPr>
          <a:xfrm>
            <a:off x="6327556" y="3172279"/>
            <a:ext cx="15466785" cy="7114721"/>
          </a:xfrm>
          <a:custGeom>
            <a:avLst/>
            <a:gdLst/>
            <a:ahLst/>
            <a:cxnLst/>
            <a:rect l="l" t="t" r="r" b="b"/>
            <a:pathLst>
              <a:path w="15466785" h="7114721">
                <a:moveTo>
                  <a:pt x="0" y="0"/>
                </a:moveTo>
                <a:lnTo>
                  <a:pt x="15466785" y="0"/>
                </a:lnTo>
                <a:lnTo>
                  <a:pt x="15466785" y="7114721"/>
                </a:lnTo>
                <a:lnTo>
                  <a:pt x="0" y="71147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1227886" y="3067504"/>
            <a:ext cx="12520057" cy="8402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441" lvl="1" indent="-346721">
              <a:lnSpc>
                <a:spcPts val="4817"/>
              </a:lnSpc>
              <a:buFont typeface="Arial"/>
              <a:buChar char="•"/>
            </a:pPr>
            <a:r>
              <a:rPr lang="en-US" sz="3211" spc="32">
                <a:solidFill>
                  <a:srgbClr val="050707"/>
                </a:solidFill>
                <a:latin typeface="Poppins Light"/>
              </a:rPr>
              <a:t>Mladá, dynamicky se rozvíjející fakulta</a:t>
            </a:r>
          </a:p>
          <a:p>
            <a:pPr marL="693441" lvl="1" indent="-346721">
              <a:lnSpc>
                <a:spcPts val="4817"/>
              </a:lnSpc>
              <a:buFont typeface="Arial"/>
              <a:buChar char="•"/>
            </a:pPr>
            <a:r>
              <a:rPr lang="en-US" sz="3211" spc="32">
                <a:solidFill>
                  <a:srgbClr val="050707"/>
                </a:solidFill>
                <a:latin typeface="Poppins Light"/>
              </a:rPr>
              <a:t>Založena dne 1. 1. 2006 jako čtvrtá samostatná fakulta UTB</a:t>
            </a:r>
          </a:p>
          <a:p>
            <a:pPr marL="693441" lvl="1" indent="-346721">
              <a:lnSpc>
                <a:spcPts val="4817"/>
              </a:lnSpc>
              <a:buFont typeface="Arial"/>
              <a:buChar char="•"/>
            </a:pPr>
            <a:r>
              <a:rPr lang="en-US" sz="3211" spc="32">
                <a:solidFill>
                  <a:srgbClr val="050707"/>
                </a:solidFill>
                <a:latin typeface="Poppins Light"/>
              </a:rPr>
              <a:t>Moderní prostředí a vybavení laboratoří, zaměstnanost a úspěšnost absolventů</a:t>
            </a:r>
          </a:p>
          <a:p>
            <a:pPr marL="693441" lvl="1" indent="-346721">
              <a:lnSpc>
                <a:spcPts val="4817"/>
              </a:lnSpc>
              <a:buFont typeface="Arial"/>
              <a:buChar char="•"/>
            </a:pPr>
            <a:r>
              <a:rPr lang="en-US" sz="3211" spc="32">
                <a:solidFill>
                  <a:srgbClr val="050707"/>
                </a:solidFill>
                <a:latin typeface="Poppins Light"/>
              </a:rPr>
              <a:t>Studijní i výzkumné zaměření</a:t>
            </a:r>
          </a:p>
          <a:p>
            <a:pPr marL="1386883" lvl="2" indent="-462294">
              <a:lnSpc>
                <a:spcPts val="4817"/>
              </a:lnSpc>
              <a:buFont typeface="Arial"/>
              <a:buChar char="⚬"/>
            </a:pPr>
            <a:r>
              <a:rPr lang="en-US" sz="3211" spc="32">
                <a:solidFill>
                  <a:srgbClr val="050707"/>
                </a:solidFill>
                <a:latin typeface="Poppins Light Light"/>
              </a:rPr>
              <a:t>automatizace a řízení procesů</a:t>
            </a:r>
          </a:p>
          <a:p>
            <a:pPr marL="1386883" lvl="2" indent="-462294">
              <a:lnSpc>
                <a:spcPts val="4817"/>
              </a:lnSpc>
              <a:buFont typeface="Arial"/>
              <a:buChar char="⚬"/>
            </a:pPr>
            <a:r>
              <a:rPr lang="en-US" sz="3211" spc="32">
                <a:solidFill>
                  <a:srgbClr val="050707"/>
                </a:solidFill>
                <a:latin typeface="Poppins Light Light"/>
              </a:rPr>
              <a:t>bezpečnostní technologie</a:t>
            </a:r>
          </a:p>
          <a:p>
            <a:pPr marL="1386883" lvl="2" indent="-462294">
              <a:lnSpc>
                <a:spcPts val="4817"/>
              </a:lnSpc>
              <a:buFont typeface="Arial"/>
              <a:buChar char="⚬"/>
            </a:pPr>
            <a:r>
              <a:rPr lang="en-US" sz="3211" spc="32">
                <a:solidFill>
                  <a:srgbClr val="050707"/>
                </a:solidFill>
                <a:latin typeface="Poppins Light Light"/>
              </a:rPr>
              <a:t>informační technologie</a:t>
            </a:r>
          </a:p>
          <a:p>
            <a:pPr>
              <a:lnSpc>
                <a:spcPts val="4817"/>
              </a:lnSpc>
            </a:pPr>
            <a:endParaRPr lang="en-US" sz="3211" spc="32">
              <a:solidFill>
                <a:srgbClr val="050707"/>
              </a:solidFill>
              <a:latin typeface="Poppins Light Light"/>
            </a:endParaRPr>
          </a:p>
          <a:p>
            <a:pPr>
              <a:lnSpc>
                <a:spcPts val="4817"/>
              </a:lnSpc>
            </a:pPr>
            <a:endParaRPr lang="en-US" sz="3211" spc="32">
              <a:solidFill>
                <a:srgbClr val="050707"/>
              </a:solidFill>
              <a:latin typeface="Poppins Light Light"/>
            </a:endParaRPr>
          </a:p>
          <a:p>
            <a:pPr>
              <a:lnSpc>
                <a:spcPts val="4817"/>
              </a:lnSpc>
            </a:pPr>
            <a:endParaRPr lang="en-US" sz="3211" spc="32">
              <a:solidFill>
                <a:srgbClr val="050707"/>
              </a:solidFill>
              <a:latin typeface="Poppins Light Light"/>
            </a:endParaRPr>
          </a:p>
          <a:p>
            <a:pPr>
              <a:lnSpc>
                <a:spcPts val="4817"/>
              </a:lnSpc>
            </a:pPr>
            <a:endParaRPr lang="en-US" sz="3211" spc="32">
              <a:solidFill>
                <a:srgbClr val="050707"/>
              </a:solidFill>
              <a:latin typeface="Poppins Light Light"/>
            </a:endParaRPr>
          </a:p>
          <a:p>
            <a:pPr>
              <a:lnSpc>
                <a:spcPts val="4817"/>
              </a:lnSpc>
            </a:pPr>
            <a:endParaRPr lang="en-US" sz="3211" spc="32">
              <a:solidFill>
                <a:srgbClr val="050707"/>
              </a:solidFill>
              <a:latin typeface="Poppins Light Light"/>
            </a:endParaRPr>
          </a:p>
          <a:p>
            <a:pPr>
              <a:lnSpc>
                <a:spcPts val="4817"/>
              </a:lnSpc>
            </a:pPr>
            <a:endParaRPr lang="en-US" sz="3211" spc="32">
              <a:solidFill>
                <a:srgbClr val="050707"/>
              </a:solidFill>
              <a:latin typeface="Poppins Light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894855"/>
            <a:ext cx="7825950" cy="182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0"/>
              </a:lnSpc>
            </a:pPr>
            <a:r>
              <a:rPr lang="en-US" sz="10400">
                <a:solidFill>
                  <a:srgbClr val="FCC300"/>
                </a:solidFill>
                <a:latin typeface="Poppins Bold"/>
              </a:rPr>
              <a:t>Kdo jsme?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52267" y="8248234"/>
            <a:ext cx="6137123" cy="6137123"/>
          </a:xfrm>
          <a:custGeom>
            <a:avLst/>
            <a:gdLst/>
            <a:ahLst/>
            <a:cxnLst/>
            <a:rect l="l" t="t" r="r" b="b"/>
            <a:pathLst>
              <a:path w="6137123" h="6137123">
                <a:moveTo>
                  <a:pt x="0" y="0"/>
                </a:moveTo>
                <a:lnTo>
                  <a:pt x="6137122" y="0"/>
                </a:lnTo>
                <a:lnTo>
                  <a:pt x="6137122" y="6137122"/>
                </a:lnTo>
                <a:lnTo>
                  <a:pt x="0" y="613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1362694" y="9828940"/>
            <a:ext cx="2107270" cy="247914"/>
            <a:chOff x="0" y="0"/>
            <a:chExt cx="2809693" cy="330552"/>
          </a:xfrm>
        </p:grpSpPr>
        <p:sp>
          <p:nvSpPr>
            <p:cNvPr id="4" name="AutoShape 4"/>
            <p:cNvSpPr/>
            <p:nvPr/>
          </p:nvSpPr>
          <p:spPr>
            <a:xfrm rot="5400000">
              <a:off x="1212025" y="-1212025"/>
              <a:ext cx="55092" cy="2479141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AutoShape 5"/>
            <p:cNvSpPr/>
            <p:nvPr/>
          </p:nvSpPr>
          <p:spPr>
            <a:xfrm rot="5400000">
              <a:off x="1542577" y="-936564"/>
              <a:ext cx="55092" cy="2479141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>
            <a:off x="836738" y="4083141"/>
            <a:ext cx="2364729" cy="2364729"/>
          </a:xfrm>
          <a:custGeom>
            <a:avLst/>
            <a:gdLst/>
            <a:ahLst/>
            <a:cxnLst/>
            <a:rect l="l" t="t" r="r" b="b"/>
            <a:pathLst>
              <a:path w="2364729" h="2364729">
                <a:moveTo>
                  <a:pt x="0" y="0"/>
                </a:moveTo>
                <a:lnTo>
                  <a:pt x="2364729" y="0"/>
                </a:lnTo>
                <a:lnTo>
                  <a:pt x="2364729" y="2364729"/>
                </a:lnTo>
                <a:lnTo>
                  <a:pt x="0" y="23647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5363143" y="4083141"/>
            <a:ext cx="2364729" cy="2364729"/>
          </a:xfrm>
          <a:custGeom>
            <a:avLst/>
            <a:gdLst/>
            <a:ahLst/>
            <a:cxnLst/>
            <a:rect l="l" t="t" r="r" b="b"/>
            <a:pathLst>
              <a:path w="2364729" h="2364729">
                <a:moveTo>
                  <a:pt x="0" y="0"/>
                </a:moveTo>
                <a:lnTo>
                  <a:pt x="2364729" y="0"/>
                </a:lnTo>
                <a:lnTo>
                  <a:pt x="2364729" y="2364729"/>
                </a:lnTo>
                <a:lnTo>
                  <a:pt x="0" y="2364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9854300" y="4083141"/>
            <a:ext cx="2946703" cy="2364729"/>
          </a:xfrm>
          <a:custGeom>
            <a:avLst/>
            <a:gdLst/>
            <a:ahLst/>
            <a:cxnLst/>
            <a:rect l="l" t="t" r="r" b="b"/>
            <a:pathLst>
              <a:path w="2946703" h="2364729">
                <a:moveTo>
                  <a:pt x="0" y="0"/>
                </a:moveTo>
                <a:lnTo>
                  <a:pt x="2946702" y="0"/>
                </a:lnTo>
                <a:lnTo>
                  <a:pt x="2946702" y="2364729"/>
                </a:lnTo>
                <a:lnTo>
                  <a:pt x="0" y="23647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292492" y="4083141"/>
            <a:ext cx="2570358" cy="2364729"/>
          </a:xfrm>
          <a:custGeom>
            <a:avLst/>
            <a:gdLst/>
            <a:ahLst/>
            <a:cxnLst/>
            <a:rect l="l" t="t" r="r" b="b"/>
            <a:pathLst>
              <a:path w="2570358" h="2364729">
                <a:moveTo>
                  <a:pt x="0" y="0"/>
                </a:moveTo>
                <a:lnTo>
                  <a:pt x="2570358" y="0"/>
                </a:lnTo>
                <a:lnTo>
                  <a:pt x="2570358" y="2364729"/>
                </a:lnTo>
                <a:lnTo>
                  <a:pt x="0" y="2364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507733" y="6929135"/>
            <a:ext cx="2970005" cy="986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26">
                <a:solidFill>
                  <a:srgbClr val="050707"/>
                </a:solidFill>
                <a:latin typeface="Poppins Bold"/>
              </a:rPr>
              <a:t>Softwarové inženýrství (P, K)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61388" y="6929134"/>
            <a:ext cx="4118879" cy="986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26">
                <a:solidFill>
                  <a:srgbClr val="050707"/>
                </a:solidFill>
                <a:latin typeface="Poppins Bold"/>
              </a:rPr>
              <a:t>Informační technologie v administrativě (P)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83094" y="6938660"/>
            <a:ext cx="4472091" cy="1967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26">
                <a:solidFill>
                  <a:srgbClr val="050707"/>
                </a:solidFill>
                <a:latin typeface="Poppins Light Bold"/>
              </a:rPr>
              <a:t>Aplikovaná informatika v průmyslové automatizaci se specializacemi:</a:t>
            </a:r>
          </a:p>
          <a:p>
            <a:pPr algn="ctr">
              <a:lnSpc>
                <a:spcPts val="3900"/>
              </a:lnSpc>
            </a:pPr>
            <a:endParaRPr lang="en-US" sz="2600" spc="26">
              <a:solidFill>
                <a:srgbClr val="050707"/>
              </a:solidFill>
              <a:latin typeface="Poppins Ligh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32603" y="6929135"/>
            <a:ext cx="4337361" cy="148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26">
                <a:solidFill>
                  <a:srgbClr val="050707"/>
                </a:solidFill>
                <a:latin typeface="Poppins Bold"/>
              </a:rPr>
              <a:t>Bezpečnostní technologie, systémy </a:t>
            </a:r>
          </a:p>
          <a:p>
            <a:pPr algn="ctr">
              <a:lnSpc>
                <a:spcPts val="3900"/>
              </a:lnSpc>
            </a:pPr>
            <a:r>
              <a:rPr lang="en-US" sz="2600" spc="26">
                <a:solidFill>
                  <a:srgbClr val="050707"/>
                </a:solidFill>
                <a:latin typeface="Poppins Bold"/>
              </a:rPr>
              <a:t>a management (P, K)</a:t>
            </a:r>
          </a:p>
        </p:txBody>
      </p:sp>
      <p:sp>
        <p:nvSpPr>
          <p:cNvPr id="14" name="Freeform 14"/>
          <p:cNvSpPr/>
          <p:nvPr/>
        </p:nvSpPr>
        <p:spPr>
          <a:xfrm>
            <a:off x="0" y="-2762860"/>
            <a:ext cx="18288000" cy="6076949"/>
          </a:xfrm>
          <a:custGeom>
            <a:avLst/>
            <a:gdLst/>
            <a:ahLst/>
            <a:cxnLst/>
            <a:rect l="l" t="t" r="r" b="b"/>
            <a:pathLst>
              <a:path w="18288000" h="6076949">
                <a:moveTo>
                  <a:pt x="0" y="0"/>
                </a:moveTo>
                <a:lnTo>
                  <a:pt x="18288000" y="0"/>
                </a:lnTo>
                <a:lnTo>
                  <a:pt x="18288000" y="6076949"/>
                </a:lnTo>
                <a:lnTo>
                  <a:pt x="0" y="60769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32999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TextBox 15"/>
          <p:cNvSpPr txBox="1"/>
          <p:nvPr/>
        </p:nvSpPr>
        <p:spPr>
          <a:xfrm>
            <a:off x="1028700" y="542881"/>
            <a:ext cx="13943796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480"/>
              </a:lnSpc>
            </a:pPr>
            <a:r>
              <a:rPr lang="en-US" sz="10400">
                <a:solidFill>
                  <a:srgbClr val="000000"/>
                </a:solidFill>
                <a:latin typeface="Poppins Bold"/>
              </a:rPr>
              <a:t>Co můžeš studovat?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8875" y="2244838"/>
            <a:ext cx="5557163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Poppins"/>
              </a:rPr>
              <a:t>Bakalářské studium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86023" y="8506475"/>
            <a:ext cx="6066234" cy="986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2600" spc="26">
                <a:solidFill>
                  <a:srgbClr val="000000"/>
                </a:solidFill>
                <a:latin typeface="Poppins Bold"/>
              </a:rPr>
              <a:t>Inteligentní systémy s roboty (P, K)</a:t>
            </a:r>
          </a:p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2600" spc="26">
                <a:solidFill>
                  <a:srgbClr val="000000"/>
                </a:solidFill>
                <a:latin typeface="Poppins Bold"/>
              </a:rPr>
              <a:t>Průmyslová automatizace (P, K)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993297" y="9083002"/>
            <a:ext cx="4294703" cy="776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63"/>
              </a:lnSpc>
            </a:pPr>
            <a:r>
              <a:rPr lang="en-US" sz="2108" spc="21">
                <a:solidFill>
                  <a:srgbClr val="050707"/>
                </a:solidFill>
                <a:latin typeface="Poppins Light Bold"/>
              </a:rPr>
              <a:t>P - prezenční studium</a:t>
            </a:r>
          </a:p>
          <a:p>
            <a:pPr algn="just">
              <a:lnSpc>
                <a:spcPts val="3163"/>
              </a:lnSpc>
            </a:pPr>
            <a:r>
              <a:rPr lang="en-US" sz="2108" spc="21">
                <a:solidFill>
                  <a:srgbClr val="050707"/>
                </a:solidFill>
                <a:latin typeface="Poppins Light Bold"/>
              </a:rPr>
              <a:t>K - kombinované studium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52267" y="8248234"/>
            <a:ext cx="6137123" cy="6137123"/>
          </a:xfrm>
          <a:custGeom>
            <a:avLst/>
            <a:gdLst/>
            <a:ahLst/>
            <a:cxnLst/>
            <a:rect l="l" t="t" r="r" b="b"/>
            <a:pathLst>
              <a:path w="6137123" h="6137123">
                <a:moveTo>
                  <a:pt x="0" y="0"/>
                </a:moveTo>
                <a:lnTo>
                  <a:pt x="6137122" y="0"/>
                </a:lnTo>
                <a:lnTo>
                  <a:pt x="6137122" y="6137122"/>
                </a:lnTo>
                <a:lnTo>
                  <a:pt x="0" y="613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1449049" y="9483805"/>
            <a:ext cx="2107270" cy="247914"/>
            <a:chOff x="0" y="0"/>
            <a:chExt cx="2809693" cy="330552"/>
          </a:xfrm>
        </p:grpSpPr>
        <p:sp>
          <p:nvSpPr>
            <p:cNvPr id="4" name="AutoShape 4"/>
            <p:cNvSpPr/>
            <p:nvPr/>
          </p:nvSpPr>
          <p:spPr>
            <a:xfrm rot="5400000">
              <a:off x="1212025" y="-1212025"/>
              <a:ext cx="55092" cy="2479141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AutoShape 5"/>
            <p:cNvSpPr/>
            <p:nvPr/>
          </p:nvSpPr>
          <p:spPr>
            <a:xfrm rot="5400000">
              <a:off x="1542577" y="-936564"/>
              <a:ext cx="55092" cy="2479141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>
            <a:off x="1175230" y="2857456"/>
            <a:ext cx="1338372" cy="1338372"/>
          </a:xfrm>
          <a:custGeom>
            <a:avLst/>
            <a:gdLst/>
            <a:ahLst/>
            <a:cxnLst/>
            <a:rect l="l" t="t" r="r" b="b"/>
            <a:pathLst>
              <a:path w="1338372" h="1338372">
                <a:moveTo>
                  <a:pt x="0" y="0"/>
                </a:moveTo>
                <a:lnTo>
                  <a:pt x="1338372" y="0"/>
                </a:lnTo>
                <a:lnTo>
                  <a:pt x="1338372" y="1338372"/>
                </a:lnTo>
                <a:lnTo>
                  <a:pt x="0" y="13383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175230" y="4659528"/>
            <a:ext cx="1338372" cy="1338372"/>
          </a:xfrm>
          <a:custGeom>
            <a:avLst/>
            <a:gdLst/>
            <a:ahLst/>
            <a:cxnLst/>
            <a:rect l="l" t="t" r="r" b="b"/>
            <a:pathLst>
              <a:path w="1338372" h="1338372">
                <a:moveTo>
                  <a:pt x="0" y="0"/>
                </a:moveTo>
                <a:lnTo>
                  <a:pt x="1338372" y="0"/>
                </a:lnTo>
                <a:lnTo>
                  <a:pt x="1338372" y="1338372"/>
                </a:lnTo>
                <a:lnTo>
                  <a:pt x="0" y="1338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175230" y="6521775"/>
            <a:ext cx="1338372" cy="1074043"/>
          </a:xfrm>
          <a:custGeom>
            <a:avLst/>
            <a:gdLst/>
            <a:ahLst/>
            <a:cxnLst/>
            <a:rect l="l" t="t" r="r" b="b"/>
            <a:pathLst>
              <a:path w="1338372" h="1074043">
                <a:moveTo>
                  <a:pt x="0" y="0"/>
                </a:moveTo>
                <a:lnTo>
                  <a:pt x="1338372" y="0"/>
                </a:lnTo>
                <a:lnTo>
                  <a:pt x="1338372" y="1074043"/>
                </a:lnTo>
                <a:lnTo>
                  <a:pt x="0" y="107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175230" y="8119693"/>
            <a:ext cx="1338372" cy="1231302"/>
          </a:xfrm>
          <a:custGeom>
            <a:avLst/>
            <a:gdLst/>
            <a:ahLst/>
            <a:cxnLst/>
            <a:rect l="l" t="t" r="r" b="b"/>
            <a:pathLst>
              <a:path w="1338372" h="1231302">
                <a:moveTo>
                  <a:pt x="0" y="0"/>
                </a:moveTo>
                <a:lnTo>
                  <a:pt x="1338372" y="0"/>
                </a:lnTo>
                <a:lnTo>
                  <a:pt x="1338372" y="1231302"/>
                </a:lnTo>
                <a:lnTo>
                  <a:pt x="0" y="12313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3154835" y="3269596"/>
            <a:ext cx="5283916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cs-CZ" sz="2600" spc="26">
                <a:solidFill>
                  <a:srgbClr val="050707"/>
                </a:solidFill>
                <a:latin typeface="Poppins Bold"/>
              </a:rPr>
              <a:t>Softwarové inženýrství (P, K)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75561" y="8484925"/>
            <a:ext cx="7619927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26">
                <a:solidFill>
                  <a:srgbClr val="050707"/>
                </a:solidFill>
                <a:latin typeface="Poppins Bold"/>
              </a:rPr>
              <a:t>Informační technologie v administrativě (P)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54835" y="4640214"/>
            <a:ext cx="6261994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2600" spc="26">
                <a:solidFill>
                  <a:srgbClr val="050707"/>
                </a:solidFill>
                <a:latin typeface="Poppins Light Bold"/>
              </a:rPr>
              <a:t>Aplikovaná informatika v průmyslové automatizaci se specializacemi: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54835" y="6798579"/>
            <a:ext cx="9973909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cs-CZ" sz="2600" spc="26">
                <a:solidFill>
                  <a:srgbClr val="050707"/>
                </a:solidFill>
                <a:latin typeface="Poppins Bold"/>
              </a:rPr>
              <a:t>Bezpečnostní technologie, systémy a management (P, K)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15504" y="542881"/>
            <a:ext cx="13943796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480"/>
              </a:lnSpc>
            </a:pPr>
            <a:r>
              <a:rPr lang="en-US" sz="10400">
                <a:solidFill>
                  <a:srgbClr val="FCC300"/>
                </a:solidFill>
                <a:latin typeface="Poppins Bold"/>
              </a:rPr>
              <a:t>Co můžeš studovat?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49049" y="2202424"/>
            <a:ext cx="5557163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Poppins Bold"/>
              </a:rPr>
              <a:t>Bakalářské studium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53735" y="4383039"/>
            <a:ext cx="6066234" cy="148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2600" spc="26">
                <a:solidFill>
                  <a:srgbClr val="000000"/>
                </a:solidFill>
                <a:latin typeface="Poppins Bold"/>
              </a:rPr>
              <a:t>Inteligentní systémy s roboty (P, K)</a:t>
            </a:r>
          </a:p>
          <a:p>
            <a:pPr>
              <a:lnSpc>
                <a:spcPts val="3900"/>
              </a:lnSpc>
              <a:spcBef>
                <a:spcPct val="0"/>
              </a:spcBef>
            </a:pPr>
            <a:endParaRPr lang="en-US" sz="2600" spc="26">
              <a:solidFill>
                <a:srgbClr val="000000"/>
              </a:solidFill>
              <a:latin typeface="Poppins Bold"/>
            </a:endParaRPr>
          </a:p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2600" spc="26">
                <a:solidFill>
                  <a:srgbClr val="000000"/>
                </a:solidFill>
                <a:latin typeface="Poppins Bold"/>
              </a:rPr>
              <a:t>Průmyslová automatizace (P, K)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93297" y="9083002"/>
            <a:ext cx="4294703" cy="776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63"/>
              </a:lnSpc>
            </a:pPr>
            <a:r>
              <a:rPr lang="en-US" sz="2108" spc="21">
                <a:solidFill>
                  <a:srgbClr val="050707"/>
                </a:solidFill>
                <a:latin typeface="Poppins Light Bold"/>
              </a:rPr>
              <a:t>P - prezenční studium</a:t>
            </a:r>
          </a:p>
          <a:p>
            <a:pPr algn="just">
              <a:lnSpc>
                <a:spcPts val="3163"/>
              </a:lnSpc>
            </a:pPr>
            <a:r>
              <a:rPr lang="en-US" sz="2108" spc="21">
                <a:solidFill>
                  <a:srgbClr val="050707"/>
                </a:solidFill>
                <a:latin typeface="Poppins Light Bold"/>
              </a:rPr>
              <a:t>K - kombinované studium</a:t>
            </a:r>
          </a:p>
        </p:txBody>
      </p:sp>
      <p:sp>
        <p:nvSpPr>
          <p:cNvPr id="18" name="AutoShape 18"/>
          <p:cNvSpPr/>
          <p:nvPr/>
        </p:nvSpPr>
        <p:spPr>
          <a:xfrm flipV="1">
            <a:off x="9542194" y="4808460"/>
            <a:ext cx="1517832" cy="400775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cs-CZ"/>
          </a:p>
        </p:txBody>
      </p:sp>
      <p:sp>
        <p:nvSpPr>
          <p:cNvPr id="19" name="AutoShape 19"/>
          <p:cNvSpPr/>
          <p:nvPr/>
        </p:nvSpPr>
        <p:spPr>
          <a:xfrm>
            <a:off x="9542194" y="5209235"/>
            <a:ext cx="1517832" cy="408243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" name="Freeform 20"/>
          <p:cNvSpPr/>
          <p:nvPr/>
        </p:nvSpPr>
        <p:spPr>
          <a:xfrm>
            <a:off x="-321524" y="-481166"/>
            <a:ext cx="2700447" cy="2700447"/>
          </a:xfrm>
          <a:custGeom>
            <a:avLst/>
            <a:gdLst/>
            <a:ahLst/>
            <a:cxnLst/>
            <a:rect l="l" t="t" r="r" b="b"/>
            <a:pathLst>
              <a:path w="2700447" h="2700447">
                <a:moveTo>
                  <a:pt x="0" y="0"/>
                </a:moveTo>
                <a:lnTo>
                  <a:pt x="2700448" y="0"/>
                </a:lnTo>
                <a:lnTo>
                  <a:pt x="2700448" y="2700447"/>
                </a:lnTo>
                <a:lnTo>
                  <a:pt x="0" y="2700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1" name="Freeform 21"/>
          <p:cNvSpPr/>
          <p:nvPr/>
        </p:nvSpPr>
        <p:spPr>
          <a:xfrm>
            <a:off x="17990156" y="2261767"/>
            <a:ext cx="595689" cy="595689"/>
          </a:xfrm>
          <a:custGeom>
            <a:avLst/>
            <a:gdLst/>
            <a:ahLst/>
            <a:cxnLst/>
            <a:rect l="l" t="t" r="r" b="b"/>
            <a:pathLst>
              <a:path w="595689" h="595689">
                <a:moveTo>
                  <a:pt x="0" y="0"/>
                </a:moveTo>
                <a:lnTo>
                  <a:pt x="595688" y="0"/>
                </a:lnTo>
                <a:lnTo>
                  <a:pt x="595688" y="595689"/>
                </a:lnTo>
                <a:lnTo>
                  <a:pt x="0" y="595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2EC62-DA73-B762-F332-A9C35DC01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787C31E-C7AE-F97D-D18C-FD3D1967B7FF}"/>
              </a:ext>
            </a:extLst>
          </p:cNvPr>
          <p:cNvSpPr/>
          <p:nvPr/>
        </p:nvSpPr>
        <p:spPr>
          <a:xfrm>
            <a:off x="12652267" y="8248234"/>
            <a:ext cx="6137123" cy="6137123"/>
          </a:xfrm>
          <a:custGeom>
            <a:avLst/>
            <a:gdLst/>
            <a:ahLst/>
            <a:cxnLst/>
            <a:rect l="l" t="t" r="r" b="b"/>
            <a:pathLst>
              <a:path w="6137123" h="6137123">
                <a:moveTo>
                  <a:pt x="0" y="0"/>
                </a:moveTo>
                <a:lnTo>
                  <a:pt x="6137122" y="0"/>
                </a:lnTo>
                <a:lnTo>
                  <a:pt x="6137122" y="6137122"/>
                </a:lnTo>
                <a:lnTo>
                  <a:pt x="0" y="613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6207C44-95DB-1D0D-9096-120846DFD8AA}"/>
              </a:ext>
            </a:extLst>
          </p:cNvPr>
          <p:cNvGrpSpPr/>
          <p:nvPr/>
        </p:nvGrpSpPr>
        <p:grpSpPr>
          <a:xfrm>
            <a:off x="11362694" y="9828940"/>
            <a:ext cx="2107270" cy="247914"/>
            <a:chOff x="0" y="0"/>
            <a:chExt cx="2809693" cy="330552"/>
          </a:xfrm>
        </p:grpSpPr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25B702A7-203E-8129-EFB6-8967FC2CCD88}"/>
                </a:ext>
              </a:extLst>
            </p:cNvPr>
            <p:cNvSpPr/>
            <p:nvPr/>
          </p:nvSpPr>
          <p:spPr>
            <a:xfrm rot="5400000">
              <a:off x="1212025" y="-1212025"/>
              <a:ext cx="55092" cy="2479141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id="{E1E59D51-9BED-12D0-1738-38BFD88A1B84}"/>
                </a:ext>
              </a:extLst>
            </p:cNvPr>
            <p:cNvSpPr/>
            <p:nvPr/>
          </p:nvSpPr>
          <p:spPr>
            <a:xfrm rot="5400000">
              <a:off x="1542577" y="-936564"/>
              <a:ext cx="55092" cy="2479141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7ADEBDEA-8A78-19A6-ED50-DF1B1EF9BFF9}"/>
              </a:ext>
            </a:extLst>
          </p:cNvPr>
          <p:cNvSpPr/>
          <p:nvPr/>
        </p:nvSpPr>
        <p:spPr>
          <a:xfrm>
            <a:off x="1115871" y="4083141"/>
            <a:ext cx="2364729" cy="2364729"/>
          </a:xfrm>
          <a:custGeom>
            <a:avLst/>
            <a:gdLst/>
            <a:ahLst/>
            <a:cxnLst/>
            <a:rect l="l" t="t" r="r" b="b"/>
            <a:pathLst>
              <a:path w="2364729" h="2364729">
                <a:moveTo>
                  <a:pt x="0" y="0"/>
                </a:moveTo>
                <a:lnTo>
                  <a:pt x="2364729" y="0"/>
                </a:lnTo>
                <a:lnTo>
                  <a:pt x="2364729" y="2364729"/>
                </a:lnTo>
                <a:lnTo>
                  <a:pt x="0" y="23647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DA3F968-3A95-4CC3-7BD8-B5DA457BB034}"/>
              </a:ext>
            </a:extLst>
          </p:cNvPr>
          <p:cNvSpPr/>
          <p:nvPr/>
        </p:nvSpPr>
        <p:spPr>
          <a:xfrm>
            <a:off x="5642276" y="4083141"/>
            <a:ext cx="2364729" cy="2364729"/>
          </a:xfrm>
          <a:custGeom>
            <a:avLst/>
            <a:gdLst/>
            <a:ahLst/>
            <a:cxnLst/>
            <a:rect l="l" t="t" r="r" b="b"/>
            <a:pathLst>
              <a:path w="2364729" h="2364729">
                <a:moveTo>
                  <a:pt x="0" y="0"/>
                </a:moveTo>
                <a:lnTo>
                  <a:pt x="2364729" y="0"/>
                </a:lnTo>
                <a:lnTo>
                  <a:pt x="2364729" y="2364729"/>
                </a:lnTo>
                <a:lnTo>
                  <a:pt x="0" y="2364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F9B30AE-BE4C-7FFF-1E71-A08BDE7DE710}"/>
              </a:ext>
            </a:extLst>
          </p:cNvPr>
          <p:cNvSpPr/>
          <p:nvPr/>
        </p:nvSpPr>
        <p:spPr>
          <a:xfrm>
            <a:off x="10133433" y="4083141"/>
            <a:ext cx="2946703" cy="2364729"/>
          </a:xfrm>
          <a:custGeom>
            <a:avLst/>
            <a:gdLst/>
            <a:ahLst/>
            <a:cxnLst/>
            <a:rect l="l" t="t" r="r" b="b"/>
            <a:pathLst>
              <a:path w="2946703" h="2364729">
                <a:moveTo>
                  <a:pt x="0" y="0"/>
                </a:moveTo>
                <a:lnTo>
                  <a:pt x="2946702" y="0"/>
                </a:lnTo>
                <a:lnTo>
                  <a:pt x="2946702" y="2364729"/>
                </a:lnTo>
                <a:lnTo>
                  <a:pt x="0" y="23647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 descr="Třída se souvislou výplní">
            <a:extLst>
              <a:ext uri="{FF2B5EF4-FFF2-40B4-BE49-F238E27FC236}">
                <a16:creationId xmlns:a16="http://schemas.microsoft.com/office/drawing/2014/main" id="{FEA273DB-C262-DC4C-1118-192648435A04}"/>
              </a:ext>
            </a:extLst>
          </p:cNvPr>
          <p:cNvSpPr/>
          <p:nvPr/>
        </p:nvSpPr>
        <p:spPr>
          <a:xfrm>
            <a:off x="14571625" y="4083141"/>
            <a:ext cx="2570358" cy="2364729"/>
          </a:xfrm>
          <a:custGeom>
            <a:avLst/>
            <a:gdLst/>
            <a:ahLst/>
            <a:cxnLst/>
            <a:rect l="l" t="t" r="r" b="b"/>
            <a:pathLst>
              <a:path w="2570358" h="2364729">
                <a:moveTo>
                  <a:pt x="0" y="0"/>
                </a:moveTo>
                <a:lnTo>
                  <a:pt x="2570358" y="0"/>
                </a:lnTo>
                <a:lnTo>
                  <a:pt x="2570358" y="2364729"/>
                </a:lnTo>
                <a:lnTo>
                  <a:pt x="0" y="2364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8A9FC3B-AC19-B50D-0A5F-0BB1D3DC002A}"/>
              </a:ext>
            </a:extLst>
          </p:cNvPr>
          <p:cNvSpPr txBox="1"/>
          <p:nvPr/>
        </p:nvSpPr>
        <p:spPr>
          <a:xfrm>
            <a:off x="13940521" y="6766144"/>
            <a:ext cx="4118879" cy="952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cs-CZ" sz="2000" spc="26" dirty="0">
                <a:solidFill>
                  <a:srgbClr val="050707"/>
                </a:solidFill>
                <a:latin typeface="Poppins Bold"/>
              </a:rPr>
              <a:t>Učitelství informatiky</a:t>
            </a:r>
            <a:br>
              <a:rPr lang="cs-CZ" sz="2000" spc="26" dirty="0">
                <a:solidFill>
                  <a:srgbClr val="050707"/>
                </a:solidFill>
                <a:latin typeface="Poppins Bold"/>
              </a:rPr>
            </a:br>
            <a:r>
              <a:rPr lang="cs-CZ" sz="2000" spc="26" dirty="0">
                <a:solidFill>
                  <a:srgbClr val="050707"/>
                </a:solidFill>
                <a:latin typeface="Poppins Bold"/>
              </a:rPr>
              <a:t>pro základní a střední školy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49F6DE1-3621-E036-067B-8F48786963C9}"/>
              </a:ext>
            </a:extLst>
          </p:cNvPr>
          <p:cNvSpPr/>
          <p:nvPr/>
        </p:nvSpPr>
        <p:spPr>
          <a:xfrm>
            <a:off x="0" y="-2762860"/>
            <a:ext cx="18288000" cy="6076949"/>
          </a:xfrm>
          <a:custGeom>
            <a:avLst/>
            <a:gdLst/>
            <a:ahLst/>
            <a:cxnLst/>
            <a:rect l="l" t="t" r="r" b="b"/>
            <a:pathLst>
              <a:path w="18288000" h="6076949">
                <a:moveTo>
                  <a:pt x="0" y="0"/>
                </a:moveTo>
                <a:lnTo>
                  <a:pt x="18288000" y="0"/>
                </a:lnTo>
                <a:lnTo>
                  <a:pt x="18288000" y="6076949"/>
                </a:lnTo>
                <a:lnTo>
                  <a:pt x="0" y="60769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32999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9E4BFC68-3441-B229-FAAE-40D85F6D16DF}"/>
              </a:ext>
            </a:extLst>
          </p:cNvPr>
          <p:cNvSpPr txBox="1"/>
          <p:nvPr/>
        </p:nvSpPr>
        <p:spPr>
          <a:xfrm>
            <a:off x="1028700" y="542881"/>
            <a:ext cx="13943796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480"/>
              </a:lnSpc>
            </a:pPr>
            <a:r>
              <a:rPr lang="en-US" sz="10400">
                <a:solidFill>
                  <a:srgbClr val="000000"/>
                </a:solidFill>
                <a:latin typeface="Poppins Bold"/>
              </a:rPr>
              <a:t>Co můžeš studovat?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22BF8EB-2066-D6C5-8BC9-62CAFB7332C9}"/>
              </a:ext>
            </a:extLst>
          </p:cNvPr>
          <p:cNvSpPr txBox="1"/>
          <p:nvPr/>
        </p:nvSpPr>
        <p:spPr>
          <a:xfrm>
            <a:off x="1088875" y="2244838"/>
            <a:ext cx="5557163" cy="642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cs-CZ" sz="4200">
                <a:solidFill>
                  <a:srgbClr val="000000"/>
                </a:solidFill>
                <a:latin typeface="Poppins"/>
              </a:rPr>
              <a:t>Magisterské studium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C73B8B6F-F8C9-8316-3703-2DF6B715114C}"/>
              </a:ext>
            </a:extLst>
          </p:cNvPr>
          <p:cNvSpPr txBox="1"/>
          <p:nvPr/>
        </p:nvSpPr>
        <p:spPr>
          <a:xfrm>
            <a:off x="13993297" y="9083002"/>
            <a:ext cx="4294703" cy="776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63"/>
              </a:lnSpc>
            </a:pPr>
            <a:r>
              <a:rPr lang="en-US" sz="2108" spc="21">
                <a:solidFill>
                  <a:srgbClr val="050707"/>
                </a:solidFill>
                <a:latin typeface="Poppins Light Bold"/>
              </a:rPr>
              <a:t>P - prezenční studium</a:t>
            </a:r>
          </a:p>
          <a:p>
            <a:pPr algn="just">
              <a:lnSpc>
                <a:spcPts val="3163"/>
              </a:lnSpc>
            </a:pPr>
            <a:r>
              <a:rPr lang="en-US" sz="2108" spc="21">
                <a:solidFill>
                  <a:srgbClr val="050707"/>
                </a:solidFill>
                <a:latin typeface="Poppins Light Bold"/>
              </a:rPr>
              <a:t>K - kombinované studium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727FF782-54FD-3072-283F-C75ABCF10858}"/>
              </a:ext>
            </a:extLst>
          </p:cNvPr>
          <p:cNvSpPr txBox="1"/>
          <p:nvPr/>
        </p:nvSpPr>
        <p:spPr>
          <a:xfrm>
            <a:off x="88945" y="6654348"/>
            <a:ext cx="4549256" cy="986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cs-CZ" sz="2000" spc="26">
                <a:solidFill>
                  <a:srgbClr val="050707"/>
                </a:solidFill>
                <a:latin typeface="Poppins"/>
              </a:rPr>
              <a:t>Informační technologie se specializacemi: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3B87878D-E257-503B-36A4-9F9C80B85DF2}"/>
              </a:ext>
            </a:extLst>
          </p:cNvPr>
          <p:cNvSpPr txBox="1"/>
          <p:nvPr/>
        </p:nvSpPr>
        <p:spPr>
          <a:xfrm>
            <a:off x="-265674" y="7754839"/>
            <a:ext cx="5418270" cy="986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cs-CZ" sz="2000" spc="26">
                <a:solidFill>
                  <a:srgbClr val="000000"/>
                </a:solidFill>
                <a:latin typeface="Poppins Bold"/>
              </a:rPr>
              <a:t>Softwarové inženýrství (P, K)</a:t>
            </a:r>
          </a:p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cs-CZ" sz="2000" spc="26">
                <a:solidFill>
                  <a:srgbClr val="000000"/>
                </a:solidFill>
                <a:latin typeface="Poppins Bold"/>
              </a:rPr>
              <a:t>Kybernetická bezpečnost (P, K)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283F3282-DDCA-8942-00DE-7CDA864AE9E1}"/>
              </a:ext>
            </a:extLst>
          </p:cNvPr>
          <p:cNvSpPr txBox="1"/>
          <p:nvPr/>
        </p:nvSpPr>
        <p:spPr>
          <a:xfrm>
            <a:off x="4550645" y="6766144"/>
            <a:ext cx="4738715" cy="952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cs-CZ" sz="2000" spc="26">
                <a:solidFill>
                  <a:srgbClr val="000000"/>
                </a:solidFill>
                <a:latin typeface="Poppins Bold"/>
              </a:rPr>
              <a:t>Automatické řízení a informatika </a:t>
            </a:r>
          </a:p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cs-CZ" sz="2000" spc="26">
                <a:solidFill>
                  <a:srgbClr val="000000"/>
                </a:solidFill>
                <a:latin typeface="Poppins Bold"/>
              </a:rPr>
              <a:t>v průmyslu 4.0 (P, K)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E207E974-B946-4F00-299B-10C89AF3A7CA}"/>
              </a:ext>
            </a:extLst>
          </p:cNvPr>
          <p:cNvSpPr txBox="1"/>
          <p:nvPr/>
        </p:nvSpPr>
        <p:spPr>
          <a:xfrm>
            <a:off x="8763000" y="6723527"/>
            <a:ext cx="5898249" cy="986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cs-CZ" sz="2000" spc="26" dirty="0">
                <a:solidFill>
                  <a:srgbClr val="000000"/>
                </a:solidFill>
                <a:latin typeface="Poppins"/>
              </a:rPr>
              <a:t>Bezpečnostní technologie, systémy </a:t>
            </a:r>
          </a:p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cs-CZ" sz="2000" spc="26" dirty="0">
                <a:solidFill>
                  <a:srgbClr val="000000"/>
                </a:solidFill>
                <a:latin typeface="Poppins"/>
              </a:rPr>
              <a:t>a management se specializacemi: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4CF66C5F-3AA0-96CD-C672-3FF22A2823CB}"/>
              </a:ext>
            </a:extLst>
          </p:cNvPr>
          <p:cNvSpPr txBox="1"/>
          <p:nvPr/>
        </p:nvSpPr>
        <p:spPr>
          <a:xfrm>
            <a:off x="8825442" y="7824018"/>
            <a:ext cx="5804958" cy="986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cs-CZ" sz="2000" spc="26" dirty="0">
                <a:solidFill>
                  <a:srgbClr val="000000"/>
                </a:solidFill>
                <a:latin typeface="Poppins Bold"/>
              </a:rPr>
              <a:t>Bezpečnostní technologie (P, K)</a:t>
            </a:r>
          </a:p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cs-CZ" sz="2000" spc="26" dirty="0">
                <a:solidFill>
                  <a:srgbClr val="000000"/>
                </a:solidFill>
                <a:latin typeface="Poppins Bold"/>
              </a:rPr>
              <a:t>Bezpečnostní management (P, K)</a:t>
            </a:r>
          </a:p>
        </p:txBody>
      </p:sp>
    </p:spTree>
    <p:extLst>
      <p:ext uri="{BB962C8B-B14F-4D97-AF65-F5344CB8AC3E}">
        <p14:creationId xmlns:p14="http://schemas.microsoft.com/office/powerpoint/2010/main" val="613819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1501</Words>
  <Application>Microsoft Office PowerPoint</Application>
  <PresentationFormat>Custom</PresentationFormat>
  <Paragraphs>257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Mladá, dynamicky se rozvíjející fakulta Založena dne 1. 1. 2006 jako čtvrtá samostatná fakulta UTB Moderní prostředí a vybavení laboratoří, zaměstnanost a úspěšnost absolventů Studijní i výzkumné zaměření</dc:title>
  <cp:lastModifiedBy>Stanislav Kovář</cp:lastModifiedBy>
  <cp:revision>7</cp:revision>
  <dcterms:created xsi:type="dcterms:W3CDTF">2006-08-16T00:00:00Z</dcterms:created>
  <dcterms:modified xsi:type="dcterms:W3CDTF">2025-12-16T13:44:42Z</dcterms:modified>
  <dc:identifier>DAF4vBHJ1RQ</dc:identifier>
</cp:coreProperties>
</file>