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4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75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53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75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251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4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5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70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5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42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00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61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05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026B8-D226-439F-B4FA-F5DA3AE30316}" type="datetimeFigureOut">
              <a:rPr lang="cs-CZ" smtClean="0"/>
              <a:t>23.2.2014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5E0A69-42F7-4BA2-BD88-EABE6C1B7F47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ppeenranta_University_of_Technolog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aimia.fi/en-F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"/>
            <a:ext cx="8134672" cy="3861047"/>
          </a:xfrm>
        </p:spPr>
        <p:txBody>
          <a:bodyPr>
            <a:normAutofit fontScale="90000"/>
          </a:bodyPr>
          <a:lstStyle/>
          <a:p>
            <a:pPr algn="l"/>
            <a:r>
              <a:rPr lang="cs-CZ" sz="6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Erasmus studijní pobyt</a:t>
            </a:r>
            <a:r>
              <a:rPr lang="cs-CZ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cs-CZ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cs-CZ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Lappeenranta, Finsko</a:t>
            </a:r>
            <a:br>
              <a:rPr lang="cs-CZ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Zimní semestr 2013/2014</a:t>
            </a:r>
            <a:r>
              <a:rPr lang="cs-CZ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cs-CZ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cs-CZ" sz="6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7448872" cy="3861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l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Nikola Šenovský</a:t>
            </a:r>
          </a:p>
          <a:p>
            <a:pPr algn="l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FAI UTB ve Zlíně</a:t>
            </a:r>
          </a:p>
          <a:p>
            <a:pPr algn="l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senovsky@gmail.com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8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84592"/>
            <a:ext cx="4363200" cy="327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501008"/>
            <a:ext cx="4363200" cy="32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92" y="84592"/>
            <a:ext cx="4363200" cy="327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92" y="3501008"/>
            <a:ext cx="4363199" cy="32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98040"/>
            <a:ext cx="9145016" cy="7589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3600" b="1" dirty="0" smtClean="0"/>
              <a:t>ERASMUS = ZKUŠENO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K NEZAPLACENÍ!!!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04278" y="260648"/>
            <a:ext cx="103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U CESTY DO ŠKOLY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2086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ikola\Disk Google\Škola\Erasmus\prezentace\344px-Lappeenranta.sijainti.suomi.200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3845"/>
            <a:ext cx="32766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Lappeenranta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286472" cy="485428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Podél břehu největšího finského jezera Saimaa</a:t>
            </a:r>
          </a:p>
          <a:p>
            <a:r>
              <a:rPr lang="cs-CZ" sz="2400" dirty="0" smtClean="0"/>
              <a:t>30 km od Ruských hranic v regionu Jižní Karélie</a:t>
            </a:r>
          </a:p>
          <a:p>
            <a:r>
              <a:rPr lang="cs-CZ" sz="2400" dirty="0" smtClean="0"/>
              <a:t>Cca 73 000 obyvatel (13. největší ve Finsku)</a:t>
            </a:r>
          </a:p>
          <a:p>
            <a:r>
              <a:rPr lang="en-US" sz="2400" dirty="0" smtClean="0"/>
              <a:t>Lappeenranta </a:t>
            </a:r>
            <a:r>
              <a:rPr lang="cs-CZ" sz="2400" dirty="0" smtClean="0"/>
              <a:t>má mnoho škol, a to na téměř všech úrovních vzdělání</a:t>
            </a:r>
            <a:r>
              <a:rPr lang="en-US" sz="2400" dirty="0" smtClean="0"/>
              <a:t>,</a:t>
            </a:r>
            <a:r>
              <a:rPr lang="cs-CZ" sz="2400" dirty="0" smtClean="0"/>
              <a:t> včetně </a:t>
            </a:r>
            <a:r>
              <a:rPr lang="en-US" sz="2400" dirty="0" smtClean="0">
                <a:hlinkClick r:id="rId3" tooltip="Lappeenranta University of Technology"/>
              </a:rPr>
              <a:t>Lappeenranta University of Technology</a:t>
            </a:r>
            <a:r>
              <a:rPr lang="cs-CZ" sz="2400" dirty="0" smtClean="0"/>
              <a:t> (založena 1969, stejně jako Fakulta technologická UTB) a   mnou navštívená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4"/>
              </a:rPr>
              <a:t>Saimaa University of </a:t>
            </a:r>
            <a:r>
              <a:rPr lang="cs-CZ" sz="2400" dirty="0" smtClean="0">
                <a:hlinkClick r:id="rId4"/>
              </a:rPr>
              <a:t>  </a:t>
            </a:r>
            <a:r>
              <a:rPr lang="en-US" sz="2400" dirty="0" smtClean="0">
                <a:hlinkClick r:id="rId4"/>
              </a:rPr>
              <a:t>Applied Sciences</a:t>
            </a:r>
            <a:endParaRPr lang="cs-CZ" sz="2400" dirty="0"/>
          </a:p>
          <a:p>
            <a:r>
              <a:rPr lang="cs-CZ" sz="2400" dirty="0" smtClean="0"/>
              <a:t>Většina nápisů je ve finštině a švédštině, ale když se zeptáte lidí na ulici, tak se anglicky většinou domluvíte (v celém Finsku)</a:t>
            </a:r>
          </a:p>
        </p:txBody>
      </p:sp>
    </p:spTree>
    <p:extLst>
      <p:ext uri="{BB962C8B-B14F-4D97-AF65-F5344CB8AC3E}">
        <p14:creationId xmlns:p14="http://schemas.microsoft.com/office/powerpoint/2010/main" val="19003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Lappeenranta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142978" cy="4854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Jak je vidět na satelitním snímku, Lappeenranta </a:t>
            </a:r>
            <a:r>
              <a:rPr lang="cs-CZ" sz="2400" dirty="0"/>
              <a:t>j</a:t>
            </a:r>
            <a:r>
              <a:rPr lang="cs-CZ" sz="2400" dirty="0" smtClean="0"/>
              <a:t>e nejen počtem obyvatel, rokem založení univerzity a funkcionalistickou architekturou, ale i svým podlouhlým tvarem ze všech Finských měst nejpodobnější Zlínu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390" y="1518245"/>
            <a:ext cx="55435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617" y="3161603"/>
            <a:ext cx="5758235" cy="307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Ubytování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8998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Ubytování zařizuje škola u společnosti LOAS, na jejichž kolejích bydlí většina studentů z různých škol</a:t>
            </a:r>
          </a:p>
          <a:p>
            <a:r>
              <a:rPr lang="cs-CZ" sz="2400" dirty="0" smtClean="0"/>
              <a:t>Cena ubytování </a:t>
            </a:r>
            <a:r>
              <a:rPr lang="cs-CZ" sz="2400" dirty="0"/>
              <a:t>včetně internetu </a:t>
            </a:r>
            <a:r>
              <a:rPr lang="cs-CZ" sz="2400" dirty="0" smtClean="0"/>
              <a:t>byla 205 € za měsíc za dvoulůžkový pokoj vzdálený 1 km od univerzity</a:t>
            </a:r>
          </a:p>
          <a:p>
            <a:r>
              <a:rPr lang="cs-CZ" sz="2400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70367" y="3143496"/>
            <a:ext cx="2558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Za 47 € si také můžete půjčit peřinu, polštář, ložní prádlo a ručníky; nádobí již </a:t>
            </a:r>
            <a:r>
              <a:rPr lang="cs-CZ" sz="2400" dirty="0"/>
              <a:t>bylo na </a:t>
            </a:r>
            <a:r>
              <a:rPr lang="cs-CZ" sz="2400" dirty="0" smtClean="0"/>
              <a:t>bytě po předchozích nájemnících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315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„univerzita </a:t>
            </a:r>
            <a:r>
              <a:rPr lang="cs-CZ" dirty="0"/>
              <a:t>aplikovaných věd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/>
              <a:t>V </a:t>
            </a:r>
            <a:r>
              <a:rPr lang="cs-CZ" sz="2800" dirty="0"/>
              <a:t>Česku žádné univerzity aplikovaných věd nejsou, jejich nejbližším ekvivalentem jsou vyšší odborné školy, na kterých se </a:t>
            </a:r>
            <a:r>
              <a:rPr lang="cs-CZ" sz="2800" dirty="0" smtClean="0"/>
              <a:t>dá také </a:t>
            </a:r>
            <a:r>
              <a:rPr lang="cs-CZ" sz="2800" dirty="0"/>
              <a:t>získat maximálně titul Bc., ale za poloviční </a:t>
            </a:r>
            <a:r>
              <a:rPr lang="cs-CZ" sz="2800" dirty="0" smtClean="0"/>
              <a:t>dobu</a:t>
            </a:r>
          </a:p>
          <a:p>
            <a:pPr>
              <a:lnSpc>
                <a:spcPct val="110000"/>
              </a:lnSpc>
            </a:pPr>
            <a:r>
              <a:rPr lang="cs-CZ" sz="2800" dirty="0" smtClean="0"/>
              <a:t>Ve světě jsou většinou tyto školy označovány jako „</a:t>
            </a:r>
            <a:r>
              <a:rPr lang="cs-CZ" sz="2800" dirty="0" err="1" smtClean="0"/>
              <a:t>college</a:t>
            </a:r>
            <a:r>
              <a:rPr lang="cs-CZ" sz="2800" dirty="0" smtClean="0"/>
              <a:t>“ </a:t>
            </a:r>
            <a:endParaRPr lang="cs-CZ" sz="2800" dirty="0"/>
          </a:p>
          <a:p>
            <a:pPr>
              <a:lnSpc>
                <a:spcPct val="110000"/>
              </a:lnSpc>
            </a:pPr>
            <a:r>
              <a:rPr lang="cs-CZ" sz="2800" dirty="0" smtClean="0"/>
              <a:t>Univerzity aplikovaných věd jsou zaměřeny více na praxi a méně na teorii, než klasické univerzity, což se v některých oborech hodí (inženýrství, obchodnictví nebo zdravotnictví), ale v IT to nemusí být nutně pravda, jak jsme si všichni ve skupině 8 Erasmus studentů ověřili (</a:t>
            </a:r>
            <a:r>
              <a:rPr lang="cs-CZ" sz="2800" dirty="0"/>
              <a:t>jeden </a:t>
            </a:r>
            <a:r>
              <a:rPr lang="cs-CZ" sz="2800" dirty="0" smtClean="0"/>
              <a:t>Němec, jeden Litevec a kromě mě dalších pět studentů z Česka, všichni pocházeli z ostravské VŠB-TUO)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3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Saimaa univerzita aplikovaných věd</a:t>
            </a:r>
            <a:endParaRPr lang="cs-CZ" dirty="0"/>
          </a:p>
        </p:txBody>
      </p:sp>
      <p:sp>
        <p:nvSpPr>
          <p:cNvPr id="4" name="AutoShape 2" descr="http://ydin.pc.lut.fi/images/yty/LTY.jpg"/>
          <p:cNvSpPr>
            <a:spLocks noChangeAspect="1" noChangeArrowheads="1"/>
          </p:cNvSpPr>
          <p:nvPr/>
        </p:nvSpPr>
        <p:spPr bwMode="auto">
          <a:xfrm>
            <a:off x="63500" y="-136525"/>
            <a:ext cx="87249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6" name="Picture 6" descr="http://ydin.pc.lut.fi/images/yty/L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"/>
          <a:stretch/>
        </p:blipFill>
        <p:spPr bwMode="auto">
          <a:xfrm>
            <a:off x="0" y="1551708"/>
            <a:ext cx="9144000" cy="53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Saimaa univerzita aplikovaných věd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3 fakulty: </a:t>
            </a:r>
            <a:r>
              <a:rPr lang="en-US" sz="2400" dirty="0" smtClean="0"/>
              <a:t>Technology</a:t>
            </a:r>
            <a:r>
              <a:rPr lang="cs-CZ" sz="2400" dirty="0" smtClean="0"/>
              <a:t>, </a:t>
            </a:r>
            <a:r>
              <a:rPr lang="en-US" sz="2400" dirty="0" smtClean="0"/>
              <a:t>Business and</a:t>
            </a:r>
            <a:r>
              <a:rPr lang="cs-CZ" sz="2400" dirty="0" smtClean="0"/>
              <a:t> </a:t>
            </a:r>
            <a:r>
              <a:rPr lang="en-US" sz="2400" dirty="0" smtClean="0"/>
              <a:t>Culture</a:t>
            </a:r>
            <a:r>
              <a:rPr lang="cs-CZ" sz="2400" dirty="0" smtClean="0"/>
              <a:t> a </a:t>
            </a:r>
            <a:r>
              <a:rPr lang="en-US" sz="2400" dirty="0" smtClean="0"/>
              <a:t>Health </a:t>
            </a:r>
            <a:r>
              <a:rPr lang="en-US" sz="2400" dirty="0"/>
              <a:t>Care and Social </a:t>
            </a:r>
            <a:r>
              <a:rPr lang="en-US" sz="2400" dirty="0" smtClean="0"/>
              <a:t>Services</a:t>
            </a:r>
            <a:endParaRPr lang="cs-CZ" sz="2400" dirty="0" smtClean="0"/>
          </a:p>
          <a:p>
            <a:r>
              <a:rPr lang="cs-CZ" sz="2400" dirty="0" smtClean="0"/>
              <a:t>Sdílený kampus s Lappeenranta University </a:t>
            </a:r>
            <a:r>
              <a:rPr lang="cs-CZ" sz="2400" dirty="0" err="1" smtClean="0"/>
              <a:t>of</a:t>
            </a:r>
            <a:r>
              <a:rPr lang="cs-CZ" sz="2400" dirty="0" smtClean="0"/>
              <a:t> Technology (LUT)</a:t>
            </a:r>
          </a:p>
          <a:p>
            <a:r>
              <a:rPr lang="cs-CZ" sz="2400" dirty="0" smtClean="0"/>
              <a:t>Několik jídelen, s cenami oběda začínajícími na 1,77 €</a:t>
            </a:r>
          </a:p>
          <a:p>
            <a:r>
              <a:rPr lang="cs-CZ" sz="2400" dirty="0" smtClean="0"/>
              <a:t>Jak již bylo zmíněno, přílišné zaměření na praxi (návštěva několika místních firem a ukázka jejich IT) a nedostatečná teoretická průprava (žádná výuka programovacích, skriptovacích či značkovacích jazyků, jako je Java, PHP nebo HTML) potvrzovala správnost rozhodnutí, že v rámci celoevropského snižování počtu vysokoškoláků přestane tato škola nabírat nové studenty IT a po dostudování těch stávajících uzavře celé IT oddělení (asi v roce 2015); blížící se konec byl cítit i na nízké motivaci vyučujících</a:t>
            </a:r>
          </a:p>
        </p:txBody>
      </p:sp>
    </p:spTree>
    <p:extLst>
      <p:ext uri="{BB962C8B-B14F-4D97-AF65-F5344CB8AC3E}">
        <p14:creationId xmlns:p14="http://schemas.microsoft.com/office/powerpoint/2010/main" val="38477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Předměty a způsob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 fontScale="92500"/>
          </a:bodyPr>
          <a:lstStyle/>
          <a:p>
            <a:r>
              <a:rPr lang="cs-CZ" sz="2600" dirty="0" smtClean="0"/>
              <a:t>Studováno 6 předmětů: </a:t>
            </a:r>
            <a:r>
              <a:rPr lang="cs-CZ" sz="2600" dirty="0"/>
              <a:t>ICT </a:t>
            </a:r>
            <a:r>
              <a:rPr lang="cs-CZ" sz="2600" dirty="0" err="1" smtClean="0"/>
              <a:t>project</a:t>
            </a:r>
            <a:r>
              <a:rPr lang="cs-CZ" sz="2600" dirty="0" smtClean="0"/>
              <a:t>,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Learning</a:t>
            </a:r>
            <a:r>
              <a:rPr lang="cs-CZ" sz="2600" dirty="0" smtClean="0"/>
              <a:t>, </a:t>
            </a:r>
            <a:r>
              <a:rPr lang="cs-CZ" sz="2600" dirty="0" err="1" smtClean="0"/>
              <a:t>Orientation</a:t>
            </a:r>
            <a:r>
              <a:rPr lang="cs-CZ" sz="2600" dirty="0" smtClean="0"/>
              <a:t> </a:t>
            </a:r>
            <a:r>
              <a:rPr lang="cs-CZ" sz="2600" dirty="0"/>
              <a:t>to </a:t>
            </a:r>
            <a:r>
              <a:rPr lang="cs-CZ" sz="2600" dirty="0" err="1"/>
              <a:t>studies</a:t>
            </a:r>
            <a:r>
              <a:rPr lang="cs-CZ" sz="2600" dirty="0"/>
              <a:t> in Saimaa </a:t>
            </a:r>
            <a:r>
              <a:rPr lang="cs-CZ" sz="2600" dirty="0" smtClean="0"/>
              <a:t>UAS, Business </a:t>
            </a:r>
            <a:r>
              <a:rPr lang="cs-CZ" sz="2600" dirty="0" err="1"/>
              <a:t>Information</a:t>
            </a:r>
            <a:r>
              <a:rPr lang="cs-CZ" sz="2600" dirty="0"/>
              <a:t> </a:t>
            </a:r>
            <a:r>
              <a:rPr lang="cs-CZ" sz="2600" dirty="0" smtClean="0"/>
              <a:t>Systems, </a:t>
            </a:r>
            <a:r>
              <a:rPr lang="cs-CZ" sz="2600" dirty="0" err="1" smtClean="0"/>
              <a:t>Domain</a:t>
            </a:r>
            <a:r>
              <a:rPr lang="cs-CZ" sz="2600" dirty="0" smtClean="0"/>
              <a:t> </a:t>
            </a:r>
            <a:r>
              <a:rPr lang="cs-CZ" sz="2600" dirty="0" err="1"/>
              <a:t>Specific</a:t>
            </a:r>
            <a:r>
              <a:rPr lang="cs-CZ" sz="2600" dirty="0"/>
              <a:t> ICT </a:t>
            </a:r>
            <a:r>
              <a:rPr lang="cs-CZ" sz="2600" dirty="0" err="1" smtClean="0"/>
              <a:t>Services</a:t>
            </a:r>
            <a:r>
              <a:rPr lang="cs-CZ" sz="2600" dirty="0" smtClean="0"/>
              <a:t> a </a:t>
            </a:r>
            <a:r>
              <a:rPr lang="cs-CZ" sz="2600" dirty="0" err="1" smtClean="0"/>
              <a:t>Information</a:t>
            </a:r>
            <a:r>
              <a:rPr lang="cs-CZ" sz="2600" dirty="0" smtClean="0"/>
              <a:t> </a:t>
            </a:r>
            <a:r>
              <a:rPr lang="cs-CZ" sz="2600" dirty="0"/>
              <a:t>Systems </a:t>
            </a:r>
            <a:r>
              <a:rPr lang="cs-CZ" sz="2600" dirty="0" err="1"/>
              <a:t>Evaluation</a:t>
            </a:r>
            <a:r>
              <a:rPr lang="cs-CZ" sz="2600" dirty="0"/>
              <a:t> and </a:t>
            </a:r>
            <a:r>
              <a:rPr lang="cs-CZ" sz="2600" dirty="0" err="1" smtClean="0"/>
              <a:t>Implementation</a:t>
            </a:r>
            <a:endParaRPr lang="cs-CZ" sz="2600" dirty="0" smtClean="0"/>
          </a:p>
          <a:p>
            <a:r>
              <a:rPr lang="cs-CZ" sz="2600" dirty="0" smtClean="0"/>
              <a:t>Způsob výuky je dost odlišný od toho českého. Je kladen větší důraz na práci v týmech, zkoušky jsou nahrazeny postupně vypracovávanými semestrálními projekty či esejemi a s vyučujícími si tykáte (to vše platí o finských školách obecně). Takže kdyby byl na mnou navštívené škole kladen trochu větší důraz i na teoretickou stránku věci, tak by to bylo ideální studium</a:t>
            </a:r>
          </a:p>
          <a:p>
            <a:r>
              <a:rPr lang="cs-CZ" sz="2600" dirty="0" smtClean="0"/>
              <a:t>Mám pocit, že finské školství nejvíce dodržuje zásady Jana Ámose Komenského, který přitom rozhodně finské národnosti nebyl ;-) 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710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na výlet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04596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Pořádají se výlety do Helsinek, Stockholmu, Petrohradu a Laponska, ale cena se pohybuje kolem 200 až 300 €, takže jsme s přítelkyní raději vyrazili na vlastní pěst. Na týden jsme si půjčili auto za 300 € a přes </a:t>
            </a:r>
            <a:r>
              <a:rPr lang="cs-CZ" sz="2400" dirty="0" err="1" smtClean="0"/>
              <a:t>Oulu</a:t>
            </a:r>
            <a:r>
              <a:rPr lang="cs-CZ" sz="2400" dirty="0" smtClean="0"/>
              <a:t>, </a:t>
            </a:r>
            <a:r>
              <a:rPr lang="cs-CZ" sz="2400" dirty="0" err="1" smtClean="0"/>
              <a:t>Rovaniemi</a:t>
            </a:r>
            <a:r>
              <a:rPr lang="cs-CZ" sz="2400" dirty="0" smtClean="0"/>
              <a:t> a </a:t>
            </a:r>
            <a:r>
              <a:rPr lang="cs-CZ" sz="2400" dirty="0" err="1" smtClean="0"/>
              <a:t>Sodankylu</a:t>
            </a:r>
            <a:r>
              <a:rPr lang="cs-CZ" sz="2400" dirty="0" smtClean="0"/>
              <a:t> jsme dojeli až na </a:t>
            </a:r>
            <a:r>
              <a:rPr lang="cs-CZ" sz="2400" dirty="0" err="1" smtClean="0"/>
              <a:t>Nordkapp</a:t>
            </a:r>
            <a:r>
              <a:rPr lang="cs-CZ" sz="2400" dirty="0" smtClean="0"/>
              <a:t> (nejsevernější místo skandinávského poloostrova)</a:t>
            </a:r>
            <a:endParaRPr lang="cs-CZ" sz="2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028" y="3490690"/>
            <a:ext cx="3856615" cy="28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38" y="3490367"/>
            <a:ext cx="3857478" cy="28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ministrativní">
  <a:themeElements>
    <a:clrScheme name="Vlastní 4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F07F09"/>
      </a:accent1>
      <a:accent2>
        <a:srgbClr val="9F2936"/>
      </a:accent2>
      <a:accent3>
        <a:srgbClr val="003580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lastní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4623</TotalTime>
  <Words>625</Words>
  <Application>Microsoft Office PowerPoint</Application>
  <PresentationFormat>Předvádění na obrazovce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Administrativní</vt:lpstr>
      <vt:lpstr>Erasmus studijní pobyt Lappeenranta, Finsko Zimní semestr 2013/2014 </vt:lpstr>
      <vt:lpstr>Lappeenranta</vt:lpstr>
      <vt:lpstr>Lappeenranta</vt:lpstr>
      <vt:lpstr>Ubytování</vt:lpstr>
      <vt:lpstr>Co je „univerzita aplikovaných věd“</vt:lpstr>
      <vt:lpstr>Saimaa univerzita aplikovaných věd</vt:lpstr>
      <vt:lpstr>Saimaa univerzita aplikovaných věd</vt:lpstr>
      <vt:lpstr>Předměty a způsob výuky</vt:lpstr>
      <vt:lpstr>Kam na výlet</vt:lpstr>
      <vt:lpstr>ERASMUS = ZKUŠENOST K NEZAPLACENÍ!!!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pobyt: Finsko, Lappeenranta</dc:title>
  <dc:creator>Nikola</dc:creator>
  <cp:lastModifiedBy>Nikola</cp:lastModifiedBy>
  <cp:revision>45</cp:revision>
  <dcterms:created xsi:type="dcterms:W3CDTF">2014-02-19T20:25:39Z</dcterms:created>
  <dcterms:modified xsi:type="dcterms:W3CDTF">2014-02-23T01:34:54Z</dcterms:modified>
</cp:coreProperties>
</file>