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4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3" r:id="rId34"/>
  </p:sldIdLst>
  <p:sldSz cx="9144000" cy="6858000" type="screen4x3"/>
  <p:notesSz cx="6858000" cy="9144000"/>
  <p:embeddedFontLst>
    <p:embeddedFont>
      <p:font typeface="Poppins" panose="020B0604020202020204" charset="-18"/>
      <p:regular r:id="rId36"/>
      <p:bold r:id="rId37"/>
      <p:italic r:id="rId38"/>
      <p:boldItalic r:id="rId39"/>
    </p:embeddedFont>
    <p:embeddedFont>
      <p:font typeface="Poppins Light" panose="020B0604020202020204" charset="-18"/>
      <p:regular r:id="rId40"/>
      <p:bold r:id="rId41"/>
      <p:italic r:id="rId42"/>
      <p:boldItalic r:id="rId43"/>
    </p:embeddedFont>
    <p:embeddedFont>
      <p:font typeface="Roboto" panose="02000000000000000000" pitchFamily="2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84229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f88b75923_0_10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f88b75923_0_10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0441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f88b75923_0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f88b75923_0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6506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f88b75923_0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f88b75923_0_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4611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f88b75923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f88b75923_0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6390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f88b75923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f88b75923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6248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f88b75923_0_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f88b75923_0_4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27867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f88b75923_0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3f88b75923_0_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0967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f88b75923_0_5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3f88b75923_0_5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2065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3f88b75923_0_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3f88b75923_0_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53379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f88b75923_0_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3f88b75923_0_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4928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3f88b75923_0_6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3f88b75923_0_6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6665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54811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3f88b75923_0_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3f88b75923_0_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03328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3f88b75923_0_7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3f88b75923_0_7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73220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3f88b75923_0_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3f88b75923_0_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63545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3f88b75923_0_7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3f88b75923_0_7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83435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3f88b75923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3f88b75923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72277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3f88b75923_0_8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3f88b75923_0_8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1836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3f88b75923_0_8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3f88b75923_0_8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47028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3f88b75923_0_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3f88b75923_0_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75571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3f88b75923_0_9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Google Shape;783;g3f88b75923_0_9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53873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3f88b75923_0_9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Google Shape;803;g3f88b75923_0_9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5592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f88b7592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f88b75923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28770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3f88b75923_0_1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3f88b75923_0_1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03914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3f88b75923_0_9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g3f88b75923_0_9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91205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3f88b75923_0_1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3f88b75923_0_1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913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f88b75923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f88b75923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6625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f88b75923_0_1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f88b75923_0_1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0716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f88b75923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f88b75923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1717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f88b75923_0_1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f88b75923_0_1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2375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f88b75923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f88b75923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8030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f88b75923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f88b75923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0025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11760" y="992880"/>
            <a:ext cx="8519760" cy="2736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313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ripravka.fai.utb.cz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ripravka.fai.utb.cz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13" Type="http://schemas.openxmlformats.org/officeDocument/2006/relationships/image" Target="../media/image34.jpg"/><Relationship Id="rId3" Type="http://schemas.openxmlformats.org/officeDocument/2006/relationships/image" Target="../media/image24.png"/><Relationship Id="rId7" Type="http://schemas.openxmlformats.org/officeDocument/2006/relationships/image" Target="../media/image28.jp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jpg"/><Relationship Id="rId10" Type="http://schemas.openxmlformats.org/officeDocument/2006/relationships/image" Target="../media/image31.jp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i2j-UyU4BEM" TargetMode="External"/><Relationship Id="rId5" Type="http://schemas.openxmlformats.org/officeDocument/2006/relationships/hyperlink" Target="http://bit.ly/zivotnaFAI" TargetMode="External"/><Relationship Id="rId4" Type="http://schemas.openxmlformats.org/officeDocument/2006/relationships/hyperlink" Target="https://youtu.be/-EBokikoV2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812" y="0"/>
            <a:ext cx="8634372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659387" y="-483612"/>
            <a:ext cx="7825200" cy="7825200"/>
            <a:chOff x="-3253188" y="-796825"/>
            <a:chExt cx="7825200" cy="7825200"/>
          </a:xfrm>
        </p:grpSpPr>
        <p:sp>
          <p:nvSpPr>
            <p:cNvPr id="56" name="Google Shape;56;p13"/>
            <p:cNvSpPr/>
            <p:nvPr/>
          </p:nvSpPr>
          <p:spPr>
            <a:xfrm>
              <a:off x="-2769612" y="-313225"/>
              <a:ext cx="6858000" cy="6858000"/>
            </a:xfrm>
            <a:prstGeom prst="ellipse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-1754850" y="701525"/>
              <a:ext cx="4828500" cy="4828500"/>
            </a:xfrm>
            <a:prstGeom prst="ellipse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-3253188" y="-796825"/>
              <a:ext cx="7825200" cy="7825200"/>
            </a:xfrm>
            <a:prstGeom prst="ellipse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9" name="Google Shape;59;p13"/>
          <p:cNvSpPr/>
          <p:nvPr/>
        </p:nvSpPr>
        <p:spPr>
          <a:xfrm>
            <a:off x="3186725" y="2043750"/>
            <a:ext cx="2770500" cy="27705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50800" dir="5400000" algn="tl" rotWithShape="0">
              <a:srgbClr val="FFFFFF">
                <a:alpha val="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2188" y="3114200"/>
            <a:ext cx="2659624" cy="6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roup 1"/>
          <p:cNvGrpSpPr/>
          <p:nvPr/>
        </p:nvGrpSpPr>
        <p:grpSpPr>
          <a:xfrm>
            <a:off x="-569880" y="500040"/>
            <a:ext cx="2601000" cy="2601000"/>
            <a:chOff x="-569880" y="500040"/>
            <a:chExt cx="2601000" cy="2601000"/>
          </a:xfrm>
        </p:grpSpPr>
        <p:sp>
          <p:nvSpPr>
            <p:cNvPr id="176" name="CustomShape 2"/>
            <p:cNvSpPr/>
            <p:nvPr/>
          </p:nvSpPr>
          <p:spPr>
            <a:xfrm>
              <a:off x="320040" y="1389960"/>
              <a:ext cx="821160" cy="82116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7" name="CustomShape 3"/>
            <p:cNvSpPr/>
            <p:nvPr/>
          </p:nvSpPr>
          <p:spPr>
            <a:xfrm>
              <a:off x="100080" y="1170000"/>
              <a:ext cx="1261080" cy="126108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8" name="CustomShape 4"/>
            <p:cNvSpPr/>
            <p:nvPr/>
          </p:nvSpPr>
          <p:spPr>
            <a:xfrm>
              <a:off x="-202320" y="867240"/>
              <a:ext cx="1866240" cy="186624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9" name="CustomShape 5"/>
            <p:cNvSpPr/>
            <p:nvPr/>
          </p:nvSpPr>
          <p:spPr>
            <a:xfrm>
              <a:off x="-569880" y="500040"/>
              <a:ext cx="2601000" cy="260100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80" name="Group 6"/>
          <p:cNvGrpSpPr/>
          <p:nvPr/>
        </p:nvGrpSpPr>
        <p:grpSpPr>
          <a:xfrm>
            <a:off x="189000" y="1097640"/>
            <a:ext cx="8889840" cy="4842000"/>
            <a:chOff x="189000" y="1097640"/>
            <a:chExt cx="8889840" cy="4842000"/>
          </a:xfrm>
        </p:grpSpPr>
        <p:sp>
          <p:nvSpPr>
            <p:cNvPr id="181" name="CustomShape 7"/>
            <p:cNvSpPr/>
            <p:nvPr/>
          </p:nvSpPr>
          <p:spPr>
            <a:xfrm>
              <a:off x="8542080" y="5402880"/>
              <a:ext cx="536760" cy="536760"/>
            </a:xfrm>
            <a:prstGeom prst="ellipse">
              <a:avLst/>
            </a:prstGeom>
            <a:solidFill>
              <a:schemeClr val="lt1"/>
            </a:solidFill>
            <a:ln w="9360">
              <a:solidFill>
                <a:schemeClr val="lt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82" name="Group 8"/>
            <p:cNvGrpSpPr/>
            <p:nvPr/>
          </p:nvGrpSpPr>
          <p:grpSpPr>
            <a:xfrm>
              <a:off x="189000" y="1097640"/>
              <a:ext cx="8549280" cy="4798440"/>
              <a:chOff x="189000" y="1097640"/>
              <a:chExt cx="8549280" cy="4798440"/>
            </a:xfrm>
          </p:grpSpPr>
          <p:sp>
            <p:nvSpPr>
              <p:cNvPr id="183" name="CustomShape 9"/>
              <p:cNvSpPr/>
              <p:nvPr/>
            </p:nvSpPr>
            <p:spPr>
              <a:xfrm>
                <a:off x="874440" y="1098000"/>
                <a:ext cx="7810200" cy="487800"/>
              </a:xfrm>
              <a:prstGeom prst="roundRect">
                <a:avLst>
                  <a:gd name="adj" fmla="val 50000"/>
                </a:avLst>
              </a:prstGeom>
              <a:solidFill>
                <a:srgbClr val="1155CC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cs-CZ" sz="1000" b="1" strike="noStrike" spc="-1" dirty="0" err="1" smtClean="0">
                    <a:solidFill>
                      <a:srgbClr val="FFFFFF"/>
                    </a:solidFill>
                    <a:latin typeface="Roboto"/>
                    <a:ea typeface="Roboto"/>
                  </a:rPr>
                  <a:t>Prijímacie</a:t>
                </a:r>
                <a:r>
                  <a:rPr lang="cs-CZ" sz="1000" b="1" strike="noStrike" spc="-1" dirty="0" smtClean="0">
                    <a:solidFill>
                      <a:srgbClr val="FFFFFF"/>
                    </a:solidFill>
                    <a:latin typeface="Roboto"/>
                    <a:ea typeface="Roboto"/>
                  </a:rPr>
                  <a:t> </a:t>
                </a:r>
                <a:r>
                  <a:rPr lang="cs-CZ" sz="1000" b="1" strike="noStrike" spc="-1" dirty="0" err="1" smtClean="0">
                    <a:solidFill>
                      <a:srgbClr val="FFFFFF"/>
                    </a:solidFill>
                    <a:latin typeface="Roboto"/>
                    <a:ea typeface="Roboto"/>
                  </a:rPr>
                  <a:t>konanie</a:t>
                </a:r>
                <a:endParaRPr lang="cs-CZ" sz="1000" b="0" strike="noStrike" spc="-1" dirty="0">
                  <a:latin typeface="Arial"/>
                </a:endParaRPr>
              </a:p>
            </p:txBody>
          </p:sp>
          <p:sp>
            <p:nvSpPr>
              <p:cNvPr id="184" name="CustomShape 10"/>
              <p:cNvSpPr/>
              <p:nvPr/>
            </p:nvSpPr>
            <p:spPr>
              <a:xfrm>
                <a:off x="1322280" y="3056400"/>
                <a:ext cx="612360" cy="437400"/>
              </a:xfrm>
              <a:prstGeom prst="roundRect">
                <a:avLst>
                  <a:gd name="adj" fmla="val 50000"/>
                </a:avLst>
              </a:prstGeom>
              <a:solidFill>
                <a:srgbClr val="F6B26B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cs-CZ" sz="1400" b="0" strike="noStrike" spc="-1">
                    <a:solidFill>
                      <a:srgbClr val="FFFFFF"/>
                    </a:solidFill>
                    <a:latin typeface="Arial"/>
                    <a:ea typeface="Arial"/>
                  </a:rPr>
                  <a:t>Bc.</a:t>
                </a:r>
                <a:endParaRPr lang="cs-CZ" sz="1400" b="0" strike="noStrike" spc="-1">
                  <a:latin typeface="Arial"/>
                </a:endParaRPr>
              </a:p>
            </p:txBody>
          </p:sp>
          <p:sp>
            <p:nvSpPr>
              <p:cNvPr id="185" name="CustomShape 11"/>
              <p:cNvSpPr/>
              <p:nvPr/>
            </p:nvSpPr>
            <p:spPr>
              <a:xfrm>
                <a:off x="2881440" y="3098520"/>
                <a:ext cx="612360" cy="437400"/>
              </a:xfrm>
              <a:prstGeom prst="roundRect">
                <a:avLst>
                  <a:gd name="adj" fmla="val 50000"/>
                </a:avLst>
              </a:prstGeom>
              <a:solidFill>
                <a:srgbClr val="93C47D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cs-CZ" sz="1400" b="0" strike="noStrike" spc="-1">
                    <a:solidFill>
                      <a:srgbClr val="FFFFFF"/>
                    </a:solidFill>
                    <a:latin typeface="Arial"/>
                    <a:ea typeface="Arial"/>
                  </a:rPr>
                  <a:t>Bc.</a:t>
                </a:r>
                <a:endParaRPr lang="cs-CZ" sz="1400" b="0" strike="noStrike" spc="-1">
                  <a:latin typeface="Arial"/>
                </a:endParaRPr>
              </a:p>
            </p:txBody>
          </p:sp>
          <p:sp>
            <p:nvSpPr>
              <p:cNvPr id="186" name="CustomShape 12"/>
              <p:cNvSpPr/>
              <p:nvPr/>
            </p:nvSpPr>
            <p:spPr>
              <a:xfrm>
                <a:off x="6094800" y="3049560"/>
                <a:ext cx="612360" cy="437400"/>
              </a:xfrm>
              <a:prstGeom prst="roundRect">
                <a:avLst>
                  <a:gd name="adj" fmla="val 50000"/>
                </a:avLst>
              </a:prstGeom>
              <a:solidFill>
                <a:srgbClr val="C27BA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cs-CZ" sz="1400" b="0" strike="noStrike" spc="-1">
                    <a:solidFill>
                      <a:srgbClr val="FFFFFF"/>
                    </a:solidFill>
                    <a:latin typeface="Arial"/>
                    <a:ea typeface="Arial"/>
                  </a:rPr>
                  <a:t>Bc.</a:t>
                </a:r>
                <a:endParaRPr lang="cs-CZ" sz="1400" b="0" strike="noStrike" spc="-1">
                  <a:latin typeface="Arial"/>
                </a:endParaRPr>
              </a:p>
            </p:txBody>
          </p:sp>
          <p:sp>
            <p:nvSpPr>
              <p:cNvPr id="187" name="CustomShape 13"/>
              <p:cNvSpPr/>
              <p:nvPr/>
            </p:nvSpPr>
            <p:spPr>
              <a:xfrm>
                <a:off x="7734960" y="3049560"/>
                <a:ext cx="612360" cy="437400"/>
              </a:xfrm>
              <a:prstGeom prst="roundRect">
                <a:avLst>
                  <a:gd name="adj" fmla="val 50000"/>
                </a:avLst>
              </a:prstGeom>
              <a:solidFill>
                <a:srgbClr val="8E7CC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cs-CZ" sz="1400" b="0" strike="noStrike" spc="-1">
                    <a:solidFill>
                      <a:srgbClr val="FFFFFF"/>
                    </a:solidFill>
                    <a:latin typeface="Arial"/>
                    <a:ea typeface="Arial"/>
                  </a:rPr>
                  <a:t>Bc.</a:t>
                </a:r>
                <a:endParaRPr lang="cs-CZ" sz="1400" b="0" strike="noStrike" spc="-1">
                  <a:latin typeface="Arial"/>
                </a:endParaRPr>
              </a:p>
            </p:txBody>
          </p:sp>
          <p:sp>
            <p:nvSpPr>
              <p:cNvPr id="188" name="CustomShape 14"/>
              <p:cNvSpPr/>
              <p:nvPr/>
            </p:nvSpPr>
            <p:spPr>
              <a:xfrm>
                <a:off x="867960" y="3591000"/>
                <a:ext cx="7810200" cy="487800"/>
              </a:xfrm>
              <a:prstGeom prst="roundRect">
                <a:avLst>
                  <a:gd name="adj" fmla="val 50000"/>
                </a:avLst>
              </a:prstGeom>
              <a:solidFill>
                <a:srgbClr val="1155CC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cs-CZ" sz="1000" b="1" strike="noStrike" spc="-1" dirty="0" err="1" smtClean="0">
                    <a:solidFill>
                      <a:srgbClr val="FFFFFF"/>
                    </a:solidFill>
                    <a:latin typeface="Roboto"/>
                    <a:ea typeface="Roboto"/>
                  </a:rPr>
                  <a:t>Prijímacie</a:t>
                </a:r>
                <a:r>
                  <a:rPr lang="cs-CZ" sz="1000" b="1" strike="noStrike" spc="-1" dirty="0" smtClean="0">
                    <a:solidFill>
                      <a:srgbClr val="FFFFFF"/>
                    </a:solidFill>
                    <a:latin typeface="Roboto"/>
                    <a:ea typeface="Roboto"/>
                  </a:rPr>
                  <a:t> </a:t>
                </a:r>
                <a:r>
                  <a:rPr lang="cs-CZ" sz="1000" b="1" strike="noStrike" spc="-1" dirty="0" err="1" smtClean="0">
                    <a:solidFill>
                      <a:srgbClr val="FFFFFF"/>
                    </a:solidFill>
                    <a:latin typeface="Roboto"/>
                    <a:ea typeface="Roboto"/>
                  </a:rPr>
                  <a:t>konanie</a:t>
                </a:r>
                <a:endParaRPr lang="cs-CZ" sz="1000" b="0" strike="noStrike" spc="-1" dirty="0">
                  <a:latin typeface="Arial"/>
                </a:endParaRPr>
              </a:p>
            </p:txBody>
          </p:sp>
          <p:sp>
            <p:nvSpPr>
              <p:cNvPr id="189" name="CustomShape 15"/>
              <p:cNvSpPr/>
              <p:nvPr/>
            </p:nvSpPr>
            <p:spPr>
              <a:xfrm>
                <a:off x="189000" y="2965320"/>
                <a:ext cx="612360" cy="437400"/>
              </a:xfrm>
              <a:prstGeom prst="roundRect">
                <a:avLst>
                  <a:gd name="adj" fmla="val 50000"/>
                </a:avLst>
              </a:prstGeom>
              <a:solidFill>
                <a:srgbClr val="6D9EEB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cs-CZ" sz="1400" b="0" strike="noStrike" spc="-1">
                    <a:solidFill>
                      <a:srgbClr val="FFFFFF"/>
                    </a:solidFill>
                    <a:latin typeface="Arial"/>
                    <a:ea typeface="Arial"/>
                  </a:rPr>
                  <a:t>Bc.</a:t>
                </a:r>
                <a:endParaRPr lang="cs-CZ" sz="1400" b="0" strike="noStrike" spc="-1">
                  <a:latin typeface="Arial"/>
                </a:endParaRPr>
              </a:p>
            </p:txBody>
          </p:sp>
          <p:sp>
            <p:nvSpPr>
              <p:cNvPr id="190" name="CustomShape 16"/>
              <p:cNvSpPr/>
              <p:nvPr/>
            </p:nvSpPr>
            <p:spPr>
              <a:xfrm rot="16200000" flipH="1">
                <a:off x="465480" y="3432960"/>
                <a:ext cx="431280" cy="371880"/>
              </a:xfrm>
              <a:prstGeom prst="bentConnector2">
                <a:avLst/>
              </a:prstGeom>
              <a:noFill/>
              <a:ln w="9360">
                <a:solidFill>
                  <a:schemeClr val="dk2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1" name="CustomShape 17"/>
              <p:cNvSpPr/>
              <p:nvPr/>
            </p:nvSpPr>
            <p:spPr>
              <a:xfrm rot="16200000" flipH="1">
                <a:off x="1522440" y="3599640"/>
                <a:ext cx="210240" cy="360"/>
              </a:xfrm>
              <a:prstGeom prst="bentConnector3">
                <a:avLst>
                  <a:gd name="adj1" fmla="val 50000"/>
                </a:avLst>
              </a:prstGeom>
              <a:noFill/>
              <a:ln w="9360">
                <a:solidFill>
                  <a:schemeClr val="dk2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2" name="CustomShape 18"/>
              <p:cNvSpPr/>
              <p:nvPr/>
            </p:nvSpPr>
            <p:spPr>
              <a:xfrm rot="16200000">
                <a:off x="7767360" y="1954800"/>
                <a:ext cx="326520" cy="360"/>
              </a:xfrm>
              <a:prstGeom prst="bentConnector3">
                <a:avLst>
                  <a:gd name="adj1" fmla="val 50000"/>
                </a:avLst>
              </a:prstGeom>
              <a:noFill/>
              <a:ln w="9360">
                <a:solidFill>
                  <a:schemeClr val="dk2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3" name="CustomShape 19"/>
              <p:cNvSpPr/>
              <p:nvPr/>
            </p:nvSpPr>
            <p:spPr>
              <a:xfrm rot="16200000" flipH="1">
                <a:off x="1473120" y="2901960"/>
                <a:ext cx="307440" cy="360"/>
              </a:xfrm>
              <a:prstGeom prst="bentConnector3">
                <a:avLst>
                  <a:gd name="adj1" fmla="val 50000"/>
                </a:avLst>
              </a:prstGeom>
              <a:noFill/>
              <a:ln w="9360">
                <a:solidFill>
                  <a:schemeClr val="dk2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4" name="CustomShape 20"/>
              <p:cNvSpPr/>
              <p:nvPr/>
            </p:nvSpPr>
            <p:spPr>
              <a:xfrm rot="5400000">
                <a:off x="3095280" y="2220840"/>
                <a:ext cx="143280" cy="360"/>
              </a:xfrm>
              <a:prstGeom prst="bentConnector3">
                <a:avLst>
                  <a:gd name="adj1" fmla="val 50000"/>
                </a:avLst>
              </a:prstGeom>
              <a:noFill/>
              <a:ln w="9360">
                <a:solidFill>
                  <a:schemeClr val="dk2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6" name="CustomShape 22"/>
              <p:cNvSpPr/>
              <p:nvPr/>
            </p:nvSpPr>
            <p:spPr>
              <a:xfrm>
                <a:off x="8347680" y="3268800"/>
                <a:ext cx="39060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9360">
                <a:solidFill>
                  <a:schemeClr val="dk2"/>
                </a:solidFill>
                <a:round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7" name="CustomShape 23"/>
              <p:cNvSpPr/>
              <p:nvPr/>
            </p:nvSpPr>
            <p:spPr>
              <a:xfrm rot="5400000" flipH="1" flipV="1">
                <a:off x="1464480" y="4175280"/>
                <a:ext cx="201600" cy="360"/>
              </a:xfrm>
              <a:prstGeom prst="bentConnector3">
                <a:avLst>
                  <a:gd name="adj1" fmla="val 50000"/>
                </a:avLst>
              </a:prstGeom>
              <a:noFill/>
              <a:ln w="9360">
                <a:solidFill>
                  <a:schemeClr val="dk2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8" name="CustomShape 24"/>
              <p:cNvSpPr/>
              <p:nvPr/>
            </p:nvSpPr>
            <p:spPr>
              <a:xfrm rot="16200000">
                <a:off x="7750080" y="4248720"/>
                <a:ext cx="326520" cy="360"/>
              </a:xfrm>
              <a:prstGeom prst="bentConnector3">
                <a:avLst>
                  <a:gd name="adj1" fmla="val 50000"/>
                </a:avLst>
              </a:prstGeom>
              <a:noFill/>
              <a:ln w="9360">
                <a:solidFill>
                  <a:schemeClr val="dk2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9" name="CustomShape 25"/>
              <p:cNvSpPr/>
              <p:nvPr/>
            </p:nvSpPr>
            <p:spPr>
              <a:xfrm rot="16200000">
                <a:off x="4008960" y="4244040"/>
                <a:ext cx="335880" cy="360"/>
              </a:xfrm>
              <a:prstGeom prst="bentConnector3">
                <a:avLst>
                  <a:gd name="adj1" fmla="val 50008"/>
                </a:avLst>
              </a:prstGeom>
              <a:noFill/>
              <a:ln w="9360">
                <a:solidFill>
                  <a:schemeClr val="dk2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0" name="CustomShape 26"/>
              <p:cNvSpPr/>
              <p:nvPr/>
            </p:nvSpPr>
            <p:spPr>
              <a:xfrm rot="16200000">
                <a:off x="5223600" y="4257360"/>
                <a:ext cx="340200" cy="360"/>
              </a:xfrm>
              <a:prstGeom prst="bentConnector3">
                <a:avLst>
                  <a:gd name="adj1" fmla="val 50000"/>
                </a:avLst>
              </a:prstGeom>
              <a:noFill/>
              <a:ln w="9360">
                <a:solidFill>
                  <a:schemeClr val="dk2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1" name="CustomShape 27"/>
              <p:cNvSpPr/>
              <p:nvPr/>
            </p:nvSpPr>
            <p:spPr>
              <a:xfrm rot="16200000">
                <a:off x="6463080" y="4248720"/>
                <a:ext cx="326520" cy="360"/>
              </a:xfrm>
              <a:prstGeom prst="bentConnector3">
                <a:avLst>
                  <a:gd name="adj1" fmla="val 50000"/>
                </a:avLst>
              </a:prstGeom>
              <a:noFill/>
              <a:ln w="9360">
                <a:solidFill>
                  <a:schemeClr val="dk2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2" name="CustomShape 28"/>
              <p:cNvSpPr/>
              <p:nvPr/>
            </p:nvSpPr>
            <p:spPr>
              <a:xfrm>
                <a:off x="3572640" y="4275000"/>
                <a:ext cx="1183680" cy="952200"/>
              </a:xfrm>
              <a:prstGeom prst="roundRect">
                <a:avLst>
                  <a:gd name="adj" fmla="val 50000"/>
                </a:avLst>
              </a:prstGeom>
              <a:solidFill>
                <a:srgbClr val="A61C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cs-CZ" sz="1000" b="0" strike="noStrike" spc="-1">
                    <a:solidFill>
                      <a:srgbClr val="FFFFFF"/>
                    </a:solidFill>
                    <a:latin typeface="Roboto"/>
                    <a:ea typeface="Roboto"/>
                  </a:rPr>
                  <a:t>Učitelství informatiky pro SŠ</a:t>
                </a:r>
                <a:endParaRPr lang="cs-CZ" sz="1000" b="0" strike="noStrike" spc="-1">
                  <a:latin typeface="Arial"/>
                </a:endParaRPr>
              </a:p>
            </p:txBody>
          </p:sp>
          <p:sp>
            <p:nvSpPr>
              <p:cNvPr id="203" name="CustomShape 29"/>
              <p:cNvSpPr/>
              <p:nvPr/>
            </p:nvSpPr>
            <p:spPr>
              <a:xfrm>
                <a:off x="974880" y="4277880"/>
                <a:ext cx="1183680" cy="497160"/>
              </a:xfrm>
              <a:prstGeom prst="roundRect">
                <a:avLst>
                  <a:gd name="adj" fmla="val 50000"/>
                </a:avLst>
              </a:prstGeom>
              <a:solidFill>
                <a:srgbClr val="E69138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cs-CZ" sz="1000" b="0" strike="noStrike" spc="-1">
                    <a:solidFill>
                      <a:srgbClr val="FFFFFF"/>
                    </a:solidFill>
                    <a:latin typeface="Roboto"/>
                    <a:ea typeface="Roboto"/>
                  </a:rPr>
                  <a:t>Informační technologie</a:t>
                </a:r>
                <a:endParaRPr lang="cs-CZ" sz="1000" b="0" strike="noStrike" spc="-1">
                  <a:latin typeface="Arial"/>
                </a:endParaRPr>
              </a:p>
            </p:txBody>
          </p:sp>
          <p:sp>
            <p:nvSpPr>
              <p:cNvPr id="204" name="CustomShape 30"/>
              <p:cNvSpPr/>
              <p:nvPr/>
            </p:nvSpPr>
            <p:spPr>
              <a:xfrm>
                <a:off x="7356240" y="4275000"/>
                <a:ext cx="1282320" cy="499320"/>
              </a:xfrm>
              <a:prstGeom prst="roundRect">
                <a:avLst>
                  <a:gd name="adj" fmla="val 50000"/>
                </a:avLst>
              </a:prstGeom>
              <a:solidFill>
                <a:srgbClr val="A64D7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cs-CZ" sz="1000" b="0" strike="noStrike" spc="-1">
                    <a:solidFill>
                      <a:srgbClr val="FFFFFF"/>
                    </a:solidFill>
                    <a:latin typeface="Roboto"/>
                    <a:ea typeface="Roboto"/>
                  </a:rPr>
                  <a:t>Bezpeč. techn., systémy </a:t>
                </a:r>
                <a:r>
                  <a:t/>
                </a:r>
                <a:br/>
                <a:r>
                  <a:rPr lang="cs-CZ" sz="1000" b="0" strike="noStrike" spc="-1">
                    <a:solidFill>
                      <a:srgbClr val="FFFFFF"/>
                    </a:solidFill>
                    <a:latin typeface="Roboto"/>
                    <a:ea typeface="Roboto"/>
                  </a:rPr>
                  <a:t>a management</a:t>
                </a:r>
                <a:endParaRPr lang="cs-CZ" sz="1000" b="0" strike="noStrike" spc="-1">
                  <a:latin typeface="Arial"/>
                </a:endParaRPr>
              </a:p>
            </p:txBody>
          </p:sp>
          <p:sp>
            <p:nvSpPr>
              <p:cNvPr id="205" name="CustomShape 31"/>
              <p:cNvSpPr/>
              <p:nvPr/>
            </p:nvSpPr>
            <p:spPr>
              <a:xfrm>
                <a:off x="6096240" y="4275000"/>
                <a:ext cx="1183680" cy="952200"/>
              </a:xfrm>
              <a:prstGeom prst="roundRect">
                <a:avLst>
                  <a:gd name="adj" fmla="val 50000"/>
                </a:avLst>
              </a:prstGeom>
              <a:solidFill>
                <a:srgbClr val="3C78D8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cs-CZ" sz="1000" b="0" strike="noStrike" spc="-1">
                    <a:solidFill>
                      <a:srgbClr val="FFFFFF"/>
                    </a:solidFill>
                    <a:latin typeface="Roboto"/>
                    <a:ea typeface="Roboto"/>
                  </a:rPr>
                  <a:t>Integrované systémy </a:t>
                </a:r>
                <a:r>
                  <a:t/>
                </a:r>
                <a:br/>
                <a:r>
                  <a:rPr lang="cs-CZ" sz="1000" b="0" strike="noStrike" spc="-1">
                    <a:solidFill>
                      <a:srgbClr val="FFFFFF"/>
                    </a:solidFill>
                    <a:latin typeface="Roboto"/>
                    <a:ea typeface="Roboto"/>
                  </a:rPr>
                  <a:t>v budovách</a:t>
                </a:r>
                <a:endParaRPr lang="cs-CZ" sz="1000" b="0" strike="noStrike" spc="-1">
                  <a:latin typeface="Arial"/>
                </a:endParaRPr>
              </a:p>
            </p:txBody>
          </p:sp>
          <p:sp>
            <p:nvSpPr>
              <p:cNvPr id="206" name="CustomShape 32"/>
              <p:cNvSpPr/>
              <p:nvPr/>
            </p:nvSpPr>
            <p:spPr>
              <a:xfrm>
                <a:off x="4794480" y="4292280"/>
                <a:ext cx="1267920" cy="952200"/>
              </a:xfrm>
              <a:prstGeom prst="roundRect">
                <a:avLst>
                  <a:gd name="adj" fmla="val 50000"/>
                </a:avLst>
              </a:prstGeom>
              <a:solidFill>
                <a:srgbClr val="6AA84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cs-CZ" sz="1000" b="0" strike="noStrike" spc="-1">
                    <a:solidFill>
                      <a:srgbClr val="FFFFFF"/>
                    </a:solidFill>
                    <a:latin typeface="Roboto"/>
                    <a:ea typeface="Roboto"/>
                  </a:rPr>
                  <a:t>Automatické řízení </a:t>
                </a:r>
                <a:r>
                  <a:t/>
                </a:r>
                <a:br/>
                <a:r>
                  <a:rPr lang="cs-CZ" sz="1000" b="0" strike="noStrike" spc="-1">
                    <a:solidFill>
                      <a:srgbClr val="FFFFFF"/>
                    </a:solidFill>
                    <a:latin typeface="Roboto"/>
                    <a:ea typeface="Roboto"/>
                  </a:rPr>
                  <a:t>a informatika v průmyslu 4.0</a:t>
                </a:r>
                <a:endParaRPr lang="cs-CZ" sz="1000" b="0" strike="noStrike" spc="-1">
                  <a:latin typeface="Arial"/>
                </a:endParaRPr>
              </a:p>
            </p:txBody>
          </p:sp>
          <p:sp>
            <p:nvSpPr>
              <p:cNvPr id="207" name="CustomShape 33"/>
              <p:cNvSpPr/>
              <p:nvPr/>
            </p:nvSpPr>
            <p:spPr>
              <a:xfrm>
                <a:off x="1036080" y="1795680"/>
                <a:ext cx="1183680" cy="952200"/>
              </a:xfrm>
              <a:prstGeom prst="roundRect">
                <a:avLst>
                  <a:gd name="adj" fmla="val 50000"/>
                </a:avLst>
              </a:prstGeom>
              <a:solidFill>
                <a:srgbClr val="F6B26B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cs-CZ" sz="1000" b="0" strike="noStrike" spc="-1">
                    <a:solidFill>
                      <a:srgbClr val="FFFFFF"/>
                    </a:solidFill>
                    <a:latin typeface="Roboto"/>
                    <a:ea typeface="Roboto"/>
                  </a:rPr>
                  <a:t>Softwarové inženýrství</a:t>
                </a:r>
                <a:endParaRPr lang="cs-CZ" sz="1000" b="0" strike="noStrike" spc="-1">
                  <a:latin typeface="Arial"/>
                </a:endParaRPr>
              </a:p>
            </p:txBody>
          </p:sp>
          <p:sp>
            <p:nvSpPr>
              <p:cNvPr id="208" name="CustomShape 34"/>
              <p:cNvSpPr/>
              <p:nvPr/>
            </p:nvSpPr>
            <p:spPr>
              <a:xfrm>
                <a:off x="7337880" y="1795680"/>
                <a:ext cx="1399680" cy="952200"/>
              </a:xfrm>
              <a:prstGeom prst="roundRect">
                <a:avLst>
                  <a:gd name="adj" fmla="val 50000"/>
                </a:avLst>
              </a:prstGeom>
              <a:solidFill>
                <a:srgbClr val="8E7CC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cs-CZ" sz="1000" b="0" strike="noStrike" spc="-1">
                    <a:solidFill>
                      <a:srgbClr val="FFFFFF"/>
                    </a:solidFill>
                    <a:latin typeface="Roboto"/>
                    <a:ea typeface="Roboto"/>
                  </a:rPr>
                  <a:t>Informační technologie </a:t>
                </a:r>
                <a:r>
                  <a:t/>
                </a:r>
                <a:br/>
                <a:r>
                  <a:rPr lang="cs-CZ" sz="1000" b="0" strike="noStrike" spc="-1">
                    <a:solidFill>
                      <a:srgbClr val="FFFFFF"/>
                    </a:solidFill>
                    <a:latin typeface="Roboto"/>
                    <a:ea typeface="Roboto"/>
                  </a:rPr>
                  <a:t>v administrativě</a:t>
                </a:r>
                <a:endParaRPr lang="cs-CZ" sz="1000" b="0" strike="noStrike" spc="-1">
                  <a:latin typeface="Arial"/>
                </a:endParaRPr>
              </a:p>
            </p:txBody>
          </p:sp>
          <p:sp>
            <p:nvSpPr>
              <p:cNvPr id="209" name="CustomShape 35"/>
              <p:cNvSpPr/>
              <p:nvPr/>
            </p:nvSpPr>
            <p:spPr>
              <a:xfrm>
                <a:off x="5762880" y="1795680"/>
                <a:ext cx="1282320" cy="952200"/>
              </a:xfrm>
              <a:prstGeom prst="roundRect">
                <a:avLst>
                  <a:gd name="adj" fmla="val 50000"/>
                </a:avLst>
              </a:prstGeom>
              <a:solidFill>
                <a:srgbClr val="C27BA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cs-CZ" sz="1000" b="0" strike="noStrike" spc="-1">
                    <a:solidFill>
                      <a:srgbClr val="FFFFFF"/>
                    </a:solidFill>
                    <a:latin typeface="Roboto"/>
                    <a:ea typeface="Roboto"/>
                  </a:rPr>
                  <a:t>Bezpečnostní technologie, systémy </a:t>
                </a:r>
                <a:r>
                  <a:t/>
                </a:r>
                <a:br/>
                <a:r>
                  <a:rPr lang="cs-CZ" sz="1000" b="0" strike="noStrike" spc="-1">
                    <a:solidFill>
                      <a:srgbClr val="FFFFFF"/>
                    </a:solidFill>
                    <a:latin typeface="Roboto"/>
                    <a:ea typeface="Roboto"/>
                  </a:rPr>
                  <a:t>a management</a:t>
                </a:r>
                <a:endParaRPr lang="cs-CZ" sz="1000" b="0" strike="noStrike" spc="-1">
                  <a:latin typeface="Arial"/>
                </a:endParaRPr>
              </a:p>
            </p:txBody>
          </p:sp>
          <p:sp>
            <p:nvSpPr>
              <p:cNvPr id="210" name="CustomShape 36"/>
              <p:cNvSpPr/>
              <p:nvPr/>
            </p:nvSpPr>
            <p:spPr>
              <a:xfrm>
                <a:off x="2376000" y="1827360"/>
                <a:ext cx="3196080" cy="321480"/>
              </a:xfrm>
              <a:prstGeom prst="roundRect">
                <a:avLst>
                  <a:gd name="adj" fmla="val 50000"/>
                </a:avLst>
              </a:prstGeom>
              <a:solidFill>
                <a:srgbClr val="93C47D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cs-CZ" sz="1000" b="0" strike="noStrike" spc="-1">
                    <a:solidFill>
                      <a:srgbClr val="FFFFFF"/>
                    </a:solidFill>
                    <a:latin typeface="Roboto"/>
                    <a:ea typeface="Roboto"/>
                  </a:rPr>
                  <a:t>Aplikovaná informatika v průmyslové automatizaci</a:t>
                </a:r>
                <a:endParaRPr lang="cs-CZ" sz="1000" b="0" strike="noStrike" spc="-1">
                  <a:latin typeface="Arial"/>
                </a:endParaRPr>
              </a:p>
            </p:txBody>
          </p:sp>
          <p:sp>
            <p:nvSpPr>
              <p:cNvPr id="211" name="CustomShape 37"/>
              <p:cNvSpPr/>
              <p:nvPr/>
            </p:nvSpPr>
            <p:spPr>
              <a:xfrm>
                <a:off x="936720" y="5452560"/>
                <a:ext cx="612360" cy="437400"/>
              </a:xfrm>
              <a:prstGeom prst="roundRect">
                <a:avLst>
                  <a:gd name="adj" fmla="val 50000"/>
                </a:avLst>
              </a:prstGeom>
              <a:solidFill>
                <a:srgbClr val="E69138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cs-CZ" sz="1400" b="0" strike="noStrike" spc="-1">
                    <a:solidFill>
                      <a:srgbClr val="FFFFFF"/>
                    </a:solidFill>
                    <a:latin typeface="Arial"/>
                    <a:ea typeface="Arial"/>
                  </a:rPr>
                  <a:t>Ing.</a:t>
                </a:r>
                <a:endParaRPr lang="cs-CZ" sz="1400" b="0" strike="noStrike" spc="-1">
                  <a:latin typeface="Arial"/>
                </a:endParaRPr>
              </a:p>
            </p:txBody>
          </p:sp>
          <p:sp>
            <p:nvSpPr>
              <p:cNvPr id="212" name="CustomShape 38"/>
              <p:cNvSpPr/>
              <p:nvPr/>
            </p:nvSpPr>
            <p:spPr>
              <a:xfrm rot="10800000">
                <a:off x="1627920" y="1578600"/>
                <a:ext cx="360" cy="21708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9360">
                <a:solidFill>
                  <a:schemeClr val="dk2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3" name="CustomShape 39"/>
              <p:cNvSpPr/>
              <p:nvPr/>
            </p:nvSpPr>
            <p:spPr>
              <a:xfrm flipV="1">
                <a:off x="3974400" y="1097640"/>
                <a:ext cx="360" cy="24264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9360">
                <a:solidFill>
                  <a:schemeClr val="dk2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4" name="CustomShape 40"/>
              <p:cNvSpPr/>
              <p:nvPr/>
            </p:nvSpPr>
            <p:spPr>
              <a:xfrm rot="10800000">
                <a:off x="6379920" y="1571400"/>
                <a:ext cx="360" cy="23112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9360">
                <a:solidFill>
                  <a:schemeClr val="dk2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5" name="CustomShape 41"/>
              <p:cNvSpPr/>
              <p:nvPr/>
            </p:nvSpPr>
            <p:spPr>
              <a:xfrm rot="10800000">
                <a:off x="8037720" y="1578600"/>
                <a:ext cx="360" cy="21708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9360">
                <a:solidFill>
                  <a:schemeClr val="dk2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6" name="CustomShape 42"/>
              <p:cNvSpPr/>
              <p:nvPr/>
            </p:nvSpPr>
            <p:spPr>
              <a:xfrm rot="5400000">
                <a:off x="1135080" y="5343480"/>
                <a:ext cx="216000" cy="360"/>
              </a:xfrm>
              <a:prstGeom prst="bentConnector3">
                <a:avLst>
                  <a:gd name="adj1" fmla="val 50000"/>
                </a:avLst>
              </a:prstGeom>
              <a:noFill/>
              <a:ln w="9360">
                <a:solidFill>
                  <a:schemeClr val="dk2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8" name="CustomShape 44"/>
              <p:cNvSpPr/>
              <p:nvPr/>
            </p:nvSpPr>
            <p:spPr>
              <a:xfrm>
                <a:off x="6739200" y="5235840"/>
                <a:ext cx="360" cy="20808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9360">
                <a:solidFill>
                  <a:schemeClr val="dk2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9" name="CustomShape 45"/>
              <p:cNvSpPr/>
              <p:nvPr/>
            </p:nvSpPr>
            <p:spPr>
              <a:xfrm rot="16200000">
                <a:off x="4073760" y="5340240"/>
                <a:ext cx="236160" cy="360"/>
              </a:xfrm>
              <a:prstGeom prst="bentConnector3">
                <a:avLst>
                  <a:gd name="adj1" fmla="val 50000"/>
                </a:avLst>
              </a:prstGeom>
              <a:noFill/>
              <a:ln w="9360">
                <a:solidFill>
                  <a:schemeClr val="dk2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0" name="CustomShape 46"/>
              <p:cNvSpPr/>
              <p:nvPr/>
            </p:nvSpPr>
            <p:spPr>
              <a:xfrm>
                <a:off x="7637760" y="5221080"/>
                <a:ext cx="5760" cy="22212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9360">
                <a:solidFill>
                  <a:schemeClr val="dk2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2" name="CustomShape 48"/>
              <p:cNvSpPr/>
              <p:nvPr/>
            </p:nvSpPr>
            <p:spPr>
              <a:xfrm>
                <a:off x="7337880" y="5443920"/>
                <a:ext cx="612360" cy="437400"/>
              </a:xfrm>
              <a:prstGeom prst="roundRect">
                <a:avLst>
                  <a:gd name="adj" fmla="val 50000"/>
                </a:avLst>
              </a:prstGeom>
              <a:solidFill>
                <a:srgbClr val="A64D7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cs-CZ" sz="1400" b="0" strike="noStrike" spc="-1">
                    <a:solidFill>
                      <a:srgbClr val="FFFFFF"/>
                    </a:solidFill>
                    <a:latin typeface="Arial"/>
                    <a:ea typeface="Arial"/>
                  </a:rPr>
                  <a:t>Ing.</a:t>
                </a:r>
                <a:endParaRPr lang="cs-CZ" sz="1400" b="0" strike="noStrike" spc="-1">
                  <a:latin typeface="Arial"/>
                </a:endParaRPr>
              </a:p>
            </p:txBody>
          </p:sp>
          <p:sp>
            <p:nvSpPr>
              <p:cNvPr id="223" name="CustomShape 49"/>
              <p:cNvSpPr/>
              <p:nvPr/>
            </p:nvSpPr>
            <p:spPr>
              <a:xfrm>
                <a:off x="6433200" y="5452560"/>
                <a:ext cx="612360" cy="437400"/>
              </a:xfrm>
              <a:prstGeom prst="roundRect">
                <a:avLst>
                  <a:gd name="adj" fmla="val 50000"/>
                </a:avLst>
              </a:prstGeom>
              <a:solidFill>
                <a:srgbClr val="3C78D8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cs-CZ" sz="1400" b="0" strike="noStrike" spc="-1">
                    <a:solidFill>
                      <a:srgbClr val="FFFFFF"/>
                    </a:solidFill>
                    <a:latin typeface="Arial"/>
                    <a:ea typeface="Arial"/>
                  </a:rPr>
                  <a:t>Ing.</a:t>
                </a:r>
                <a:endParaRPr lang="cs-CZ" sz="1400" b="0" strike="noStrike" spc="-1">
                  <a:latin typeface="Arial"/>
                </a:endParaRPr>
              </a:p>
            </p:txBody>
          </p:sp>
          <p:sp>
            <p:nvSpPr>
              <p:cNvPr id="224" name="CustomShape 50"/>
              <p:cNvSpPr/>
              <p:nvPr/>
            </p:nvSpPr>
            <p:spPr>
              <a:xfrm>
                <a:off x="5159520" y="5457960"/>
                <a:ext cx="612360" cy="437400"/>
              </a:xfrm>
              <a:prstGeom prst="roundRect">
                <a:avLst>
                  <a:gd name="adj" fmla="val 50000"/>
                </a:avLst>
              </a:prstGeom>
              <a:solidFill>
                <a:srgbClr val="6AA84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cs-CZ" sz="1400" b="0" strike="noStrike" spc="-1">
                    <a:solidFill>
                      <a:srgbClr val="FFFFFF"/>
                    </a:solidFill>
                    <a:latin typeface="Arial"/>
                    <a:ea typeface="Arial"/>
                  </a:rPr>
                  <a:t>Ing.</a:t>
                </a:r>
                <a:endParaRPr lang="cs-CZ" sz="1400" b="0" strike="noStrike" spc="-1">
                  <a:latin typeface="Arial"/>
                </a:endParaRPr>
              </a:p>
            </p:txBody>
          </p:sp>
          <p:sp>
            <p:nvSpPr>
              <p:cNvPr id="225" name="CustomShape 51"/>
              <p:cNvSpPr/>
              <p:nvPr/>
            </p:nvSpPr>
            <p:spPr>
              <a:xfrm>
                <a:off x="3885840" y="5458680"/>
                <a:ext cx="612360" cy="437400"/>
              </a:xfrm>
              <a:prstGeom prst="roundRect">
                <a:avLst>
                  <a:gd name="adj" fmla="val 50000"/>
                </a:avLst>
              </a:prstGeom>
              <a:solidFill>
                <a:srgbClr val="A61C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cs-CZ" sz="1400" b="0" strike="noStrike" spc="-1">
                    <a:solidFill>
                      <a:srgbClr val="FFFFFF"/>
                    </a:solidFill>
                    <a:latin typeface="Arial"/>
                    <a:ea typeface="Arial"/>
                  </a:rPr>
                  <a:t>Ing.</a:t>
                </a:r>
                <a:endParaRPr lang="cs-CZ" sz="1400" b="0" strike="noStrike" spc="-1">
                  <a:latin typeface="Arial"/>
                </a:endParaRPr>
              </a:p>
            </p:txBody>
          </p:sp>
          <p:sp>
            <p:nvSpPr>
              <p:cNvPr id="226" name="CustomShape 52"/>
              <p:cNvSpPr/>
              <p:nvPr/>
            </p:nvSpPr>
            <p:spPr>
              <a:xfrm rot="16200000" flipH="1">
                <a:off x="6313680" y="3489480"/>
                <a:ext cx="178920" cy="360"/>
              </a:xfrm>
              <a:prstGeom prst="bentConnector3">
                <a:avLst>
                  <a:gd name="adj1" fmla="val 50004"/>
                </a:avLst>
              </a:prstGeom>
              <a:noFill/>
              <a:ln w="9360">
                <a:solidFill>
                  <a:schemeClr val="dk2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8" name="CustomShape 54"/>
              <p:cNvSpPr/>
              <p:nvPr/>
            </p:nvSpPr>
            <p:spPr>
              <a:xfrm flipH="1">
                <a:off x="6400440" y="2748240"/>
                <a:ext cx="2520" cy="3006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9360">
                <a:solidFill>
                  <a:schemeClr val="dk2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9" name="CustomShape 55"/>
              <p:cNvSpPr/>
              <p:nvPr/>
            </p:nvSpPr>
            <p:spPr>
              <a:xfrm>
                <a:off x="5465520" y="5249520"/>
                <a:ext cx="360" cy="20808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9360">
                <a:solidFill>
                  <a:schemeClr val="dk2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0" name="CustomShape 56"/>
              <p:cNvSpPr/>
              <p:nvPr/>
            </p:nvSpPr>
            <p:spPr>
              <a:xfrm flipH="1" flipV="1">
                <a:off x="8037360" y="2747520"/>
                <a:ext cx="2520" cy="3006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9360">
                <a:solidFill>
                  <a:schemeClr val="dk2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231" name="CustomShape 57"/>
            <p:cNvSpPr/>
            <p:nvPr/>
          </p:nvSpPr>
          <p:spPr>
            <a:xfrm>
              <a:off x="2538720" y="2293560"/>
              <a:ext cx="1256760" cy="660240"/>
            </a:xfrm>
            <a:prstGeom prst="roundRect">
              <a:avLst>
                <a:gd name="adj" fmla="val 50000"/>
              </a:avLst>
            </a:prstGeom>
            <a:solidFill>
              <a:srgbClr val="93C47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/>
            <a:lstStyle/>
            <a:p>
              <a:pPr algn="ctr">
                <a:lnSpc>
                  <a:spcPct val="100000"/>
                </a:lnSpc>
              </a:pPr>
              <a:r>
                <a:rPr lang="cs-CZ" sz="1000" b="0" i="1" strike="noStrike" spc="-1">
                  <a:solidFill>
                    <a:srgbClr val="FFFFFF"/>
                  </a:solidFill>
                  <a:latin typeface="Roboto"/>
                  <a:ea typeface="Roboto"/>
                </a:rPr>
                <a:t>Inteligentní systémy s roboty</a:t>
              </a:r>
              <a:endParaRPr lang="cs-CZ" sz="1000" b="0" strike="noStrike" spc="-1">
                <a:latin typeface="Arial"/>
              </a:endParaRPr>
            </a:p>
          </p:txBody>
        </p:sp>
        <p:sp>
          <p:nvSpPr>
            <p:cNvPr id="232" name="CustomShape 58"/>
            <p:cNvSpPr/>
            <p:nvPr/>
          </p:nvSpPr>
          <p:spPr>
            <a:xfrm>
              <a:off x="4079160" y="2287080"/>
              <a:ext cx="1313640" cy="667080"/>
            </a:xfrm>
            <a:prstGeom prst="roundRect">
              <a:avLst>
                <a:gd name="adj" fmla="val 50000"/>
              </a:avLst>
            </a:prstGeom>
            <a:solidFill>
              <a:srgbClr val="93C47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/>
            <a:lstStyle/>
            <a:p>
              <a:pPr algn="ctr">
                <a:lnSpc>
                  <a:spcPct val="100000"/>
                </a:lnSpc>
              </a:pPr>
              <a:r>
                <a:rPr lang="cs-CZ" sz="1000" b="0" i="1" strike="noStrike" spc="-1">
                  <a:solidFill>
                    <a:srgbClr val="FFFFFF"/>
                  </a:solidFill>
                  <a:latin typeface="Roboto"/>
                  <a:ea typeface="Roboto"/>
                </a:rPr>
                <a:t>Průmyslová automatizace</a:t>
              </a:r>
              <a:endParaRPr lang="cs-CZ" sz="1000" b="0" strike="noStrike" spc="-1">
                <a:latin typeface="Arial"/>
              </a:endParaRPr>
            </a:p>
          </p:txBody>
        </p:sp>
        <p:sp>
          <p:nvSpPr>
            <p:cNvPr id="233" name="CustomShape 59"/>
            <p:cNvSpPr/>
            <p:nvPr/>
          </p:nvSpPr>
          <p:spPr>
            <a:xfrm rot="5400000">
              <a:off x="4680360" y="2213640"/>
              <a:ext cx="144720" cy="360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chemeClr val="dk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4" name="CustomShape 60"/>
            <p:cNvSpPr/>
            <p:nvPr/>
          </p:nvSpPr>
          <p:spPr>
            <a:xfrm>
              <a:off x="4429800" y="3092040"/>
              <a:ext cx="612360" cy="437400"/>
            </a:xfrm>
            <a:prstGeom prst="roundRect">
              <a:avLst>
                <a:gd name="adj" fmla="val 50000"/>
              </a:avLst>
            </a:prstGeom>
            <a:solidFill>
              <a:srgbClr val="93C47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/>
            <a:lstStyle/>
            <a:p>
              <a:pPr algn="ctr">
                <a:lnSpc>
                  <a:spcPct val="100000"/>
                </a:lnSpc>
              </a:pPr>
              <a:r>
                <a:rPr lang="cs-CZ" sz="1400" b="0" strike="noStrike" spc="-1">
                  <a:solidFill>
                    <a:srgbClr val="FFFFFF"/>
                  </a:solidFill>
                  <a:latin typeface="Arial"/>
                  <a:ea typeface="Arial"/>
                </a:rPr>
                <a:t>Bc.</a:t>
              </a:r>
              <a:endParaRPr lang="cs-CZ" sz="1400" b="0" strike="noStrike" spc="-1">
                <a:latin typeface="Arial"/>
              </a:endParaRPr>
            </a:p>
          </p:txBody>
        </p:sp>
        <p:sp>
          <p:nvSpPr>
            <p:cNvPr id="235" name="CustomShape 61"/>
            <p:cNvSpPr/>
            <p:nvPr/>
          </p:nvSpPr>
          <p:spPr>
            <a:xfrm rot="5400000">
              <a:off x="4663800" y="3026520"/>
              <a:ext cx="144720" cy="360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chemeClr val="dk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6" name="CustomShape 62"/>
            <p:cNvSpPr/>
            <p:nvPr/>
          </p:nvSpPr>
          <p:spPr>
            <a:xfrm rot="5400000">
              <a:off x="4704480" y="3561840"/>
              <a:ext cx="63360" cy="360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chemeClr val="dk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7" name="CustomShape 63"/>
            <p:cNvSpPr/>
            <p:nvPr/>
          </p:nvSpPr>
          <p:spPr>
            <a:xfrm rot="5400000">
              <a:off x="3155760" y="3566880"/>
              <a:ext cx="63360" cy="360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chemeClr val="dk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8" name="CustomShape 64"/>
            <p:cNvSpPr/>
            <p:nvPr/>
          </p:nvSpPr>
          <p:spPr>
            <a:xfrm rot="5400000">
              <a:off x="3108960" y="3025800"/>
              <a:ext cx="144720" cy="360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chemeClr val="dk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9" name="CustomShape 65"/>
            <p:cNvSpPr/>
            <p:nvPr/>
          </p:nvSpPr>
          <p:spPr>
            <a:xfrm>
              <a:off x="977760" y="4913280"/>
              <a:ext cx="530280" cy="321840"/>
            </a:xfrm>
            <a:prstGeom prst="roundRect">
              <a:avLst>
                <a:gd name="adj" fmla="val 50000"/>
              </a:avLst>
            </a:prstGeom>
            <a:solidFill>
              <a:srgbClr val="E6913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/>
            <a:lstStyle/>
            <a:p>
              <a:pPr algn="ctr">
                <a:lnSpc>
                  <a:spcPct val="100000"/>
                </a:lnSpc>
              </a:pPr>
              <a:r>
                <a:rPr lang="cs-CZ" sz="1000" b="0" strike="noStrike" spc="-1">
                  <a:solidFill>
                    <a:srgbClr val="FFFFFF"/>
                  </a:solidFill>
                  <a:latin typeface="Roboto"/>
                  <a:ea typeface="Roboto"/>
                </a:rPr>
                <a:t>SWI</a:t>
              </a:r>
              <a:endParaRPr lang="cs-CZ" sz="1000" b="0" strike="noStrike" spc="-1">
                <a:latin typeface="Arial"/>
              </a:endParaRPr>
            </a:p>
          </p:txBody>
        </p:sp>
        <p:sp>
          <p:nvSpPr>
            <p:cNvPr id="240" name="CustomShape 66"/>
            <p:cNvSpPr/>
            <p:nvPr/>
          </p:nvSpPr>
          <p:spPr>
            <a:xfrm>
              <a:off x="1621440" y="4913280"/>
              <a:ext cx="533160" cy="321840"/>
            </a:xfrm>
            <a:prstGeom prst="roundRect">
              <a:avLst>
                <a:gd name="adj" fmla="val 50000"/>
              </a:avLst>
            </a:prstGeom>
            <a:solidFill>
              <a:srgbClr val="E6913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/>
            <a:lstStyle/>
            <a:p>
              <a:pPr algn="ctr">
                <a:lnSpc>
                  <a:spcPct val="100000"/>
                </a:lnSpc>
              </a:pPr>
              <a:r>
                <a:rPr lang="cs-CZ" sz="1000" b="0" strike="noStrike" spc="-1">
                  <a:solidFill>
                    <a:srgbClr val="FFFFFF"/>
                  </a:solidFill>
                  <a:latin typeface="Roboto"/>
                  <a:ea typeface="Roboto"/>
                </a:rPr>
                <a:t>KYB</a:t>
              </a:r>
              <a:endParaRPr lang="cs-CZ" sz="1000" b="0" strike="noStrike" spc="-1">
                <a:latin typeface="Arial"/>
              </a:endParaRPr>
            </a:p>
          </p:txBody>
        </p:sp>
        <p:sp>
          <p:nvSpPr>
            <p:cNvPr id="241" name="CustomShape 67"/>
            <p:cNvSpPr/>
            <p:nvPr/>
          </p:nvSpPr>
          <p:spPr>
            <a:xfrm>
              <a:off x="1582200" y="5452560"/>
              <a:ext cx="612360" cy="437400"/>
            </a:xfrm>
            <a:prstGeom prst="roundRect">
              <a:avLst>
                <a:gd name="adj" fmla="val 50000"/>
              </a:avLst>
            </a:prstGeom>
            <a:solidFill>
              <a:srgbClr val="E6913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/>
            <a:lstStyle/>
            <a:p>
              <a:pPr algn="ctr">
                <a:lnSpc>
                  <a:spcPct val="100000"/>
                </a:lnSpc>
              </a:pPr>
              <a:r>
                <a:rPr lang="cs-CZ" sz="1400" b="0" strike="noStrike" spc="-1">
                  <a:solidFill>
                    <a:srgbClr val="FFFFFF"/>
                  </a:solidFill>
                  <a:latin typeface="Arial"/>
                  <a:ea typeface="Arial"/>
                </a:rPr>
                <a:t>Ing.</a:t>
              </a:r>
              <a:endParaRPr lang="cs-CZ" sz="1400" b="0" strike="noStrike" spc="-1">
                <a:latin typeface="Arial"/>
              </a:endParaRPr>
            </a:p>
          </p:txBody>
        </p:sp>
        <p:sp>
          <p:nvSpPr>
            <p:cNvPr id="242" name="CustomShape 68"/>
            <p:cNvSpPr/>
            <p:nvPr/>
          </p:nvSpPr>
          <p:spPr>
            <a:xfrm rot="16200000" flipH="1">
              <a:off x="1779120" y="5343480"/>
              <a:ext cx="216000" cy="360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chemeClr val="dk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3" name="CustomShape 69"/>
            <p:cNvSpPr/>
            <p:nvPr/>
          </p:nvSpPr>
          <p:spPr>
            <a:xfrm rot="16200000" flipH="1">
              <a:off x="1170000" y="4840560"/>
              <a:ext cx="143640" cy="360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chemeClr val="dk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4" name="CustomShape 70"/>
            <p:cNvSpPr/>
            <p:nvPr/>
          </p:nvSpPr>
          <p:spPr>
            <a:xfrm rot="16200000" flipH="1">
              <a:off x="1811520" y="4846680"/>
              <a:ext cx="143640" cy="360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chemeClr val="dk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5" name="CustomShape 71"/>
            <p:cNvSpPr/>
            <p:nvPr/>
          </p:nvSpPr>
          <p:spPr>
            <a:xfrm>
              <a:off x="7368120" y="4895640"/>
              <a:ext cx="538920" cy="324720"/>
            </a:xfrm>
            <a:prstGeom prst="roundRect">
              <a:avLst>
                <a:gd name="adj" fmla="val 50000"/>
              </a:avLst>
            </a:prstGeom>
            <a:solidFill>
              <a:srgbClr val="A64D7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/>
            <a:lstStyle/>
            <a:p>
              <a:pPr algn="ctr">
                <a:lnSpc>
                  <a:spcPct val="100000"/>
                </a:lnSpc>
              </a:pPr>
              <a:r>
                <a:rPr lang="cs-CZ" sz="1000" b="0" strike="noStrike" spc="-1">
                  <a:solidFill>
                    <a:srgbClr val="FFFFFF"/>
                  </a:solidFill>
                  <a:latin typeface="Roboto"/>
                  <a:ea typeface="Roboto"/>
                </a:rPr>
                <a:t>BT</a:t>
              </a:r>
              <a:endParaRPr lang="cs-CZ" sz="1000" b="0" strike="noStrike" spc="-1">
                <a:latin typeface="Arial"/>
              </a:endParaRPr>
            </a:p>
          </p:txBody>
        </p:sp>
        <p:sp>
          <p:nvSpPr>
            <p:cNvPr id="246" name="CustomShape 72"/>
            <p:cNvSpPr/>
            <p:nvPr/>
          </p:nvSpPr>
          <p:spPr>
            <a:xfrm>
              <a:off x="8099640" y="4902840"/>
              <a:ext cx="538920" cy="324720"/>
            </a:xfrm>
            <a:prstGeom prst="roundRect">
              <a:avLst>
                <a:gd name="adj" fmla="val 50000"/>
              </a:avLst>
            </a:prstGeom>
            <a:solidFill>
              <a:srgbClr val="A64D7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/>
            <a:lstStyle/>
            <a:p>
              <a:pPr algn="ctr">
                <a:lnSpc>
                  <a:spcPct val="100000"/>
                </a:lnSpc>
              </a:pPr>
              <a:r>
                <a:rPr lang="cs-CZ" sz="1000" b="0" strike="noStrike" spc="-1">
                  <a:solidFill>
                    <a:srgbClr val="FFFFFF"/>
                  </a:solidFill>
                  <a:latin typeface="Roboto"/>
                  <a:ea typeface="Roboto"/>
                </a:rPr>
                <a:t>BM</a:t>
              </a:r>
              <a:endParaRPr lang="cs-CZ" sz="1000" b="0" strike="noStrike" spc="-1">
                <a:latin typeface="Arial"/>
              </a:endParaRPr>
            </a:p>
          </p:txBody>
        </p:sp>
        <p:sp>
          <p:nvSpPr>
            <p:cNvPr id="247" name="CustomShape 73"/>
            <p:cNvSpPr/>
            <p:nvPr/>
          </p:nvSpPr>
          <p:spPr>
            <a:xfrm>
              <a:off x="8062920" y="5445360"/>
              <a:ext cx="612360" cy="437400"/>
            </a:xfrm>
            <a:prstGeom prst="roundRect">
              <a:avLst>
                <a:gd name="adj" fmla="val 50000"/>
              </a:avLst>
            </a:prstGeom>
            <a:solidFill>
              <a:srgbClr val="A64D7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/>
            <a:lstStyle/>
            <a:p>
              <a:pPr algn="ctr">
                <a:lnSpc>
                  <a:spcPct val="100000"/>
                </a:lnSpc>
              </a:pPr>
              <a:r>
                <a:rPr lang="cs-CZ" sz="1400" b="0" strike="noStrike" spc="-1">
                  <a:solidFill>
                    <a:srgbClr val="FFFFFF"/>
                  </a:solidFill>
                  <a:latin typeface="Arial"/>
                  <a:ea typeface="Arial"/>
                </a:rPr>
                <a:t>Ing.</a:t>
              </a:r>
              <a:endParaRPr lang="cs-CZ" sz="1400" b="0" strike="noStrike" spc="-1">
                <a:latin typeface="Arial"/>
              </a:endParaRPr>
            </a:p>
          </p:txBody>
        </p:sp>
        <p:sp>
          <p:nvSpPr>
            <p:cNvPr id="248" name="CustomShape 74"/>
            <p:cNvSpPr/>
            <p:nvPr/>
          </p:nvSpPr>
          <p:spPr>
            <a:xfrm>
              <a:off x="8369280" y="5228280"/>
              <a:ext cx="360" cy="216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chemeClr val="dk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9" name="CustomShape 75"/>
            <p:cNvSpPr/>
            <p:nvPr/>
          </p:nvSpPr>
          <p:spPr>
            <a:xfrm>
              <a:off x="7637760" y="4768920"/>
              <a:ext cx="360" cy="126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chemeClr val="dk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0" name="CustomShape 76"/>
            <p:cNvSpPr/>
            <p:nvPr/>
          </p:nvSpPr>
          <p:spPr>
            <a:xfrm>
              <a:off x="8369280" y="4775400"/>
              <a:ext cx="360" cy="1267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chemeClr val="dk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  <p:extLst>
      <p:ext uri="{BB962C8B-B14F-4D97-AF65-F5344CB8AC3E}">
        <p14:creationId xmlns:p14="http://schemas.microsoft.com/office/powerpoint/2010/main" val="186132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5"/>
          <p:cNvSpPr/>
          <p:nvPr/>
        </p:nvSpPr>
        <p:spPr>
          <a:xfrm>
            <a:off x="6495500" y="1852050"/>
            <a:ext cx="3153900" cy="3153900"/>
          </a:xfrm>
          <a:prstGeom prst="flowChartConnector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5"/>
          <p:cNvSpPr/>
          <p:nvPr/>
        </p:nvSpPr>
        <p:spPr>
          <a:xfrm>
            <a:off x="6220250" y="1576800"/>
            <a:ext cx="3704400" cy="37044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" name="Google Shape;341;p25"/>
          <p:cNvGrpSpPr/>
          <p:nvPr/>
        </p:nvGrpSpPr>
        <p:grpSpPr>
          <a:xfrm>
            <a:off x="-569771" y="500055"/>
            <a:ext cx="2601622" cy="2601622"/>
            <a:chOff x="4141000" y="2108050"/>
            <a:chExt cx="2877900" cy="2877900"/>
          </a:xfrm>
        </p:grpSpPr>
        <p:sp>
          <p:nvSpPr>
            <p:cNvPr id="342" name="Google Shape;342;p25"/>
            <p:cNvSpPr/>
            <p:nvPr/>
          </p:nvSpPr>
          <p:spPr>
            <a:xfrm>
              <a:off x="5125450" y="3092350"/>
              <a:ext cx="909000" cy="9093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5"/>
            <p:cNvSpPr/>
            <p:nvPr/>
          </p:nvSpPr>
          <p:spPr>
            <a:xfrm>
              <a:off x="4882150" y="2849200"/>
              <a:ext cx="1395600" cy="13956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5"/>
            <p:cNvSpPr/>
            <p:nvPr/>
          </p:nvSpPr>
          <p:spPr>
            <a:xfrm>
              <a:off x="4547350" y="2514400"/>
              <a:ext cx="2065200" cy="20652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5"/>
            <p:cNvSpPr/>
            <p:nvPr/>
          </p:nvSpPr>
          <p:spPr>
            <a:xfrm>
              <a:off x="4141000" y="2108050"/>
              <a:ext cx="2877900" cy="28779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6" name="Google Shape;346;p25"/>
          <p:cNvSpPr txBox="1"/>
          <p:nvPr/>
        </p:nvSpPr>
        <p:spPr>
          <a:xfrm>
            <a:off x="483747" y="907453"/>
            <a:ext cx="5220300" cy="14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200" b="1">
                <a:solidFill>
                  <a:srgbClr val="FCC300"/>
                </a:solidFill>
                <a:latin typeface="Poppins"/>
                <a:ea typeface="Poppins"/>
                <a:cs typeface="Poppins"/>
                <a:sym typeface="Poppins"/>
              </a:rPr>
              <a:t>Bezpečnostní technologie, systémy a management (Bc., Ing.)</a:t>
            </a:r>
            <a:endParaRPr sz="3200" b="1">
              <a:solidFill>
                <a:srgbClr val="FCC3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7" name="Google Shape;347;p25"/>
          <p:cNvSpPr txBox="1"/>
          <p:nvPr/>
        </p:nvSpPr>
        <p:spPr>
          <a:xfrm>
            <a:off x="0" y="2511500"/>
            <a:ext cx="4475400" cy="17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317500">
              <a:lnSpc>
                <a:spcPct val="115000"/>
              </a:lnSpc>
              <a:spcBef>
                <a:spcPts val="800"/>
              </a:spcBef>
              <a:buClr>
                <a:schemeClr val="lt2"/>
              </a:buClr>
              <a:buSzPts val="1400"/>
              <a:buChar char="-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Znalosti z oblasti ochrany osôb</a:t>
            </a:r>
            <a:b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</a:b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a majetku</a:t>
            </a:r>
          </a:p>
          <a:p>
            <a:pPr marL="914400" lvl="0" indent="-317500">
              <a:lnSpc>
                <a:spcPct val="115000"/>
              </a:lnSpc>
              <a:buClr>
                <a:schemeClr val="lt2"/>
              </a:buClr>
              <a:buSzPts val="1400"/>
              <a:buChar char="-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Mechanické a elektronické prvky objektovej bezpečnosti</a:t>
            </a:r>
          </a:p>
          <a:p>
            <a:pPr marL="914400" lvl="0" indent="-317500">
              <a:lnSpc>
                <a:spcPct val="115000"/>
              </a:lnSpc>
              <a:buClr>
                <a:schemeClr val="lt2"/>
              </a:buClr>
              <a:buSzPts val="1400"/>
              <a:buChar char="-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Princípy dátovej bezpečnosti</a:t>
            </a:r>
          </a:p>
          <a:p>
            <a:pPr marL="914400" lvl="0" indent="-317500">
              <a:lnSpc>
                <a:spcPct val="115000"/>
              </a:lnSpc>
              <a:buClr>
                <a:schemeClr val="lt2"/>
              </a:buClr>
              <a:buSzPts val="1400"/>
              <a:buChar char="-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Odpovedajúce právne predpisy</a:t>
            </a: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348" name="Google Shape;34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4675" y="2161225"/>
            <a:ext cx="2535550" cy="253555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25"/>
          <p:cNvSpPr txBox="1"/>
          <p:nvPr/>
        </p:nvSpPr>
        <p:spPr>
          <a:xfrm>
            <a:off x="1762201" y="4168625"/>
            <a:ext cx="4378806" cy="21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914400" lvl="0" indent="-317500">
              <a:lnSpc>
                <a:spcPct val="115000"/>
              </a:lnSpc>
              <a:spcBef>
                <a:spcPts val="800"/>
              </a:spcBef>
              <a:buClr>
                <a:schemeClr val="lt2"/>
              </a:buClr>
              <a:buSzPts val="1400"/>
              <a:buFont typeface="Poppins Light"/>
              <a:buChar char="-"/>
            </a:pPr>
            <a:r>
              <a:rPr lang="sk-SK" sz="16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Kriminalistické technológie</a:t>
            </a:r>
          </a:p>
          <a:p>
            <a:pPr marL="914400" lvl="0" indent="-317500">
              <a:lnSpc>
                <a:spcPct val="115000"/>
              </a:lnSpc>
              <a:buClr>
                <a:schemeClr val="lt2"/>
              </a:buClr>
              <a:buSzPts val="1400"/>
              <a:buFont typeface="Poppins Light"/>
              <a:buChar char="-"/>
            </a:pPr>
            <a:r>
              <a:rPr lang="sk-SK" sz="16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Technológie detektívnej činnosti</a:t>
            </a:r>
          </a:p>
          <a:p>
            <a:pPr marL="914400" lvl="0" indent="-317500">
              <a:lnSpc>
                <a:spcPct val="115000"/>
              </a:lnSpc>
              <a:buClr>
                <a:schemeClr val="lt2"/>
              </a:buClr>
              <a:buSzPts val="1400"/>
              <a:buFont typeface="Poppins Light"/>
              <a:buChar char="-"/>
            </a:pPr>
            <a:r>
              <a:rPr lang="sk-SK" sz="16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Riešenie krízových stavov</a:t>
            </a:r>
          </a:p>
          <a:p>
            <a:pPr marL="914400" lvl="0" indent="-317500">
              <a:lnSpc>
                <a:spcPct val="115000"/>
              </a:lnSpc>
              <a:buClr>
                <a:schemeClr val="lt2"/>
              </a:buClr>
              <a:buSzPts val="1400"/>
              <a:buFont typeface="Poppins Light"/>
              <a:buChar char="-"/>
            </a:pPr>
            <a:r>
              <a:rPr lang="sk-SK" sz="1600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Bezpečnostný management</a:t>
            </a:r>
            <a:endParaRPr lang="sk-SK" sz="1600" dirty="0"/>
          </a:p>
        </p:txBody>
      </p:sp>
      <p:grpSp>
        <p:nvGrpSpPr>
          <p:cNvPr id="350" name="Google Shape;350;p25"/>
          <p:cNvGrpSpPr/>
          <p:nvPr/>
        </p:nvGrpSpPr>
        <p:grpSpPr>
          <a:xfrm>
            <a:off x="6007250" y="3954600"/>
            <a:ext cx="1539600" cy="1539600"/>
            <a:chOff x="6680825" y="2549350"/>
            <a:chExt cx="1539600" cy="1539600"/>
          </a:xfrm>
        </p:grpSpPr>
        <p:sp>
          <p:nvSpPr>
            <p:cNvPr id="351" name="Google Shape;351;p25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5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5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4" name="Google Shape;354;p25"/>
          <p:cNvSpPr/>
          <p:nvPr/>
        </p:nvSpPr>
        <p:spPr>
          <a:xfrm>
            <a:off x="6517675" y="4351062"/>
            <a:ext cx="518740" cy="746687"/>
          </a:xfrm>
          <a:custGeom>
            <a:avLst/>
            <a:gdLst/>
            <a:ahLst/>
            <a:cxnLst/>
            <a:rect l="l" t="t" r="r" b="b"/>
            <a:pathLst>
              <a:path w="12860" h="18511" fill="none" extrusionOk="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5"/>
          <p:cNvSpPr/>
          <p:nvPr/>
        </p:nvSpPr>
        <p:spPr>
          <a:xfrm>
            <a:off x="8495700" y="6209700"/>
            <a:ext cx="495900" cy="495900"/>
          </a:xfrm>
          <a:prstGeom prst="ellipse">
            <a:avLst/>
          </a:prstGeom>
          <a:solidFill>
            <a:srgbClr val="FCC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5"/>
          <p:cNvSpPr txBox="1"/>
          <p:nvPr/>
        </p:nvSpPr>
        <p:spPr>
          <a:xfrm>
            <a:off x="8495700" y="6209700"/>
            <a:ext cx="4959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6"/>
          <p:cNvSpPr/>
          <p:nvPr/>
        </p:nvSpPr>
        <p:spPr>
          <a:xfrm>
            <a:off x="6495500" y="1852050"/>
            <a:ext cx="3153900" cy="3153900"/>
          </a:xfrm>
          <a:prstGeom prst="flowChartConnector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6"/>
          <p:cNvSpPr/>
          <p:nvPr/>
        </p:nvSpPr>
        <p:spPr>
          <a:xfrm>
            <a:off x="6220250" y="1576800"/>
            <a:ext cx="3704400" cy="37044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3" name="Google Shape;363;p26"/>
          <p:cNvGrpSpPr/>
          <p:nvPr/>
        </p:nvGrpSpPr>
        <p:grpSpPr>
          <a:xfrm>
            <a:off x="-569771" y="500055"/>
            <a:ext cx="2601622" cy="2601622"/>
            <a:chOff x="4141000" y="2108050"/>
            <a:chExt cx="2877900" cy="2877900"/>
          </a:xfrm>
        </p:grpSpPr>
        <p:sp>
          <p:nvSpPr>
            <p:cNvPr id="364" name="Google Shape;364;p26"/>
            <p:cNvSpPr/>
            <p:nvPr/>
          </p:nvSpPr>
          <p:spPr>
            <a:xfrm>
              <a:off x="5125450" y="3092350"/>
              <a:ext cx="909000" cy="9093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6"/>
            <p:cNvSpPr/>
            <p:nvPr/>
          </p:nvSpPr>
          <p:spPr>
            <a:xfrm>
              <a:off x="4882150" y="2849200"/>
              <a:ext cx="1395600" cy="13956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6"/>
            <p:cNvSpPr/>
            <p:nvPr/>
          </p:nvSpPr>
          <p:spPr>
            <a:xfrm>
              <a:off x="4547350" y="2514400"/>
              <a:ext cx="2065200" cy="20652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6"/>
            <p:cNvSpPr/>
            <p:nvPr/>
          </p:nvSpPr>
          <p:spPr>
            <a:xfrm>
              <a:off x="4141000" y="2108050"/>
              <a:ext cx="2877900" cy="28779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68" name="Google Shape;36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4675" y="2161225"/>
            <a:ext cx="2535550" cy="2535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9" name="Google Shape;369;p26"/>
          <p:cNvGrpSpPr/>
          <p:nvPr/>
        </p:nvGrpSpPr>
        <p:grpSpPr>
          <a:xfrm>
            <a:off x="6007250" y="3954600"/>
            <a:ext cx="1539600" cy="1539600"/>
            <a:chOff x="6680825" y="2549350"/>
            <a:chExt cx="1539600" cy="1539600"/>
          </a:xfrm>
        </p:grpSpPr>
        <p:sp>
          <p:nvSpPr>
            <p:cNvPr id="370" name="Google Shape;370;p26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6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6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" name="Google Shape;373;p26"/>
          <p:cNvSpPr/>
          <p:nvPr/>
        </p:nvSpPr>
        <p:spPr>
          <a:xfrm>
            <a:off x="6517675" y="4351062"/>
            <a:ext cx="518740" cy="746687"/>
          </a:xfrm>
          <a:custGeom>
            <a:avLst/>
            <a:gdLst/>
            <a:ahLst/>
            <a:cxnLst/>
            <a:rect l="l" t="t" r="r" b="b"/>
            <a:pathLst>
              <a:path w="12860" h="18511" fill="none" extrusionOk="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6"/>
          <p:cNvSpPr txBox="1"/>
          <p:nvPr/>
        </p:nvSpPr>
        <p:spPr>
          <a:xfrm>
            <a:off x="486450" y="251821"/>
            <a:ext cx="52203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sk-SK" sz="3200" b="1" dirty="0">
                <a:solidFill>
                  <a:srgbClr val="FCC300"/>
                </a:solidFill>
                <a:latin typeface="Poppins"/>
                <a:ea typeface="Poppins"/>
                <a:cs typeface="Poppins"/>
                <a:sym typeface="Poppins"/>
              </a:rPr>
              <a:t>Uplatnenie absolventov</a:t>
            </a:r>
          </a:p>
        </p:txBody>
      </p:sp>
      <p:sp>
        <p:nvSpPr>
          <p:cNvPr id="375" name="Google Shape;375;p26"/>
          <p:cNvSpPr txBox="1"/>
          <p:nvPr/>
        </p:nvSpPr>
        <p:spPr>
          <a:xfrm>
            <a:off x="-436877" y="1492775"/>
            <a:ext cx="5935800" cy="29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-317500">
              <a:lnSpc>
                <a:spcPct val="115000"/>
              </a:lnSpc>
              <a:spcBef>
                <a:spcPts val="800"/>
              </a:spcBef>
              <a:buClr>
                <a:schemeClr val="lt2"/>
              </a:buClr>
              <a:buSzPts val="1400"/>
              <a:buChar char="-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Oblasť zabezpečenia majetku</a:t>
            </a:r>
          </a:p>
          <a:p>
            <a:pPr marL="1371600" lvl="0" indent="-317500">
              <a:lnSpc>
                <a:spcPct val="115000"/>
              </a:lnSpc>
              <a:buClr>
                <a:schemeClr val="lt2"/>
              </a:buClr>
              <a:buSzPts val="1400"/>
              <a:buChar char="-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Projektant zabezpečovacích alebo integrovaných záchranných systémov</a:t>
            </a:r>
          </a:p>
          <a:p>
            <a:pPr marL="1371600" lvl="0" indent="-317500">
              <a:lnSpc>
                <a:spcPct val="115000"/>
              </a:lnSpc>
              <a:buClr>
                <a:schemeClr val="lt2"/>
              </a:buClr>
              <a:buSzPts val="1400"/>
              <a:buChar char="-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Člen bezpečnostnej agentúry</a:t>
            </a:r>
          </a:p>
          <a:p>
            <a:pPr marL="1371600" lvl="0" indent="-317500">
              <a:lnSpc>
                <a:spcPct val="115000"/>
              </a:lnSpc>
              <a:buClr>
                <a:schemeClr val="lt2"/>
              </a:buClr>
              <a:buSzPts val="1400"/>
              <a:buChar char="-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Možnosť pokračovať v nadväzujúcich magisterských študijných oboroch </a:t>
            </a:r>
            <a:r>
              <a:rPr lang="sk-SK" sz="1600" b="1" dirty="0">
                <a:latin typeface="Poppins Light" panose="020B0604020202020204" charset="-18"/>
                <a:cs typeface="Poppins Light" panose="020B0604020202020204" charset="-18"/>
              </a:rPr>
              <a:t>Integrované systémy v budovách </a:t>
            </a: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alebo </a:t>
            </a:r>
            <a:r>
              <a:rPr lang="sk-SK" sz="1600" b="1" dirty="0">
                <a:latin typeface="Poppins Light" panose="020B0604020202020204" charset="-18"/>
                <a:cs typeface="Poppins Light" panose="020B0604020202020204" charset="-18"/>
              </a:rPr>
              <a:t>Bezpečnostní </a:t>
            </a:r>
            <a:r>
              <a:rPr lang="sk-SK" sz="1600" b="1" dirty="0" err="1">
                <a:latin typeface="Poppins Light" panose="020B0604020202020204" charset="-18"/>
                <a:cs typeface="Poppins Light" panose="020B0604020202020204" charset="-18"/>
              </a:rPr>
              <a:t>technologie</a:t>
            </a:r>
            <a:r>
              <a:rPr lang="sk-SK" sz="1600" b="1" dirty="0">
                <a:latin typeface="Poppins Light" panose="020B0604020202020204" charset="-18"/>
                <a:cs typeface="Poppins Light" panose="020B0604020202020204" charset="-18"/>
              </a:rPr>
              <a:t>, systémy a management</a:t>
            </a: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76" name="Google Shape;376;p26"/>
          <p:cNvSpPr/>
          <p:nvPr/>
        </p:nvSpPr>
        <p:spPr>
          <a:xfrm>
            <a:off x="8495700" y="6209700"/>
            <a:ext cx="495900" cy="495900"/>
          </a:xfrm>
          <a:prstGeom prst="ellipse">
            <a:avLst/>
          </a:prstGeom>
          <a:solidFill>
            <a:srgbClr val="FCC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6"/>
          <p:cNvSpPr txBox="1"/>
          <p:nvPr/>
        </p:nvSpPr>
        <p:spPr>
          <a:xfrm>
            <a:off x="8495700" y="6209700"/>
            <a:ext cx="4959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7"/>
          <p:cNvSpPr/>
          <p:nvPr/>
        </p:nvSpPr>
        <p:spPr>
          <a:xfrm>
            <a:off x="6495500" y="1852050"/>
            <a:ext cx="3153900" cy="3153900"/>
          </a:xfrm>
          <a:prstGeom prst="flowChartConnector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3" name="Google Shape;38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4675" y="2161200"/>
            <a:ext cx="2535550" cy="2535603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27"/>
          <p:cNvSpPr/>
          <p:nvPr/>
        </p:nvSpPr>
        <p:spPr>
          <a:xfrm>
            <a:off x="6220250" y="1576800"/>
            <a:ext cx="3704400" cy="37044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5" name="Google Shape;385;p27"/>
          <p:cNvGrpSpPr/>
          <p:nvPr/>
        </p:nvGrpSpPr>
        <p:grpSpPr>
          <a:xfrm>
            <a:off x="6007250" y="3954600"/>
            <a:ext cx="1539600" cy="1539600"/>
            <a:chOff x="6680825" y="2549350"/>
            <a:chExt cx="1539600" cy="1539600"/>
          </a:xfrm>
        </p:grpSpPr>
        <p:sp>
          <p:nvSpPr>
            <p:cNvPr id="386" name="Google Shape;386;p27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7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7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" name="Google Shape;389;p27"/>
          <p:cNvGrpSpPr/>
          <p:nvPr/>
        </p:nvGrpSpPr>
        <p:grpSpPr>
          <a:xfrm>
            <a:off x="-569771" y="500055"/>
            <a:ext cx="2601622" cy="2601622"/>
            <a:chOff x="4141000" y="2108050"/>
            <a:chExt cx="2877900" cy="2877900"/>
          </a:xfrm>
        </p:grpSpPr>
        <p:sp>
          <p:nvSpPr>
            <p:cNvPr id="390" name="Google Shape;390;p27"/>
            <p:cNvSpPr/>
            <p:nvPr/>
          </p:nvSpPr>
          <p:spPr>
            <a:xfrm>
              <a:off x="5125450" y="3092350"/>
              <a:ext cx="909000" cy="9093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7"/>
            <p:cNvSpPr/>
            <p:nvPr/>
          </p:nvSpPr>
          <p:spPr>
            <a:xfrm>
              <a:off x="4882150" y="2849200"/>
              <a:ext cx="1395600" cy="13956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7"/>
            <p:cNvSpPr/>
            <p:nvPr/>
          </p:nvSpPr>
          <p:spPr>
            <a:xfrm>
              <a:off x="4547350" y="2514400"/>
              <a:ext cx="2065200" cy="20652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7"/>
            <p:cNvSpPr/>
            <p:nvPr/>
          </p:nvSpPr>
          <p:spPr>
            <a:xfrm>
              <a:off x="4141000" y="2108050"/>
              <a:ext cx="2877900" cy="28779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4" name="Google Shape;394;p27"/>
          <p:cNvSpPr txBox="1"/>
          <p:nvPr/>
        </p:nvSpPr>
        <p:spPr>
          <a:xfrm>
            <a:off x="498625" y="736375"/>
            <a:ext cx="52203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200" b="1">
                <a:solidFill>
                  <a:srgbClr val="FCC300"/>
                </a:solidFill>
                <a:latin typeface="Poppins"/>
                <a:ea typeface="Poppins"/>
                <a:cs typeface="Poppins"/>
                <a:sym typeface="Poppins"/>
              </a:rPr>
              <a:t>Informační technologie v administrativě (Bc.)</a:t>
            </a:r>
            <a:endParaRPr sz="3200" b="1">
              <a:solidFill>
                <a:srgbClr val="FCC3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5" name="Google Shape;395;p27"/>
          <p:cNvSpPr txBox="1"/>
          <p:nvPr/>
        </p:nvSpPr>
        <p:spPr>
          <a:xfrm>
            <a:off x="22474" y="1958000"/>
            <a:ext cx="4137150" cy="17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317500">
              <a:lnSpc>
                <a:spcPct val="115000"/>
              </a:lnSpc>
              <a:spcBef>
                <a:spcPts val="800"/>
              </a:spcBef>
              <a:buClr>
                <a:schemeClr val="lt2"/>
              </a:buClr>
              <a:buSzPts val="1400"/>
              <a:buChar char="-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Počítačová technika</a:t>
            </a:r>
          </a:p>
          <a:p>
            <a:pPr marL="914400" lvl="0" indent="-317500">
              <a:lnSpc>
                <a:spcPct val="115000"/>
              </a:lnSpc>
              <a:buClr>
                <a:schemeClr val="lt2"/>
              </a:buClr>
              <a:buSzPts val="1400"/>
              <a:buChar char="-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Informačné systémy</a:t>
            </a:r>
          </a:p>
          <a:p>
            <a:pPr marL="914400" lvl="0" indent="-317500">
              <a:lnSpc>
                <a:spcPct val="115000"/>
              </a:lnSpc>
              <a:buClr>
                <a:schemeClr val="lt2"/>
              </a:buClr>
              <a:buSzPts val="1400"/>
              <a:buChar char="-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Kancelársky software</a:t>
            </a:r>
          </a:p>
          <a:p>
            <a:pPr marL="914400" lvl="0" indent="-317500">
              <a:lnSpc>
                <a:spcPct val="115000"/>
              </a:lnSpc>
              <a:buClr>
                <a:schemeClr val="lt2"/>
              </a:buClr>
              <a:buSzPts val="1400"/>
              <a:buChar char="-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Počítačová grafika (2D &amp; 3D)</a:t>
            </a:r>
          </a:p>
          <a:p>
            <a:pPr marL="914400" lvl="0" indent="-317500">
              <a:lnSpc>
                <a:spcPct val="115000"/>
              </a:lnSpc>
              <a:buClr>
                <a:schemeClr val="lt2"/>
              </a:buClr>
              <a:buSzPts val="1400"/>
              <a:buChar char="-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Počítačové siete</a:t>
            </a:r>
          </a:p>
          <a:p>
            <a:pPr marL="914400" lvl="0" indent="-317500">
              <a:lnSpc>
                <a:spcPct val="115000"/>
              </a:lnSpc>
              <a:buClr>
                <a:schemeClr val="lt2"/>
              </a:buClr>
              <a:buSzPts val="1400"/>
              <a:buChar char="-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Databázy</a:t>
            </a: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96" name="Google Shape;396;p27"/>
          <p:cNvSpPr txBox="1"/>
          <p:nvPr/>
        </p:nvSpPr>
        <p:spPr>
          <a:xfrm>
            <a:off x="1427821" y="3736194"/>
            <a:ext cx="4551392" cy="20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-317500">
              <a:lnSpc>
                <a:spcPct val="115000"/>
              </a:lnSpc>
              <a:spcBef>
                <a:spcPts val="800"/>
              </a:spcBef>
              <a:buClr>
                <a:schemeClr val="lt2"/>
              </a:buClr>
              <a:buSzPts val="1400"/>
              <a:buChar char="-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Základné legislatívne normy</a:t>
            </a:r>
          </a:p>
          <a:p>
            <a:pPr marL="1371600" lvl="0" indent="-317500">
              <a:lnSpc>
                <a:spcPct val="115000"/>
              </a:lnSpc>
              <a:buClr>
                <a:schemeClr val="lt2"/>
              </a:buClr>
              <a:buSzPts val="1400"/>
              <a:buChar char="-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Daňové a účtovné právo</a:t>
            </a:r>
          </a:p>
          <a:p>
            <a:pPr marL="1371600" lvl="0" indent="-317500">
              <a:lnSpc>
                <a:spcPct val="115000"/>
              </a:lnSpc>
              <a:buClr>
                <a:schemeClr val="lt2"/>
              </a:buClr>
              <a:buSzPts val="1400"/>
              <a:buChar char="-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Bankovníctvo a poisťovníctvo</a:t>
            </a:r>
          </a:p>
          <a:p>
            <a:pPr marL="1371600" lvl="0" indent="-317500">
              <a:lnSpc>
                <a:spcPct val="115000"/>
              </a:lnSpc>
              <a:buClr>
                <a:schemeClr val="lt2"/>
              </a:buClr>
              <a:buSzPts val="1400"/>
              <a:buChar char="-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Ekonomika a účtovníctvo</a:t>
            </a:r>
          </a:p>
          <a:p>
            <a:pPr marL="1371600" lvl="0" indent="-317500">
              <a:lnSpc>
                <a:spcPct val="115000"/>
              </a:lnSpc>
              <a:buClr>
                <a:schemeClr val="lt2"/>
              </a:buClr>
              <a:buSzPts val="1400"/>
              <a:buChar char="-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Profesionálna komunikácia</a:t>
            </a:r>
          </a:p>
          <a:p>
            <a:pPr marL="1371600" lvl="0" indent="-317500">
              <a:lnSpc>
                <a:spcPct val="115000"/>
              </a:lnSpc>
              <a:buClr>
                <a:schemeClr val="lt2"/>
              </a:buClr>
              <a:buSzPts val="1400"/>
              <a:buChar char="-"/>
            </a:pPr>
            <a:r>
              <a:rPr lang="sk-SK" sz="1600" dirty="0" err="1">
                <a:latin typeface="Poppins Light" panose="020B0604020202020204" charset="-18"/>
                <a:cs typeface="Poppins Light" panose="020B0604020202020204" charset="-18"/>
              </a:rPr>
              <a:t>Public</a:t>
            </a: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 </a:t>
            </a:r>
            <a:r>
              <a:rPr lang="sk-SK" sz="1600" dirty="0" err="1">
                <a:latin typeface="Poppins Light" panose="020B0604020202020204" charset="-18"/>
                <a:cs typeface="Poppins Light" panose="020B0604020202020204" charset="-18"/>
              </a:rPr>
              <a:t>relations</a:t>
            </a:r>
            <a:endParaRPr lang="sk-SK" sz="1600" dirty="0">
              <a:latin typeface="Poppins Light" panose="020B0604020202020204" charset="-18"/>
              <a:cs typeface="Poppins Light" panose="020B0604020202020204" charset="-18"/>
            </a:endParaRPr>
          </a:p>
          <a:p>
            <a:pPr marL="1371600" lvl="0" indent="-317500">
              <a:lnSpc>
                <a:spcPct val="115000"/>
              </a:lnSpc>
              <a:buClr>
                <a:schemeClr val="lt2"/>
              </a:buClr>
              <a:buSzPts val="1400"/>
              <a:buChar char="-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Marketing a komunikácia</a:t>
            </a:r>
            <a:endParaRPr sz="1600" dirty="0">
              <a:solidFill>
                <a:srgbClr val="000000"/>
              </a:solidFill>
              <a:latin typeface="Poppins Light" panose="020B0604020202020204" charset="-18"/>
              <a:ea typeface="Poppins Light"/>
              <a:cs typeface="Poppins Light" panose="020B0604020202020204" charset="-18"/>
              <a:sym typeface="Poppins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397" name="Google Shape;397;p27"/>
          <p:cNvGrpSpPr/>
          <p:nvPr/>
        </p:nvGrpSpPr>
        <p:grpSpPr>
          <a:xfrm>
            <a:off x="6512046" y="4401289"/>
            <a:ext cx="530009" cy="646220"/>
            <a:chOff x="596350" y="929175"/>
            <a:chExt cx="407950" cy="497475"/>
          </a:xfrm>
        </p:grpSpPr>
        <p:sp>
          <p:nvSpPr>
            <p:cNvPr id="398" name="Google Shape;398;p27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7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7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7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7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7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" name="Google Shape;405;p27"/>
          <p:cNvSpPr/>
          <p:nvPr/>
        </p:nvSpPr>
        <p:spPr>
          <a:xfrm>
            <a:off x="8495700" y="6209700"/>
            <a:ext cx="495900" cy="495900"/>
          </a:xfrm>
          <a:prstGeom prst="ellipse">
            <a:avLst/>
          </a:prstGeom>
          <a:solidFill>
            <a:srgbClr val="FCC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7"/>
          <p:cNvSpPr txBox="1"/>
          <p:nvPr/>
        </p:nvSpPr>
        <p:spPr>
          <a:xfrm>
            <a:off x="8495700" y="6209700"/>
            <a:ext cx="4959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8"/>
          <p:cNvSpPr/>
          <p:nvPr/>
        </p:nvSpPr>
        <p:spPr>
          <a:xfrm>
            <a:off x="6495500" y="1852050"/>
            <a:ext cx="3153900" cy="3153900"/>
          </a:xfrm>
          <a:prstGeom prst="flowChartConnector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2" name="Google Shape;41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4675" y="2161200"/>
            <a:ext cx="2535550" cy="2535603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28"/>
          <p:cNvSpPr/>
          <p:nvPr/>
        </p:nvSpPr>
        <p:spPr>
          <a:xfrm>
            <a:off x="6220250" y="1576800"/>
            <a:ext cx="3704400" cy="37044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4" name="Google Shape;414;p28"/>
          <p:cNvGrpSpPr/>
          <p:nvPr/>
        </p:nvGrpSpPr>
        <p:grpSpPr>
          <a:xfrm>
            <a:off x="6007250" y="3954600"/>
            <a:ext cx="1539600" cy="1539600"/>
            <a:chOff x="6680825" y="2549350"/>
            <a:chExt cx="1539600" cy="1539600"/>
          </a:xfrm>
        </p:grpSpPr>
        <p:sp>
          <p:nvSpPr>
            <p:cNvPr id="415" name="Google Shape;415;p28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8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8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" name="Google Shape;418;p28"/>
          <p:cNvGrpSpPr/>
          <p:nvPr/>
        </p:nvGrpSpPr>
        <p:grpSpPr>
          <a:xfrm>
            <a:off x="-569771" y="500055"/>
            <a:ext cx="2601622" cy="2601622"/>
            <a:chOff x="4141000" y="2108050"/>
            <a:chExt cx="2877900" cy="2877900"/>
          </a:xfrm>
        </p:grpSpPr>
        <p:sp>
          <p:nvSpPr>
            <p:cNvPr id="419" name="Google Shape;419;p28"/>
            <p:cNvSpPr/>
            <p:nvPr/>
          </p:nvSpPr>
          <p:spPr>
            <a:xfrm>
              <a:off x="5125450" y="3092350"/>
              <a:ext cx="909000" cy="9093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8"/>
            <p:cNvSpPr/>
            <p:nvPr/>
          </p:nvSpPr>
          <p:spPr>
            <a:xfrm>
              <a:off x="4882150" y="2849200"/>
              <a:ext cx="1395600" cy="13956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8"/>
            <p:cNvSpPr/>
            <p:nvPr/>
          </p:nvSpPr>
          <p:spPr>
            <a:xfrm>
              <a:off x="4547350" y="2514400"/>
              <a:ext cx="2065200" cy="20652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8"/>
            <p:cNvSpPr/>
            <p:nvPr/>
          </p:nvSpPr>
          <p:spPr>
            <a:xfrm>
              <a:off x="4141000" y="2108050"/>
              <a:ext cx="2877900" cy="28779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3" name="Google Shape;423;p28"/>
          <p:cNvGrpSpPr/>
          <p:nvPr/>
        </p:nvGrpSpPr>
        <p:grpSpPr>
          <a:xfrm>
            <a:off x="6512046" y="4401289"/>
            <a:ext cx="530009" cy="646220"/>
            <a:chOff x="596350" y="929175"/>
            <a:chExt cx="407950" cy="497475"/>
          </a:xfrm>
        </p:grpSpPr>
        <p:sp>
          <p:nvSpPr>
            <p:cNvPr id="424" name="Google Shape;424;p2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1" name="Google Shape;431;p28"/>
          <p:cNvSpPr txBox="1"/>
          <p:nvPr/>
        </p:nvSpPr>
        <p:spPr>
          <a:xfrm>
            <a:off x="498625" y="266987"/>
            <a:ext cx="52203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sk-SK" sz="3200" b="1" dirty="0">
                <a:solidFill>
                  <a:srgbClr val="FCC300"/>
                </a:solidFill>
                <a:latin typeface="Poppins"/>
                <a:ea typeface="Poppins"/>
                <a:cs typeface="Poppins"/>
                <a:sym typeface="Poppins"/>
              </a:rPr>
              <a:t>Uplatnenie absolventov</a:t>
            </a:r>
          </a:p>
        </p:txBody>
      </p:sp>
      <p:sp>
        <p:nvSpPr>
          <p:cNvPr id="432" name="Google Shape;432;p28"/>
          <p:cNvSpPr txBox="1"/>
          <p:nvPr/>
        </p:nvSpPr>
        <p:spPr>
          <a:xfrm>
            <a:off x="-425624" y="1556600"/>
            <a:ext cx="5805600" cy="29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-317500">
              <a:lnSpc>
                <a:spcPct val="115000"/>
              </a:lnSpc>
              <a:spcBef>
                <a:spcPts val="600"/>
              </a:spcBef>
              <a:buClr>
                <a:schemeClr val="lt2"/>
              </a:buClr>
              <a:buSzPts val="1400"/>
              <a:buChar char="-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Administratívne pozície vo firmách</a:t>
            </a:r>
          </a:p>
          <a:p>
            <a:pPr marL="1371600" lvl="0" indent="-317500">
              <a:lnSpc>
                <a:spcPct val="115000"/>
              </a:lnSpc>
              <a:buClr>
                <a:schemeClr val="lt2"/>
              </a:buClr>
              <a:buSzPts val="1400"/>
              <a:buChar char="-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Úrady štátnej správy</a:t>
            </a:r>
          </a:p>
          <a:p>
            <a:pPr marL="1371600" lvl="0" indent="-317500">
              <a:lnSpc>
                <a:spcPct val="115000"/>
              </a:lnSpc>
              <a:buClr>
                <a:schemeClr val="lt2"/>
              </a:buClr>
              <a:buSzPts val="1400"/>
              <a:buChar char="-"/>
            </a:pPr>
            <a:r>
              <a:rPr lang="sk-SK" sz="1600" dirty="0" err="1">
                <a:latin typeface="Poppins Light" panose="020B0604020202020204" charset="-18"/>
                <a:cs typeface="Poppins Light" panose="020B0604020202020204" charset="-18"/>
              </a:rPr>
              <a:t>Public</a:t>
            </a: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 </a:t>
            </a:r>
            <a:r>
              <a:rPr lang="sk-SK" sz="1600" dirty="0" err="1">
                <a:latin typeface="Poppins Light" panose="020B0604020202020204" charset="-18"/>
                <a:cs typeface="Poppins Light" panose="020B0604020202020204" charset="-18"/>
              </a:rPr>
              <a:t>relations</a:t>
            </a:r>
            <a:endParaRPr lang="sk-SK" sz="1600" dirty="0">
              <a:latin typeface="Poppins Light" panose="020B0604020202020204" charset="-18"/>
              <a:cs typeface="Poppins Light" panose="020B0604020202020204" charset="-18"/>
            </a:endParaRPr>
          </a:p>
          <a:p>
            <a:pPr marL="1371600" lvl="0" indent="-317500">
              <a:lnSpc>
                <a:spcPct val="115000"/>
              </a:lnSpc>
              <a:buClr>
                <a:schemeClr val="lt2"/>
              </a:buClr>
              <a:buSzPts val="1400"/>
              <a:buChar char="-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Spolupráca pri riešení projektov</a:t>
            </a:r>
          </a:p>
          <a:p>
            <a:pPr marL="1371600" lvl="0" indent="-317500">
              <a:lnSpc>
                <a:spcPct val="115000"/>
              </a:lnSpc>
              <a:buClr>
                <a:schemeClr val="lt2"/>
              </a:buClr>
              <a:buSzPts val="1400"/>
              <a:buChar char="-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Možnosť pokračovať v nadväzujúcich magisterských študijných oboroch </a:t>
            </a:r>
            <a:r>
              <a:rPr lang="sk-SK" sz="1600" b="1" dirty="0">
                <a:latin typeface="Poppins Light" panose="020B0604020202020204" charset="-18"/>
                <a:cs typeface="Poppins Light" panose="020B0604020202020204" charset="-18"/>
              </a:rPr>
              <a:t>Informační </a:t>
            </a:r>
            <a:r>
              <a:rPr lang="sk-SK" sz="1600" b="1" dirty="0" err="1">
                <a:latin typeface="Poppins Light" panose="020B0604020202020204" charset="-18"/>
                <a:cs typeface="Poppins Light" panose="020B0604020202020204" charset="-18"/>
              </a:rPr>
              <a:t>technologie</a:t>
            </a:r>
            <a:r>
              <a:rPr lang="sk-SK" sz="1600" b="1" dirty="0">
                <a:latin typeface="Poppins Light" panose="020B0604020202020204" charset="-18"/>
                <a:cs typeface="Poppins Light" panose="020B0604020202020204" charset="-18"/>
              </a:rPr>
              <a:t> </a:t>
            </a: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alebo </a:t>
            </a:r>
            <a:r>
              <a:rPr lang="sk-SK" sz="1600" b="1" dirty="0" err="1">
                <a:latin typeface="Poppins Light" panose="020B0604020202020204" charset="-18"/>
                <a:cs typeface="Poppins Light" panose="020B0604020202020204" charset="-18"/>
              </a:rPr>
              <a:t>Učitelství</a:t>
            </a:r>
            <a:r>
              <a:rPr lang="sk-SK" sz="1600" b="1" dirty="0">
                <a:latin typeface="Poppins Light" panose="020B0604020202020204" charset="-18"/>
                <a:cs typeface="Poppins Light" panose="020B0604020202020204" charset="-18"/>
              </a:rPr>
              <a:t> informatiky pro </a:t>
            </a:r>
            <a:r>
              <a:rPr lang="sk-SK" sz="1600" b="1" dirty="0" err="1">
                <a:latin typeface="Poppins Light" panose="020B0604020202020204" charset="-18"/>
                <a:cs typeface="Poppins Light" panose="020B0604020202020204" charset="-18"/>
              </a:rPr>
              <a:t>střední</a:t>
            </a:r>
            <a:r>
              <a:rPr lang="sk-SK" sz="1600" b="1" dirty="0">
                <a:latin typeface="Poppins Light" panose="020B0604020202020204" charset="-18"/>
                <a:cs typeface="Poppins Light" panose="020B0604020202020204" charset="-18"/>
              </a:rPr>
              <a:t> školy</a:t>
            </a: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433" name="Google Shape;433;p28"/>
          <p:cNvSpPr/>
          <p:nvPr/>
        </p:nvSpPr>
        <p:spPr>
          <a:xfrm>
            <a:off x="8495700" y="6209700"/>
            <a:ext cx="495900" cy="495900"/>
          </a:xfrm>
          <a:prstGeom prst="ellipse">
            <a:avLst/>
          </a:prstGeom>
          <a:solidFill>
            <a:srgbClr val="FCC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8"/>
          <p:cNvSpPr txBox="1"/>
          <p:nvPr/>
        </p:nvSpPr>
        <p:spPr>
          <a:xfrm>
            <a:off x="8495700" y="6209700"/>
            <a:ext cx="4959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9"/>
          <p:cNvSpPr/>
          <p:nvPr/>
        </p:nvSpPr>
        <p:spPr>
          <a:xfrm>
            <a:off x="6495500" y="1852050"/>
            <a:ext cx="3153900" cy="3153900"/>
          </a:xfrm>
          <a:prstGeom prst="flowChartConnector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9"/>
          <p:cNvSpPr/>
          <p:nvPr/>
        </p:nvSpPr>
        <p:spPr>
          <a:xfrm>
            <a:off x="6220250" y="1576800"/>
            <a:ext cx="3704400" cy="37044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1" name="Google Shape;441;p29"/>
          <p:cNvGrpSpPr/>
          <p:nvPr/>
        </p:nvGrpSpPr>
        <p:grpSpPr>
          <a:xfrm>
            <a:off x="-569771" y="500055"/>
            <a:ext cx="2601622" cy="2601622"/>
            <a:chOff x="4141000" y="2108050"/>
            <a:chExt cx="2877900" cy="2877900"/>
          </a:xfrm>
        </p:grpSpPr>
        <p:sp>
          <p:nvSpPr>
            <p:cNvPr id="442" name="Google Shape;442;p29"/>
            <p:cNvSpPr/>
            <p:nvPr/>
          </p:nvSpPr>
          <p:spPr>
            <a:xfrm>
              <a:off x="5125450" y="3092350"/>
              <a:ext cx="909000" cy="9093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9"/>
            <p:cNvSpPr/>
            <p:nvPr/>
          </p:nvSpPr>
          <p:spPr>
            <a:xfrm>
              <a:off x="4882150" y="2849200"/>
              <a:ext cx="1395600" cy="13956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9"/>
            <p:cNvSpPr/>
            <p:nvPr/>
          </p:nvSpPr>
          <p:spPr>
            <a:xfrm>
              <a:off x="4547350" y="2514400"/>
              <a:ext cx="2065200" cy="20652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9"/>
            <p:cNvSpPr/>
            <p:nvPr/>
          </p:nvSpPr>
          <p:spPr>
            <a:xfrm>
              <a:off x="4141000" y="2108050"/>
              <a:ext cx="2877900" cy="28779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6" name="Google Shape;446;p29"/>
          <p:cNvSpPr txBox="1"/>
          <p:nvPr/>
        </p:nvSpPr>
        <p:spPr>
          <a:xfrm>
            <a:off x="467104" y="745426"/>
            <a:ext cx="63060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200" b="1">
                <a:solidFill>
                  <a:srgbClr val="FCC300"/>
                </a:solidFill>
                <a:latin typeface="Poppins"/>
                <a:ea typeface="Poppins"/>
                <a:cs typeface="Poppins"/>
                <a:sym typeface="Poppins"/>
              </a:rPr>
              <a:t>Softwarové inženýrství</a:t>
            </a:r>
            <a:endParaRPr sz="3200" b="1">
              <a:solidFill>
                <a:srgbClr val="FCC3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200" b="1">
                <a:solidFill>
                  <a:srgbClr val="FCC300"/>
                </a:solidFill>
                <a:latin typeface="Poppins"/>
                <a:ea typeface="Poppins"/>
                <a:cs typeface="Poppins"/>
                <a:sym typeface="Poppins"/>
              </a:rPr>
              <a:t>(Bc.)</a:t>
            </a:r>
            <a:endParaRPr sz="3200" b="1">
              <a:solidFill>
                <a:srgbClr val="FCC3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7" name="Google Shape;447;p29"/>
          <p:cNvSpPr txBox="1"/>
          <p:nvPr/>
        </p:nvSpPr>
        <p:spPr>
          <a:xfrm>
            <a:off x="-9097" y="2019324"/>
            <a:ext cx="5350800" cy="18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317500">
              <a:lnSpc>
                <a:spcPct val="115000"/>
              </a:lnSpc>
              <a:spcBef>
                <a:spcPts val="800"/>
              </a:spcBef>
              <a:buClr>
                <a:schemeClr val="lt2"/>
              </a:buClr>
              <a:buSzPts val="1400"/>
              <a:buChar char="-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Programovanie</a:t>
            </a:r>
          </a:p>
          <a:p>
            <a:pPr marL="914400" lvl="0" indent="-317500">
              <a:lnSpc>
                <a:spcPct val="115000"/>
              </a:lnSpc>
              <a:buClr>
                <a:schemeClr val="lt2"/>
              </a:buClr>
              <a:buSzPts val="1400"/>
              <a:buChar char="-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Analýza a modelovanie softwarových systémov</a:t>
            </a:r>
          </a:p>
          <a:p>
            <a:pPr marL="914400" lvl="0" indent="-317500">
              <a:lnSpc>
                <a:spcPct val="115000"/>
              </a:lnSpc>
              <a:buClr>
                <a:schemeClr val="lt2"/>
              </a:buClr>
              <a:buSzPts val="1400"/>
              <a:buChar char="-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Programovanie mobilných aplikácií</a:t>
            </a:r>
          </a:p>
          <a:p>
            <a:pPr marL="914400" lvl="0" indent="-317500">
              <a:lnSpc>
                <a:spcPct val="115000"/>
              </a:lnSpc>
              <a:buClr>
                <a:schemeClr val="lt2"/>
              </a:buClr>
              <a:buSzPts val="1400"/>
              <a:buChar char="-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Algoritmy a dátové štruktúry</a:t>
            </a:r>
          </a:p>
          <a:p>
            <a:pPr marL="914400" lvl="0" indent="-317500">
              <a:lnSpc>
                <a:spcPct val="115000"/>
              </a:lnSpc>
              <a:buClr>
                <a:schemeClr val="lt2"/>
              </a:buClr>
              <a:buSzPts val="1400"/>
              <a:buChar char="-"/>
            </a:pPr>
            <a:r>
              <a:rPr lang="sk-SK" sz="1600" dirty="0" err="1">
                <a:latin typeface="Poppins Light" panose="020B0604020202020204" charset="-18"/>
                <a:cs typeface="Poppins Light" panose="020B0604020202020204" charset="-18"/>
              </a:rPr>
              <a:t>Kryptologie</a:t>
            </a:r>
            <a:endParaRPr lang="sk-SK" sz="1600" dirty="0">
              <a:latin typeface="Poppins Light" panose="020B0604020202020204" charset="-18"/>
              <a:cs typeface="Poppins Light" panose="020B0604020202020204" charset="-18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448" name="Google Shape;448;p29"/>
          <p:cNvSpPr txBox="1"/>
          <p:nvPr/>
        </p:nvSpPr>
        <p:spPr>
          <a:xfrm>
            <a:off x="1802849" y="3915928"/>
            <a:ext cx="4624396" cy="20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-317500">
              <a:lnSpc>
                <a:spcPct val="115000"/>
              </a:lnSpc>
              <a:spcBef>
                <a:spcPts val="800"/>
              </a:spcBef>
              <a:buClr>
                <a:schemeClr val="lt2"/>
              </a:buClr>
              <a:buSzPts val="1400"/>
              <a:buChar char="-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Architektúra počítačov</a:t>
            </a:r>
          </a:p>
          <a:p>
            <a:pPr marL="1371600" lvl="0" indent="-317500">
              <a:lnSpc>
                <a:spcPct val="115000"/>
              </a:lnSpc>
              <a:buClr>
                <a:schemeClr val="lt2"/>
              </a:buClr>
              <a:buSzPts val="1400"/>
              <a:buChar char="-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Operačné systémy</a:t>
            </a:r>
          </a:p>
          <a:p>
            <a:pPr marL="1371600" lvl="0" indent="-317500">
              <a:lnSpc>
                <a:spcPct val="115000"/>
              </a:lnSpc>
              <a:buClr>
                <a:schemeClr val="lt2"/>
              </a:buClr>
              <a:buSzPts val="1400"/>
              <a:buChar char="-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Počítačové siete</a:t>
            </a:r>
          </a:p>
          <a:p>
            <a:pPr marL="1371600" lvl="0" indent="-317500">
              <a:lnSpc>
                <a:spcPct val="115000"/>
              </a:lnSpc>
              <a:buClr>
                <a:schemeClr val="lt2"/>
              </a:buClr>
              <a:buSzPts val="1400"/>
              <a:buChar char="-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Elektrické obvody</a:t>
            </a:r>
          </a:p>
          <a:p>
            <a:pPr marL="1371600" lvl="0" indent="-317500">
              <a:lnSpc>
                <a:spcPct val="115000"/>
              </a:lnSpc>
              <a:buClr>
                <a:schemeClr val="lt2"/>
              </a:buClr>
              <a:buSzPts val="1400"/>
              <a:buChar char="-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Programovanie mikročipov</a:t>
            </a:r>
          </a:p>
          <a:p>
            <a:pPr marL="1371600" lvl="0" indent="-317500">
              <a:lnSpc>
                <a:spcPct val="115000"/>
              </a:lnSpc>
              <a:buClr>
                <a:schemeClr val="lt2"/>
              </a:buClr>
              <a:buSzPts val="1400"/>
              <a:buChar char="-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Základy umelej inteligencie</a:t>
            </a: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449" name="Google Shape;44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4675" y="2161225"/>
            <a:ext cx="2535550" cy="2535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0" name="Google Shape;450;p29"/>
          <p:cNvGrpSpPr/>
          <p:nvPr/>
        </p:nvGrpSpPr>
        <p:grpSpPr>
          <a:xfrm>
            <a:off x="6007250" y="3954600"/>
            <a:ext cx="1539600" cy="1539600"/>
            <a:chOff x="6680825" y="2549350"/>
            <a:chExt cx="1539600" cy="1539600"/>
          </a:xfrm>
        </p:grpSpPr>
        <p:sp>
          <p:nvSpPr>
            <p:cNvPr id="451" name="Google Shape;451;p29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9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9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" name="Google Shape;454;p29"/>
          <p:cNvGrpSpPr/>
          <p:nvPr/>
        </p:nvGrpSpPr>
        <p:grpSpPr>
          <a:xfrm>
            <a:off x="6369227" y="4333178"/>
            <a:ext cx="815648" cy="782425"/>
            <a:chOff x="5233525" y="4954450"/>
            <a:chExt cx="538275" cy="516350"/>
          </a:xfrm>
        </p:grpSpPr>
        <p:sp>
          <p:nvSpPr>
            <p:cNvPr id="455" name="Google Shape;455;p29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9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9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9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9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9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9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9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9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9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9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6" name="Google Shape;466;p29"/>
          <p:cNvSpPr/>
          <p:nvPr/>
        </p:nvSpPr>
        <p:spPr>
          <a:xfrm>
            <a:off x="8495700" y="6209700"/>
            <a:ext cx="495900" cy="495900"/>
          </a:xfrm>
          <a:prstGeom prst="ellipse">
            <a:avLst/>
          </a:prstGeom>
          <a:solidFill>
            <a:srgbClr val="FCC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9"/>
          <p:cNvSpPr txBox="1"/>
          <p:nvPr/>
        </p:nvSpPr>
        <p:spPr>
          <a:xfrm>
            <a:off x="8495700" y="6209700"/>
            <a:ext cx="4959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0"/>
          <p:cNvSpPr/>
          <p:nvPr/>
        </p:nvSpPr>
        <p:spPr>
          <a:xfrm>
            <a:off x="6495500" y="1852050"/>
            <a:ext cx="3153900" cy="3153900"/>
          </a:xfrm>
          <a:prstGeom prst="flowChartConnector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30"/>
          <p:cNvSpPr/>
          <p:nvPr/>
        </p:nvSpPr>
        <p:spPr>
          <a:xfrm>
            <a:off x="6220250" y="1576800"/>
            <a:ext cx="3704400" cy="37044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4" name="Google Shape;474;p30"/>
          <p:cNvGrpSpPr/>
          <p:nvPr/>
        </p:nvGrpSpPr>
        <p:grpSpPr>
          <a:xfrm>
            <a:off x="-569771" y="500055"/>
            <a:ext cx="2601622" cy="2601622"/>
            <a:chOff x="4141000" y="2108050"/>
            <a:chExt cx="2877900" cy="2877900"/>
          </a:xfrm>
        </p:grpSpPr>
        <p:sp>
          <p:nvSpPr>
            <p:cNvPr id="475" name="Google Shape;475;p30"/>
            <p:cNvSpPr/>
            <p:nvPr/>
          </p:nvSpPr>
          <p:spPr>
            <a:xfrm>
              <a:off x="5125450" y="3092350"/>
              <a:ext cx="909000" cy="9093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0"/>
            <p:cNvSpPr/>
            <p:nvPr/>
          </p:nvSpPr>
          <p:spPr>
            <a:xfrm>
              <a:off x="4882150" y="2849200"/>
              <a:ext cx="1395600" cy="13956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0"/>
            <p:cNvSpPr/>
            <p:nvPr/>
          </p:nvSpPr>
          <p:spPr>
            <a:xfrm>
              <a:off x="4547350" y="2514400"/>
              <a:ext cx="2065200" cy="20652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0"/>
            <p:cNvSpPr/>
            <p:nvPr/>
          </p:nvSpPr>
          <p:spPr>
            <a:xfrm>
              <a:off x="4141000" y="2108050"/>
              <a:ext cx="2877900" cy="28779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79" name="Google Shape;47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4675" y="2161225"/>
            <a:ext cx="2535550" cy="2535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0" name="Google Shape;480;p30"/>
          <p:cNvGrpSpPr/>
          <p:nvPr/>
        </p:nvGrpSpPr>
        <p:grpSpPr>
          <a:xfrm>
            <a:off x="6007250" y="3954600"/>
            <a:ext cx="1539600" cy="1539600"/>
            <a:chOff x="6680825" y="2549350"/>
            <a:chExt cx="1539600" cy="1539600"/>
          </a:xfrm>
        </p:grpSpPr>
        <p:sp>
          <p:nvSpPr>
            <p:cNvPr id="481" name="Google Shape;481;p30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0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0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4" name="Google Shape;484;p30"/>
          <p:cNvGrpSpPr/>
          <p:nvPr/>
        </p:nvGrpSpPr>
        <p:grpSpPr>
          <a:xfrm>
            <a:off x="6369227" y="4333178"/>
            <a:ext cx="815648" cy="782425"/>
            <a:chOff x="5233525" y="4954450"/>
            <a:chExt cx="538275" cy="516350"/>
          </a:xfrm>
        </p:grpSpPr>
        <p:sp>
          <p:nvSpPr>
            <p:cNvPr id="485" name="Google Shape;485;p30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0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0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0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0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0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0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0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0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0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0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6" name="Google Shape;496;p30"/>
          <p:cNvSpPr txBox="1"/>
          <p:nvPr/>
        </p:nvSpPr>
        <p:spPr>
          <a:xfrm>
            <a:off x="483749" y="255562"/>
            <a:ext cx="52203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sk-SK" sz="3200" b="1" dirty="0">
                <a:solidFill>
                  <a:srgbClr val="FCC300"/>
                </a:solidFill>
                <a:latin typeface="Poppins"/>
                <a:ea typeface="Poppins"/>
                <a:cs typeface="Poppins"/>
                <a:sym typeface="Poppins"/>
              </a:rPr>
              <a:t>Uplatnenie absolventov</a:t>
            </a:r>
          </a:p>
        </p:txBody>
      </p:sp>
      <p:sp>
        <p:nvSpPr>
          <p:cNvPr id="497" name="Google Shape;497;p30"/>
          <p:cNvSpPr txBox="1"/>
          <p:nvPr/>
        </p:nvSpPr>
        <p:spPr>
          <a:xfrm>
            <a:off x="-422803" y="1557201"/>
            <a:ext cx="5792400" cy="3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-317500">
              <a:lnSpc>
                <a:spcPct val="115000"/>
              </a:lnSpc>
              <a:spcBef>
                <a:spcPts val="500"/>
              </a:spcBef>
              <a:buClr>
                <a:schemeClr val="lt2"/>
              </a:buClr>
              <a:buSzPts val="1400"/>
              <a:buChar char="-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Člen tímu vývojárov a testovacích tímov v softwarových firmách</a:t>
            </a:r>
          </a:p>
          <a:p>
            <a:pPr marL="1371600" lvl="0" indent="-317500">
              <a:lnSpc>
                <a:spcPct val="115000"/>
              </a:lnSpc>
              <a:buClr>
                <a:schemeClr val="lt2"/>
              </a:buClr>
              <a:buSzPts val="1400"/>
              <a:buChar char="-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Vývojár alebo správca podporných softwarových produktov</a:t>
            </a:r>
          </a:p>
          <a:p>
            <a:pPr marL="1371600" lvl="0" indent="-317500">
              <a:lnSpc>
                <a:spcPct val="115000"/>
              </a:lnSpc>
              <a:buClr>
                <a:schemeClr val="lt2"/>
              </a:buClr>
              <a:buSzPts val="1400"/>
              <a:buChar char="-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Programátor, tvorca webových stránok</a:t>
            </a:r>
          </a:p>
          <a:p>
            <a:pPr marL="1371600" lvl="0" indent="-317500">
              <a:lnSpc>
                <a:spcPct val="115000"/>
              </a:lnSpc>
              <a:buClr>
                <a:schemeClr val="lt2"/>
              </a:buClr>
              <a:buSzPts val="1400"/>
              <a:buChar char="-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Správca počítačových sietí</a:t>
            </a:r>
          </a:p>
          <a:p>
            <a:pPr marL="1371600" lvl="0" indent="-317500">
              <a:lnSpc>
                <a:spcPct val="115000"/>
              </a:lnSpc>
              <a:buClr>
                <a:schemeClr val="lt2"/>
              </a:buClr>
              <a:buSzPts val="1400"/>
              <a:buChar char="-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Počítačový grafik</a:t>
            </a:r>
          </a:p>
          <a:p>
            <a:pPr marL="1371600" lvl="0" indent="-317500">
              <a:lnSpc>
                <a:spcPct val="115000"/>
              </a:lnSpc>
              <a:buClr>
                <a:schemeClr val="lt2"/>
              </a:buClr>
              <a:buSzPts val="1400"/>
              <a:buChar char="-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Programátor mikropočítačov</a:t>
            </a:r>
          </a:p>
          <a:p>
            <a:pPr marL="1371600" lvl="0" indent="-317500">
              <a:lnSpc>
                <a:spcPct val="115000"/>
              </a:lnSpc>
              <a:buClr>
                <a:schemeClr val="lt2"/>
              </a:buClr>
              <a:buSzPts val="1400"/>
              <a:buChar char="-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Možnosť pokračovať v nadväzujúcich magisterských študijných oboroch </a:t>
            </a:r>
            <a:r>
              <a:rPr lang="sk-SK" sz="1600" b="1" dirty="0">
                <a:latin typeface="Poppins Light" panose="020B0604020202020204" charset="-18"/>
                <a:cs typeface="Poppins Light" panose="020B0604020202020204" charset="-18"/>
              </a:rPr>
              <a:t>Informační </a:t>
            </a:r>
            <a:r>
              <a:rPr lang="sk-SK" sz="1600" b="1" dirty="0" err="1">
                <a:latin typeface="Poppins Light" panose="020B0604020202020204" charset="-18"/>
                <a:cs typeface="Poppins Light" panose="020B0604020202020204" charset="-18"/>
              </a:rPr>
              <a:t>technologie</a:t>
            </a:r>
            <a:r>
              <a:rPr lang="sk-SK" sz="1600" b="1" dirty="0">
                <a:latin typeface="Poppins Light" panose="020B0604020202020204" charset="-18"/>
                <a:cs typeface="Poppins Light" panose="020B0604020202020204" charset="-18"/>
              </a:rPr>
              <a:t> </a:t>
            </a: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alebo </a:t>
            </a:r>
            <a:r>
              <a:rPr lang="sk-SK" sz="1600" b="1" dirty="0">
                <a:latin typeface="Poppins Light" panose="020B0604020202020204" charset="-18"/>
                <a:cs typeface="Poppins Light" panose="020B0604020202020204" charset="-18"/>
              </a:rPr>
              <a:t>Počítačové a komunikační systémy</a:t>
            </a: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498" name="Google Shape;498;p30"/>
          <p:cNvSpPr/>
          <p:nvPr/>
        </p:nvSpPr>
        <p:spPr>
          <a:xfrm>
            <a:off x="8495700" y="6209700"/>
            <a:ext cx="495900" cy="495900"/>
          </a:xfrm>
          <a:prstGeom prst="ellipse">
            <a:avLst/>
          </a:prstGeom>
          <a:solidFill>
            <a:srgbClr val="FCC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30"/>
          <p:cNvSpPr txBox="1"/>
          <p:nvPr/>
        </p:nvSpPr>
        <p:spPr>
          <a:xfrm>
            <a:off x="8495700" y="6209700"/>
            <a:ext cx="4959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31"/>
          <p:cNvSpPr/>
          <p:nvPr/>
        </p:nvSpPr>
        <p:spPr>
          <a:xfrm>
            <a:off x="6495500" y="1852050"/>
            <a:ext cx="3153900" cy="3153900"/>
          </a:xfrm>
          <a:prstGeom prst="flowChartConnector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31"/>
          <p:cNvSpPr/>
          <p:nvPr/>
        </p:nvSpPr>
        <p:spPr>
          <a:xfrm>
            <a:off x="6220250" y="1576800"/>
            <a:ext cx="3704400" cy="37044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6" name="Google Shape;506;p31"/>
          <p:cNvGrpSpPr/>
          <p:nvPr/>
        </p:nvGrpSpPr>
        <p:grpSpPr>
          <a:xfrm>
            <a:off x="-569771" y="500055"/>
            <a:ext cx="2601622" cy="2601622"/>
            <a:chOff x="4141000" y="2108050"/>
            <a:chExt cx="2877900" cy="2877900"/>
          </a:xfrm>
        </p:grpSpPr>
        <p:sp>
          <p:nvSpPr>
            <p:cNvPr id="507" name="Google Shape;507;p31"/>
            <p:cNvSpPr/>
            <p:nvPr/>
          </p:nvSpPr>
          <p:spPr>
            <a:xfrm>
              <a:off x="5125450" y="3092350"/>
              <a:ext cx="909000" cy="9093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1"/>
            <p:cNvSpPr/>
            <p:nvPr/>
          </p:nvSpPr>
          <p:spPr>
            <a:xfrm>
              <a:off x="4882150" y="2849200"/>
              <a:ext cx="1395600" cy="13956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4547350" y="2514400"/>
              <a:ext cx="2065200" cy="20652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4141000" y="2108050"/>
              <a:ext cx="2877900" cy="28779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1" name="Google Shape;511;p31"/>
          <p:cNvSpPr txBox="1"/>
          <p:nvPr/>
        </p:nvSpPr>
        <p:spPr>
          <a:xfrm>
            <a:off x="498624" y="736375"/>
            <a:ext cx="7048225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cs-CZ" sz="3200" b="1" spc="-1" dirty="0">
                <a:solidFill>
                  <a:srgbClr val="FCC300"/>
                </a:solidFill>
                <a:latin typeface="Poppins" panose="020B0604020202020204" charset="-18"/>
                <a:cs typeface="Poppins" panose="020B0604020202020204" charset="-18"/>
              </a:rPr>
              <a:t>Aplikovaná informatika v průmyslové automatizaci (Bc.)</a:t>
            </a:r>
            <a:endParaRPr sz="3200" b="1" dirty="0">
              <a:solidFill>
                <a:srgbClr val="FCC300"/>
              </a:solidFill>
              <a:latin typeface="Poppins" panose="020B0604020202020204" charset="-18"/>
              <a:ea typeface="Poppins"/>
              <a:cs typeface="Poppins" panose="020B0604020202020204" charset="-18"/>
              <a:sym typeface="Poppins"/>
            </a:endParaRPr>
          </a:p>
        </p:txBody>
      </p:sp>
      <p:sp>
        <p:nvSpPr>
          <p:cNvPr id="512" name="Google Shape;512;p31"/>
          <p:cNvSpPr txBox="1"/>
          <p:nvPr/>
        </p:nvSpPr>
        <p:spPr>
          <a:xfrm>
            <a:off x="-456445" y="2034200"/>
            <a:ext cx="53508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-317500">
              <a:lnSpc>
                <a:spcPct val="115000"/>
              </a:lnSpc>
              <a:spcBef>
                <a:spcPts val="500"/>
              </a:spcBef>
              <a:buClr>
                <a:schemeClr val="lt2"/>
              </a:buClr>
              <a:buSzPts val="1400"/>
              <a:buChar char="-"/>
            </a:pPr>
            <a:r>
              <a:rPr lang="sk-SK" sz="1600" dirty="0" err="1">
                <a:latin typeface="Poppins Light" panose="020B0604020202020204" charset="-18"/>
                <a:cs typeface="Poppins Light" panose="020B0604020202020204" charset="-18"/>
              </a:rPr>
              <a:t>Mechatronické</a:t>
            </a: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 systémy</a:t>
            </a:r>
          </a:p>
          <a:p>
            <a:pPr marL="1371600" lvl="0" indent="-317500">
              <a:lnSpc>
                <a:spcPct val="115000"/>
              </a:lnSpc>
              <a:buClr>
                <a:schemeClr val="lt2"/>
              </a:buClr>
              <a:buSzPts val="1400"/>
              <a:buChar char="-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Konštrukcia robotov a manipulátorov</a:t>
            </a:r>
          </a:p>
          <a:p>
            <a:pPr marL="1371600" lvl="0" indent="-317500">
              <a:lnSpc>
                <a:spcPct val="115000"/>
              </a:lnSpc>
              <a:buClr>
                <a:schemeClr val="lt2"/>
              </a:buClr>
              <a:buSzPts val="1400"/>
              <a:buChar char="-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Analógová a číslicová technika</a:t>
            </a:r>
          </a:p>
          <a:p>
            <a:pPr marL="1371600" lvl="0" indent="-317500">
              <a:lnSpc>
                <a:spcPct val="115000"/>
              </a:lnSpc>
              <a:buClr>
                <a:schemeClr val="lt2"/>
              </a:buClr>
              <a:buSzPts val="1400"/>
              <a:buChar char="-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Automatické riadenie</a:t>
            </a:r>
          </a:p>
          <a:p>
            <a:pPr marL="1371600" lvl="0" indent="-317500">
              <a:lnSpc>
                <a:spcPct val="115000"/>
              </a:lnSpc>
              <a:buClr>
                <a:schemeClr val="lt2"/>
              </a:buClr>
              <a:buSzPts val="1400"/>
              <a:buChar char="-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Elektrotechnika</a:t>
            </a:r>
          </a:p>
          <a:p>
            <a:pPr marL="1371600" lvl="0" indent="-317500">
              <a:lnSpc>
                <a:spcPct val="115000"/>
              </a:lnSpc>
              <a:buClr>
                <a:schemeClr val="lt2"/>
              </a:buClr>
              <a:buSzPts val="1400"/>
              <a:buChar char="-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Inštrumentácia a meranie</a:t>
            </a: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13" name="Google Shape;513;p31"/>
          <p:cNvSpPr txBox="1"/>
          <p:nvPr/>
        </p:nvSpPr>
        <p:spPr>
          <a:xfrm>
            <a:off x="1706125" y="3936628"/>
            <a:ext cx="4165200" cy="20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-317500">
              <a:lnSpc>
                <a:spcPct val="115000"/>
              </a:lnSpc>
              <a:spcBef>
                <a:spcPts val="500"/>
              </a:spcBef>
              <a:buClr>
                <a:schemeClr val="lt2"/>
              </a:buClr>
              <a:buSzPts val="1400"/>
              <a:buChar char="-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Výpočtová technika</a:t>
            </a:r>
          </a:p>
          <a:p>
            <a:pPr marL="1371600" lvl="0" indent="-317500">
              <a:lnSpc>
                <a:spcPct val="115000"/>
              </a:lnSpc>
              <a:buClr>
                <a:schemeClr val="lt2"/>
              </a:buClr>
              <a:buSzPts val="1400"/>
              <a:buChar char="-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Programovacie metódy</a:t>
            </a:r>
          </a:p>
          <a:p>
            <a:pPr marL="1371600" lvl="0" indent="-317500">
              <a:lnSpc>
                <a:spcPct val="115000"/>
              </a:lnSpc>
              <a:buClr>
                <a:schemeClr val="lt2"/>
              </a:buClr>
              <a:buSzPts val="1400"/>
              <a:buChar char="-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Objektové programovanie</a:t>
            </a:r>
          </a:p>
          <a:p>
            <a:pPr marL="1371600" lvl="0" indent="-317500">
              <a:lnSpc>
                <a:spcPct val="115000"/>
              </a:lnSpc>
              <a:buClr>
                <a:schemeClr val="lt2"/>
              </a:buClr>
              <a:buSzPts val="1400"/>
              <a:buChar char="-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Inžinierska grafika</a:t>
            </a:r>
          </a:p>
          <a:p>
            <a:pPr marL="1371600" lvl="0" indent="-317500">
              <a:lnSpc>
                <a:spcPct val="115000"/>
              </a:lnSpc>
              <a:buClr>
                <a:schemeClr val="lt2"/>
              </a:buClr>
              <a:buSzPts val="1400"/>
              <a:buChar char="-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Softwarová podpora inžinierskych výpočtov</a:t>
            </a: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514" name="Google Shape;51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4675" y="2161227"/>
            <a:ext cx="2535550" cy="2535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5" name="Google Shape;515;p31"/>
          <p:cNvGrpSpPr/>
          <p:nvPr/>
        </p:nvGrpSpPr>
        <p:grpSpPr>
          <a:xfrm>
            <a:off x="6007250" y="3969476"/>
            <a:ext cx="1539600" cy="1539600"/>
            <a:chOff x="6680825" y="2549350"/>
            <a:chExt cx="1539600" cy="1539600"/>
          </a:xfrm>
        </p:grpSpPr>
        <p:sp>
          <p:nvSpPr>
            <p:cNvPr id="516" name="Google Shape;516;p31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1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1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9" name="Google Shape;519;p31"/>
          <p:cNvGrpSpPr/>
          <p:nvPr/>
        </p:nvGrpSpPr>
        <p:grpSpPr>
          <a:xfrm>
            <a:off x="6340607" y="4414779"/>
            <a:ext cx="872890" cy="649007"/>
            <a:chOff x="5247525" y="3007275"/>
            <a:chExt cx="517575" cy="384825"/>
          </a:xfrm>
        </p:grpSpPr>
        <p:sp>
          <p:nvSpPr>
            <p:cNvPr id="520" name="Google Shape;520;p31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1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2" name="Google Shape;522;p31"/>
          <p:cNvSpPr/>
          <p:nvPr/>
        </p:nvSpPr>
        <p:spPr>
          <a:xfrm>
            <a:off x="8495700" y="6209700"/>
            <a:ext cx="495900" cy="495900"/>
          </a:xfrm>
          <a:prstGeom prst="ellipse">
            <a:avLst/>
          </a:prstGeom>
          <a:solidFill>
            <a:srgbClr val="FCC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31"/>
          <p:cNvSpPr txBox="1"/>
          <p:nvPr/>
        </p:nvSpPr>
        <p:spPr>
          <a:xfrm>
            <a:off x="8495700" y="6209700"/>
            <a:ext cx="4959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2"/>
          <p:cNvSpPr/>
          <p:nvPr/>
        </p:nvSpPr>
        <p:spPr>
          <a:xfrm>
            <a:off x="6495500" y="1852050"/>
            <a:ext cx="3153900" cy="3153900"/>
          </a:xfrm>
          <a:prstGeom prst="flowChartConnector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32"/>
          <p:cNvSpPr/>
          <p:nvPr/>
        </p:nvSpPr>
        <p:spPr>
          <a:xfrm>
            <a:off x="6220250" y="1576800"/>
            <a:ext cx="3704400" cy="37044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0" name="Google Shape;530;p32"/>
          <p:cNvGrpSpPr/>
          <p:nvPr/>
        </p:nvGrpSpPr>
        <p:grpSpPr>
          <a:xfrm>
            <a:off x="-569771" y="500055"/>
            <a:ext cx="2601622" cy="2601622"/>
            <a:chOff x="4141000" y="2108050"/>
            <a:chExt cx="2877900" cy="2877900"/>
          </a:xfrm>
        </p:grpSpPr>
        <p:sp>
          <p:nvSpPr>
            <p:cNvPr id="531" name="Google Shape;531;p32"/>
            <p:cNvSpPr/>
            <p:nvPr/>
          </p:nvSpPr>
          <p:spPr>
            <a:xfrm>
              <a:off x="5125450" y="3092350"/>
              <a:ext cx="909000" cy="9093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2"/>
            <p:cNvSpPr/>
            <p:nvPr/>
          </p:nvSpPr>
          <p:spPr>
            <a:xfrm>
              <a:off x="4882150" y="2849200"/>
              <a:ext cx="1395600" cy="13956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2"/>
            <p:cNvSpPr/>
            <p:nvPr/>
          </p:nvSpPr>
          <p:spPr>
            <a:xfrm>
              <a:off x="4547350" y="2514400"/>
              <a:ext cx="2065200" cy="20652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2"/>
            <p:cNvSpPr/>
            <p:nvPr/>
          </p:nvSpPr>
          <p:spPr>
            <a:xfrm>
              <a:off x="4141000" y="2108050"/>
              <a:ext cx="2877900" cy="28779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35" name="Google Shape;53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4675" y="2161227"/>
            <a:ext cx="2535550" cy="2535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6" name="Google Shape;536;p32"/>
          <p:cNvGrpSpPr/>
          <p:nvPr/>
        </p:nvGrpSpPr>
        <p:grpSpPr>
          <a:xfrm>
            <a:off x="6007250" y="3969476"/>
            <a:ext cx="1539600" cy="1539600"/>
            <a:chOff x="6680825" y="2549350"/>
            <a:chExt cx="1539600" cy="1539600"/>
          </a:xfrm>
        </p:grpSpPr>
        <p:sp>
          <p:nvSpPr>
            <p:cNvPr id="537" name="Google Shape;537;p32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2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2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0" name="Google Shape;540;p32"/>
          <p:cNvGrpSpPr/>
          <p:nvPr/>
        </p:nvGrpSpPr>
        <p:grpSpPr>
          <a:xfrm>
            <a:off x="6340607" y="4414779"/>
            <a:ext cx="872890" cy="649007"/>
            <a:chOff x="5247525" y="3007275"/>
            <a:chExt cx="517575" cy="384825"/>
          </a:xfrm>
        </p:grpSpPr>
        <p:sp>
          <p:nvSpPr>
            <p:cNvPr id="541" name="Google Shape;541;p32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2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3" name="Google Shape;543;p32"/>
          <p:cNvSpPr txBox="1"/>
          <p:nvPr/>
        </p:nvSpPr>
        <p:spPr>
          <a:xfrm>
            <a:off x="483749" y="249041"/>
            <a:ext cx="52203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sk-SK" sz="3200" b="1" dirty="0">
                <a:solidFill>
                  <a:srgbClr val="FCC300"/>
                </a:solidFill>
                <a:latin typeface="Poppins"/>
                <a:ea typeface="Poppins"/>
                <a:cs typeface="Poppins"/>
                <a:sym typeface="Poppins"/>
              </a:rPr>
              <a:t>Uplatnenie absolventov</a:t>
            </a:r>
          </a:p>
        </p:txBody>
      </p:sp>
      <p:sp>
        <p:nvSpPr>
          <p:cNvPr id="544" name="Google Shape;544;p32"/>
          <p:cNvSpPr txBox="1"/>
          <p:nvPr/>
        </p:nvSpPr>
        <p:spPr>
          <a:xfrm>
            <a:off x="-437676" y="1538700"/>
            <a:ext cx="6588507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-317500">
              <a:lnSpc>
                <a:spcPct val="115000"/>
              </a:lnSpc>
              <a:spcBef>
                <a:spcPts val="500"/>
              </a:spcBef>
              <a:buClr>
                <a:schemeClr val="lt2"/>
              </a:buClr>
              <a:buSzPts val="1400"/>
              <a:buChar char="-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Automatizačné systémy s robotickými pracoviskami</a:t>
            </a:r>
          </a:p>
          <a:p>
            <a:pPr marL="1371600" lvl="0" indent="-317500">
              <a:lnSpc>
                <a:spcPct val="115000"/>
              </a:lnSpc>
              <a:buClr>
                <a:schemeClr val="lt2"/>
              </a:buClr>
              <a:buSzPts val="1400"/>
              <a:buChar char="-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Väzba na vysoko aktuálnu koncepciu celosvetového rozvoja v oblasti automatizácie a robotizácie výroby Industry 4.0 (priemysel 4.0)</a:t>
            </a:r>
          </a:p>
          <a:p>
            <a:pPr marL="1371600" lvl="0" indent="-317500">
              <a:lnSpc>
                <a:spcPct val="115000"/>
              </a:lnSpc>
              <a:buClr>
                <a:schemeClr val="lt2"/>
              </a:buClr>
              <a:buSzPts val="1400"/>
              <a:buChar char="-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Výrobné linky s manipulátormi, robotmi apod.</a:t>
            </a:r>
          </a:p>
          <a:p>
            <a:pPr marL="1371600" lvl="0" indent="-317500">
              <a:lnSpc>
                <a:spcPct val="115000"/>
              </a:lnSpc>
              <a:buClr>
                <a:schemeClr val="lt2"/>
              </a:buClr>
              <a:buSzPts val="1400"/>
              <a:buChar char="-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Priemyselná automatizácia (PLC automaty, mikropočítačové aplikácie)</a:t>
            </a:r>
          </a:p>
          <a:p>
            <a:pPr marL="1371600" lvl="0" indent="-317500">
              <a:lnSpc>
                <a:spcPct val="115000"/>
              </a:lnSpc>
              <a:buClr>
                <a:schemeClr val="lt2"/>
              </a:buClr>
              <a:buSzPts val="1400"/>
              <a:buChar char="-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Riadenie technologických procesov v rôznych odvetviach priemyslu – plastikársky, strojársky, chemický a potravinársky</a:t>
            </a:r>
          </a:p>
          <a:p>
            <a:pPr marL="1371600" lvl="0" indent="-317500">
              <a:lnSpc>
                <a:spcPct val="115000"/>
              </a:lnSpc>
              <a:buClr>
                <a:schemeClr val="lt2"/>
              </a:buClr>
              <a:buSzPts val="1400"/>
              <a:buChar char="-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Možnosť pokračovať v nadväzujúcom magisterských študijných oboroch </a:t>
            </a:r>
            <a:r>
              <a:rPr lang="sk-SK" sz="1600" b="1" dirty="0">
                <a:latin typeface="Poppins Light" panose="020B0604020202020204" charset="-18"/>
                <a:cs typeface="Poppins Light" panose="020B0604020202020204" charset="-18"/>
              </a:rPr>
              <a:t>Automatické </a:t>
            </a:r>
            <a:r>
              <a:rPr lang="sk-SK" sz="1600" b="1" dirty="0" err="1">
                <a:latin typeface="Poppins Light" panose="020B0604020202020204" charset="-18"/>
                <a:cs typeface="Poppins Light" panose="020B0604020202020204" charset="-18"/>
              </a:rPr>
              <a:t>řízení</a:t>
            </a:r>
            <a:r>
              <a:rPr lang="sk-SK" sz="1600" b="1" dirty="0">
                <a:latin typeface="Poppins Light" panose="020B0604020202020204" charset="-18"/>
                <a:cs typeface="Poppins Light" panose="020B0604020202020204" charset="-18"/>
              </a:rPr>
              <a:t> a </a:t>
            </a:r>
            <a:r>
              <a:rPr lang="sk-SK" sz="1600" b="1" dirty="0" smtClean="0">
                <a:latin typeface="Poppins Light" panose="020B0604020202020204" charset="-18"/>
                <a:cs typeface="Poppins Light" panose="020B0604020202020204" charset="-18"/>
              </a:rPr>
              <a:t>informatika v </a:t>
            </a:r>
            <a:r>
              <a:rPr lang="sk-SK" sz="1600" b="1" dirty="0" err="1" smtClean="0">
                <a:latin typeface="Poppins Light" panose="020B0604020202020204" charset="-18"/>
                <a:cs typeface="Poppins Light" panose="020B0604020202020204" charset="-18"/>
              </a:rPr>
              <a:t>průmyslu</a:t>
            </a:r>
            <a:r>
              <a:rPr lang="sk-SK" sz="1600" b="1" dirty="0" smtClean="0">
                <a:latin typeface="Poppins Light" panose="020B0604020202020204" charset="-18"/>
                <a:cs typeface="Poppins Light" panose="020B0604020202020204" charset="-18"/>
              </a:rPr>
              <a:t> 4.0</a:t>
            </a:r>
            <a:r>
              <a:rPr lang="sk-SK" sz="1600" dirty="0" smtClean="0">
                <a:latin typeface="Poppins Light" panose="020B0604020202020204" charset="-18"/>
                <a:cs typeface="Poppins Light" panose="020B0604020202020204" charset="-18"/>
              </a:rPr>
              <a:t> </a:t>
            </a: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alebo </a:t>
            </a:r>
            <a:r>
              <a:rPr lang="sk-SK" sz="1600" b="1" dirty="0">
                <a:latin typeface="Poppins Light" panose="020B0604020202020204" charset="-18"/>
                <a:cs typeface="Poppins Light" panose="020B0604020202020204" charset="-18"/>
              </a:rPr>
              <a:t>Integrované systémy v budovách</a:t>
            </a: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45" name="Google Shape;545;p32"/>
          <p:cNvSpPr/>
          <p:nvPr/>
        </p:nvSpPr>
        <p:spPr>
          <a:xfrm>
            <a:off x="8495700" y="6209700"/>
            <a:ext cx="495900" cy="495900"/>
          </a:xfrm>
          <a:prstGeom prst="ellipse">
            <a:avLst/>
          </a:prstGeom>
          <a:solidFill>
            <a:srgbClr val="FCC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32"/>
          <p:cNvSpPr txBox="1"/>
          <p:nvPr/>
        </p:nvSpPr>
        <p:spPr>
          <a:xfrm>
            <a:off x="8495700" y="6209700"/>
            <a:ext cx="4959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3"/>
          <p:cNvSpPr/>
          <p:nvPr/>
        </p:nvSpPr>
        <p:spPr>
          <a:xfrm>
            <a:off x="1041600" y="-101400"/>
            <a:ext cx="7060800" cy="7060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2" name="Google Shape;552;p33"/>
          <p:cNvGrpSpPr/>
          <p:nvPr/>
        </p:nvGrpSpPr>
        <p:grpSpPr>
          <a:xfrm>
            <a:off x="6237579" y="3951582"/>
            <a:ext cx="2601622" cy="2601622"/>
            <a:chOff x="4141000" y="2108050"/>
            <a:chExt cx="2877900" cy="2877900"/>
          </a:xfrm>
        </p:grpSpPr>
        <p:sp>
          <p:nvSpPr>
            <p:cNvPr id="553" name="Google Shape;553;p33"/>
            <p:cNvSpPr/>
            <p:nvPr/>
          </p:nvSpPr>
          <p:spPr>
            <a:xfrm>
              <a:off x="5125450" y="3092350"/>
              <a:ext cx="909000" cy="9093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3"/>
            <p:cNvSpPr/>
            <p:nvPr/>
          </p:nvSpPr>
          <p:spPr>
            <a:xfrm>
              <a:off x="4882150" y="2849200"/>
              <a:ext cx="1395600" cy="13956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3"/>
            <p:cNvSpPr/>
            <p:nvPr/>
          </p:nvSpPr>
          <p:spPr>
            <a:xfrm>
              <a:off x="4547350" y="2514400"/>
              <a:ext cx="2065200" cy="20652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3"/>
            <p:cNvSpPr/>
            <p:nvPr/>
          </p:nvSpPr>
          <p:spPr>
            <a:xfrm>
              <a:off x="4141000" y="2108050"/>
              <a:ext cx="2877900" cy="28779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7" name="Google Shape;557;p33"/>
          <p:cNvSpPr/>
          <p:nvPr/>
        </p:nvSpPr>
        <p:spPr>
          <a:xfrm>
            <a:off x="634826" y="406238"/>
            <a:ext cx="1945500" cy="19455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8" name="Google Shape;558;p33"/>
          <p:cNvGrpSpPr/>
          <p:nvPr/>
        </p:nvGrpSpPr>
        <p:grpSpPr>
          <a:xfrm>
            <a:off x="533408" y="304808"/>
            <a:ext cx="2148358" cy="2148358"/>
            <a:chOff x="6680825" y="2549350"/>
            <a:chExt cx="1539600" cy="1539600"/>
          </a:xfrm>
        </p:grpSpPr>
        <p:sp>
          <p:nvSpPr>
            <p:cNvPr id="559" name="Google Shape;559;p33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3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3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2" name="Google Shape;562;p33"/>
          <p:cNvSpPr txBox="1"/>
          <p:nvPr/>
        </p:nvSpPr>
        <p:spPr>
          <a:xfrm>
            <a:off x="2569800" y="705030"/>
            <a:ext cx="4004400" cy="16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sk-SK" sz="5200" b="1" dirty="0">
                <a:solidFill>
                  <a:srgbClr val="FCC300"/>
                </a:solidFill>
                <a:latin typeface="Poppins"/>
                <a:cs typeface="Poppins"/>
                <a:sym typeface="Poppins"/>
              </a:rPr>
              <a:t>Prijímacie riadenie</a:t>
            </a:r>
            <a:endParaRPr sz="5200" b="1" dirty="0">
              <a:solidFill>
                <a:srgbClr val="FCC3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3" name="Google Shape;563;p33"/>
          <p:cNvSpPr txBox="1"/>
          <p:nvPr/>
        </p:nvSpPr>
        <p:spPr>
          <a:xfrm>
            <a:off x="3334975" y="2350413"/>
            <a:ext cx="24768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cs" sz="2000" b="1" i="1" u="sng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eprihlaska.utb.cz</a:t>
            </a:r>
            <a:endParaRPr sz="2000" b="1" i="1" u="sng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64" name="Google Shape;564;p33"/>
          <p:cNvSpPr txBox="1"/>
          <p:nvPr/>
        </p:nvSpPr>
        <p:spPr>
          <a:xfrm>
            <a:off x="2368400" y="3232363"/>
            <a:ext cx="4712100" cy="11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Podmienkou pre prijatie je dosiahnutie úplného stredného alebo úplného stredného odborného vzdelania, ktoré uchádzači preukazujú odovzdaním úradne overenej kópie maturitného vysvedčenia.</a:t>
            </a: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b="1" dirty="0">
              <a:solidFill>
                <a:srgbClr val="FCC3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65" name="Google Shape;565;p33"/>
          <p:cNvSpPr txBox="1"/>
          <p:nvPr/>
        </p:nvSpPr>
        <p:spPr>
          <a:xfrm>
            <a:off x="3099750" y="4774825"/>
            <a:ext cx="3302400" cy="11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800"/>
              </a:spcBef>
            </a:pPr>
            <a:r>
              <a:rPr lang="sk-SK" sz="1600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Všetkým uchádzačom je písomná prijímacia skúška odpustená.</a:t>
            </a:r>
            <a:endParaRPr lang="sk-SK" sz="2000" b="1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566" name="Google Shape;566;p33"/>
          <p:cNvGrpSpPr/>
          <p:nvPr/>
        </p:nvGrpSpPr>
        <p:grpSpPr>
          <a:xfrm>
            <a:off x="1139758" y="920949"/>
            <a:ext cx="935657" cy="916097"/>
            <a:chOff x="1236875" y="1623900"/>
            <a:chExt cx="465200" cy="455475"/>
          </a:xfrm>
        </p:grpSpPr>
        <p:sp>
          <p:nvSpPr>
            <p:cNvPr id="567" name="Google Shape;567;p33"/>
            <p:cNvSpPr/>
            <p:nvPr/>
          </p:nvSpPr>
          <p:spPr>
            <a:xfrm>
              <a:off x="1236875" y="1623900"/>
              <a:ext cx="465200" cy="445125"/>
            </a:xfrm>
            <a:custGeom>
              <a:avLst/>
              <a:gdLst/>
              <a:ahLst/>
              <a:cxnLst/>
              <a:rect l="l" t="t" r="r" b="b"/>
              <a:pathLst>
                <a:path w="18608" h="17805" fill="none" extrusionOk="0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3"/>
            <p:cNvSpPr/>
            <p:nvPr/>
          </p:nvSpPr>
          <p:spPr>
            <a:xfrm>
              <a:off x="1244800" y="2078750"/>
              <a:ext cx="449375" cy="625"/>
            </a:xfrm>
            <a:custGeom>
              <a:avLst/>
              <a:gdLst/>
              <a:ahLst/>
              <a:cxnLst/>
              <a:rect l="l" t="t" r="r" b="b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3"/>
            <p:cNvSpPr/>
            <p:nvPr/>
          </p:nvSpPr>
          <p:spPr>
            <a:xfrm>
              <a:off x="1236875" y="1791950"/>
              <a:ext cx="465200" cy="171725"/>
            </a:xfrm>
            <a:custGeom>
              <a:avLst/>
              <a:gdLst/>
              <a:ahLst/>
              <a:cxnLst/>
              <a:rect l="l" t="t" r="r" b="b"/>
              <a:pathLst>
                <a:path w="18608" h="6869" fill="none" extrusionOk="0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3"/>
            <p:cNvSpPr/>
            <p:nvPr/>
          </p:nvSpPr>
          <p:spPr>
            <a:xfrm>
              <a:off x="1330025" y="1750550"/>
              <a:ext cx="278900" cy="110850"/>
            </a:xfrm>
            <a:custGeom>
              <a:avLst/>
              <a:gdLst/>
              <a:ahLst/>
              <a:cxnLst/>
              <a:rect l="l" t="t" r="r" b="b"/>
              <a:pathLst>
                <a:path w="11156" h="4434" fill="none" extrusionOk="0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3"/>
            <p:cNvSpPr/>
            <p:nvPr/>
          </p:nvSpPr>
          <p:spPr>
            <a:xfrm>
              <a:off x="1402500" y="1810225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3"/>
            <p:cNvSpPr/>
            <p:nvPr/>
          </p:nvSpPr>
          <p:spPr>
            <a:xfrm>
              <a:off x="1402500" y="1844325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3"/>
            <p:cNvSpPr/>
            <p:nvPr/>
          </p:nvSpPr>
          <p:spPr>
            <a:xfrm>
              <a:off x="1402500" y="1878425"/>
              <a:ext cx="85250" cy="25"/>
            </a:xfrm>
            <a:custGeom>
              <a:avLst/>
              <a:gdLst/>
              <a:ahLst/>
              <a:cxnLst/>
              <a:rect l="l" t="t" r="r" b="b"/>
              <a:pathLst>
                <a:path w="3410" h="1" fill="none" extrusionOk="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4" name="Google Shape;574;p33"/>
          <p:cNvSpPr/>
          <p:nvPr/>
        </p:nvSpPr>
        <p:spPr>
          <a:xfrm>
            <a:off x="8495700" y="6209700"/>
            <a:ext cx="495900" cy="495900"/>
          </a:xfrm>
          <a:prstGeom prst="ellipse">
            <a:avLst/>
          </a:prstGeom>
          <a:solidFill>
            <a:srgbClr val="FCC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33"/>
          <p:cNvSpPr txBox="1"/>
          <p:nvPr/>
        </p:nvSpPr>
        <p:spPr>
          <a:xfrm>
            <a:off x="8495700" y="6209700"/>
            <a:ext cx="4959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/>
          <p:nvPr/>
        </p:nvSpPr>
        <p:spPr>
          <a:xfrm>
            <a:off x="1041600" y="-101400"/>
            <a:ext cx="7060800" cy="7060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6" name="Google Shape;66;p14"/>
          <p:cNvGrpSpPr/>
          <p:nvPr/>
        </p:nvGrpSpPr>
        <p:grpSpPr>
          <a:xfrm>
            <a:off x="533408" y="304808"/>
            <a:ext cx="2148358" cy="2148358"/>
            <a:chOff x="6680825" y="2549350"/>
            <a:chExt cx="1539600" cy="1539600"/>
          </a:xfrm>
        </p:grpSpPr>
        <p:sp>
          <p:nvSpPr>
            <p:cNvPr id="67" name="Google Shape;67;p14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0" name="Google Shape;70;p14"/>
          <p:cNvGrpSpPr/>
          <p:nvPr/>
        </p:nvGrpSpPr>
        <p:grpSpPr>
          <a:xfrm>
            <a:off x="1093797" y="1066324"/>
            <a:ext cx="1027593" cy="625329"/>
            <a:chOff x="3269900" y="3064500"/>
            <a:chExt cx="432325" cy="263075"/>
          </a:xfrm>
        </p:grpSpPr>
        <p:sp>
          <p:nvSpPr>
            <p:cNvPr id="71" name="Google Shape;71;p14"/>
            <p:cNvSpPr/>
            <p:nvPr/>
          </p:nvSpPr>
          <p:spPr>
            <a:xfrm>
              <a:off x="3269900" y="3064500"/>
              <a:ext cx="432325" cy="263075"/>
            </a:xfrm>
            <a:custGeom>
              <a:avLst/>
              <a:gdLst/>
              <a:ahLst/>
              <a:cxnLst/>
              <a:rect l="l" t="t" r="r" b="b"/>
              <a:pathLst>
                <a:path w="17293" h="10523" fill="none" extrusionOk="0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3445875" y="3155825"/>
              <a:ext cx="80400" cy="80400"/>
            </a:xfrm>
            <a:custGeom>
              <a:avLst/>
              <a:gdLst/>
              <a:ahLst/>
              <a:cxnLst/>
              <a:rect l="l" t="t" r="r" b="b"/>
              <a:pathLst>
                <a:path w="3216" h="3216" fill="none" extrusionOk="0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3381925" y="3091900"/>
              <a:ext cx="208275" cy="208275"/>
            </a:xfrm>
            <a:custGeom>
              <a:avLst/>
              <a:gdLst/>
              <a:ahLst/>
              <a:cxnLst/>
              <a:rect l="l" t="t" r="r" b="b"/>
              <a:pathLst>
                <a:path w="8331" h="8331" fill="none" extrusionOk="0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74" name="Google Shape;74;p14"/>
          <p:cNvSpPr/>
          <p:nvPr/>
        </p:nvSpPr>
        <p:spPr>
          <a:xfrm>
            <a:off x="634851" y="406238"/>
            <a:ext cx="1945500" cy="19455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p14"/>
          <p:cNvSpPr txBox="1"/>
          <p:nvPr/>
        </p:nvSpPr>
        <p:spPr>
          <a:xfrm>
            <a:off x="2569800" y="558875"/>
            <a:ext cx="4004400" cy="9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5200" b="1" dirty="0">
                <a:solidFill>
                  <a:srgbClr val="EC751B"/>
                </a:solidFill>
                <a:latin typeface="Poppins"/>
                <a:ea typeface="Poppins"/>
                <a:cs typeface="Poppins"/>
                <a:sym typeface="Poppins"/>
              </a:rPr>
              <a:t>Kto sme?</a:t>
            </a:r>
            <a:endParaRPr sz="5200" b="1" dirty="0">
              <a:solidFill>
                <a:srgbClr val="EC751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2681775" y="1515575"/>
            <a:ext cx="4698600" cy="3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600"/>
              </a:spcBef>
              <a:buClr>
                <a:srgbClr val="CCCCCC"/>
              </a:buClr>
              <a:buSzPts val="1800"/>
              <a:buFont typeface="Poppins Light"/>
              <a:buChar char="￮"/>
            </a:pPr>
            <a:r>
              <a:rPr lang="sk-SK" sz="1800" dirty="0">
                <a:latin typeface="Poppins Light"/>
                <a:cs typeface="Poppins Light"/>
                <a:sym typeface="Poppins Light"/>
              </a:rPr>
              <a:t>Verejná vysoká škola, financovaná zo štát. rozpočtu</a:t>
            </a:r>
          </a:p>
          <a:p>
            <a:pPr marL="457200" lvl="0" indent="-342900">
              <a:buClr>
                <a:srgbClr val="CCCCCC"/>
              </a:buClr>
              <a:buSzPts val="1800"/>
              <a:buFont typeface="Poppins Light"/>
              <a:buChar char="￮"/>
            </a:pPr>
            <a:r>
              <a:rPr lang="sk-SK" sz="1800" dirty="0">
                <a:latin typeface="Poppins Light"/>
                <a:cs typeface="Poppins Light"/>
                <a:sym typeface="Poppins Light"/>
              </a:rPr>
              <a:t>Zriadená ku dňu  1. 1. 2001</a:t>
            </a:r>
          </a:p>
          <a:p>
            <a:pPr marL="457200" lvl="0" indent="-342900">
              <a:buClr>
                <a:srgbClr val="CCCCCC"/>
              </a:buClr>
              <a:buSzPts val="1800"/>
              <a:buFont typeface="Poppins Light"/>
              <a:buChar char="￮"/>
            </a:pPr>
            <a:r>
              <a:rPr lang="sk-SK" sz="1800" dirty="0">
                <a:latin typeface="Poppins Light"/>
                <a:cs typeface="Poppins Light"/>
                <a:sym typeface="Poppins Light"/>
              </a:rPr>
              <a:t>Máme takmer 10 tis. študentov</a:t>
            </a:r>
          </a:p>
          <a:p>
            <a:pPr marL="457200" lvl="0" indent="-342900">
              <a:buClr>
                <a:srgbClr val="CCCCCC"/>
              </a:buClr>
              <a:buSzPts val="1800"/>
              <a:buFont typeface="Poppins Light"/>
              <a:buChar char="￮"/>
            </a:pPr>
            <a:r>
              <a:rPr lang="sk-SK" sz="1800" dirty="0">
                <a:latin typeface="Poppins Light"/>
                <a:cs typeface="Poppins Light"/>
                <a:sym typeface="Poppins Light"/>
              </a:rPr>
              <a:t>6 fakúlt </a:t>
            </a:r>
          </a:p>
          <a:p>
            <a:pPr marL="457200" lvl="0" indent="-342900">
              <a:lnSpc>
                <a:spcPct val="115000"/>
              </a:lnSpc>
              <a:buClr>
                <a:srgbClr val="CCCCCC"/>
              </a:buClr>
              <a:buSzPts val="1800"/>
              <a:buFont typeface="Poppins Light"/>
              <a:buChar char="￮"/>
            </a:pPr>
            <a:r>
              <a:rPr lang="sk-SK" sz="1800" dirty="0">
                <a:latin typeface="Poppins Light"/>
                <a:cs typeface="Poppins Light"/>
                <a:sym typeface="Poppins Light"/>
              </a:rPr>
              <a:t>Prezentujeme sa tiež na veľtrhoch </a:t>
            </a:r>
            <a:r>
              <a:rPr lang="sk-SK" sz="1800" dirty="0" err="1">
                <a:latin typeface="Poppins Light"/>
                <a:cs typeface="Poppins Light"/>
                <a:sym typeface="Poppins Light"/>
              </a:rPr>
              <a:t>Gaudeamus</a:t>
            </a:r>
            <a:r>
              <a:rPr lang="sk-SK" sz="1800" dirty="0">
                <a:latin typeface="Poppins Light"/>
                <a:cs typeface="Poppins Light"/>
                <a:sym typeface="Poppins Light"/>
              </a:rPr>
              <a:t> v Brne </a:t>
            </a:r>
            <a:br>
              <a:rPr lang="sk-SK" sz="1800" dirty="0">
                <a:latin typeface="Poppins Light"/>
                <a:cs typeface="Poppins Light"/>
                <a:sym typeface="Poppins Light"/>
              </a:rPr>
            </a:br>
            <a:r>
              <a:rPr lang="sk-SK" sz="1800" dirty="0">
                <a:latin typeface="Poppins Light"/>
                <a:cs typeface="Poppins Light"/>
                <a:sym typeface="Poppins Light"/>
              </a:rPr>
              <a:t>a v Prahe</a:t>
            </a:r>
            <a:endParaRPr lang="sk-SK" sz="1600" dirty="0">
              <a:latin typeface="Poppins Light"/>
              <a:cs typeface="Poppins Light"/>
              <a:sym typeface="Poppins Light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77" name="Google Shape;77;p14"/>
          <p:cNvGrpSpPr/>
          <p:nvPr/>
        </p:nvGrpSpPr>
        <p:grpSpPr>
          <a:xfrm>
            <a:off x="6237579" y="3951582"/>
            <a:ext cx="2601622" cy="2601622"/>
            <a:chOff x="4141000" y="2108050"/>
            <a:chExt cx="2877900" cy="2877900"/>
          </a:xfrm>
        </p:grpSpPr>
        <p:sp>
          <p:nvSpPr>
            <p:cNvPr id="78" name="Google Shape;78;p14"/>
            <p:cNvSpPr/>
            <p:nvPr/>
          </p:nvSpPr>
          <p:spPr>
            <a:xfrm>
              <a:off x="5125450" y="3092350"/>
              <a:ext cx="909000" cy="9093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882150" y="2849200"/>
              <a:ext cx="1395600" cy="13956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547350" y="2514400"/>
              <a:ext cx="2065200" cy="20652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141000" y="2108050"/>
              <a:ext cx="2877900" cy="28779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14"/>
          <p:cNvSpPr/>
          <p:nvPr/>
        </p:nvSpPr>
        <p:spPr>
          <a:xfrm>
            <a:off x="8495700" y="6209700"/>
            <a:ext cx="495900" cy="495900"/>
          </a:xfrm>
          <a:prstGeom prst="ellipse">
            <a:avLst/>
          </a:prstGeom>
          <a:solidFill>
            <a:srgbClr val="EC75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4"/>
          <p:cNvSpPr txBox="1"/>
          <p:nvPr/>
        </p:nvSpPr>
        <p:spPr>
          <a:xfrm>
            <a:off x="8495700" y="6209700"/>
            <a:ext cx="4959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34"/>
          <p:cNvSpPr/>
          <p:nvPr/>
        </p:nvSpPr>
        <p:spPr>
          <a:xfrm>
            <a:off x="1041600" y="-101400"/>
            <a:ext cx="7060800" cy="7060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34"/>
          <p:cNvSpPr/>
          <p:nvPr/>
        </p:nvSpPr>
        <p:spPr>
          <a:xfrm>
            <a:off x="634826" y="406238"/>
            <a:ext cx="1945500" cy="19455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2" name="Google Shape;582;p34"/>
          <p:cNvGrpSpPr/>
          <p:nvPr/>
        </p:nvGrpSpPr>
        <p:grpSpPr>
          <a:xfrm>
            <a:off x="533408" y="304808"/>
            <a:ext cx="2148358" cy="2148358"/>
            <a:chOff x="6680825" y="2549350"/>
            <a:chExt cx="1539600" cy="1539600"/>
          </a:xfrm>
        </p:grpSpPr>
        <p:sp>
          <p:nvSpPr>
            <p:cNvPr id="583" name="Google Shape;583;p34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4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4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6" name="Google Shape;586;p34"/>
          <p:cNvGrpSpPr/>
          <p:nvPr/>
        </p:nvGrpSpPr>
        <p:grpSpPr>
          <a:xfrm>
            <a:off x="6237579" y="3951582"/>
            <a:ext cx="2601622" cy="2601622"/>
            <a:chOff x="4141000" y="2108050"/>
            <a:chExt cx="2877900" cy="2877900"/>
          </a:xfrm>
        </p:grpSpPr>
        <p:sp>
          <p:nvSpPr>
            <p:cNvPr id="587" name="Google Shape;587;p34"/>
            <p:cNvSpPr/>
            <p:nvPr/>
          </p:nvSpPr>
          <p:spPr>
            <a:xfrm>
              <a:off x="5125450" y="3092350"/>
              <a:ext cx="909000" cy="9093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4"/>
            <p:cNvSpPr/>
            <p:nvPr/>
          </p:nvSpPr>
          <p:spPr>
            <a:xfrm>
              <a:off x="4882150" y="2849200"/>
              <a:ext cx="1395600" cy="13956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4"/>
            <p:cNvSpPr/>
            <p:nvPr/>
          </p:nvSpPr>
          <p:spPr>
            <a:xfrm>
              <a:off x="4547350" y="2514400"/>
              <a:ext cx="2065200" cy="20652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4"/>
            <p:cNvSpPr/>
            <p:nvPr/>
          </p:nvSpPr>
          <p:spPr>
            <a:xfrm>
              <a:off x="4141000" y="2108050"/>
              <a:ext cx="2877900" cy="28779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1" name="Google Shape;591;p34"/>
          <p:cNvSpPr txBox="1"/>
          <p:nvPr/>
        </p:nvSpPr>
        <p:spPr>
          <a:xfrm>
            <a:off x="2569800" y="695805"/>
            <a:ext cx="4004400" cy="16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sk-SK" sz="5200" b="1" dirty="0">
                <a:solidFill>
                  <a:srgbClr val="FCC300"/>
                </a:solidFill>
                <a:latin typeface="Poppins"/>
                <a:cs typeface="Poppins"/>
                <a:sym typeface="Poppins"/>
              </a:rPr>
              <a:t>Prijímacie riadenie</a:t>
            </a:r>
            <a:endParaRPr sz="5200" b="1" dirty="0">
              <a:solidFill>
                <a:srgbClr val="FCC3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92" name="Google Shape;592;p34"/>
          <p:cNvGrpSpPr/>
          <p:nvPr/>
        </p:nvGrpSpPr>
        <p:grpSpPr>
          <a:xfrm>
            <a:off x="1139758" y="920949"/>
            <a:ext cx="935657" cy="916097"/>
            <a:chOff x="1236875" y="1623900"/>
            <a:chExt cx="465200" cy="455475"/>
          </a:xfrm>
        </p:grpSpPr>
        <p:sp>
          <p:nvSpPr>
            <p:cNvPr id="593" name="Google Shape;593;p34"/>
            <p:cNvSpPr/>
            <p:nvPr/>
          </p:nvSpPr>
          <p:spPr>
            <a:xfrm>
              <a:off x="1236875" y="1623900"/>
              <a:ext cx="465200" cy="445125"/>
            </a:xfrm>
            <a:custGeom>
              <a:avLst/>
              <a:gdLst/>
              <a:ahLst/>
              <a:cxnLst/>
              <a:rect l="l" t="t" r="r" b="b"/>
              <a:pathLst>
                <a:path w="18608" h="17805" fill="none" extrusionOk="0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4"/>
            <p:cNvSpPr/>
            <p:nvPr/>
          </p:nvSpPr>
          <p:spPr>
            <a:xfrm>
              <a:off x="1244800" y="2078750"/>
              <a:ext cx="449375" cy="625"/>
            </a:xfrm>
            <a:custGeom>
              <a:avLst/>
              <a:gdLst/>
              <a:ahLst/>
              <a:cxnLst/>
              <a:rect l="l" t="t" r="r" b="b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4"/>
            <p:cNvSpPr/>
            <p:nvPr/>
          </p:nvSpPr>
          <p:spPr>
            <a:xfrm>
              <a:off x="1236875" y="1791950"/>
              <a:ext cx="465200" cy="171725"/>
            </a:xfrm>
            <a:custGeom>
              <a:avLst/>
              <a:gdLst/>
              <a:ahLst/>
              <a:cxnLst/>
              <a:rect l="l" t="t" r="r" b="b"/>
              <a:pathLst>
                <a:path w="18608" h="6869" fill="none" extrusionOk="0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4"/>
            <p:cNvSpPr/>
            <p:nvPr/>
          </p:nvSpPr>
          <p:spPr>
            <a:xfrm>
              <a:off x="1330025" y="1750550"/>
              <a:ext cx="278900" cy="110850"/>
            </a:xfrm>
            <a:custGeom>
              <a:avLst/>
              <a:gdLst/>
              <a:ahLst/>
              <a:cxnLst/>
              <a:rect l="l" t="t" r="r" b="b"/>
              <a:pathLst>
                <a:path w="11156" h="4434" fill="none" extrusionOk="0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4"/>
            <p:cNvSpPr/>
            <p:nvPr/>
          </p:nvSpPr>
          <p:spPr>
            <a:xfrm>
              <a:off x="1402500" y="1810225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4"/>
            <p:cNvSpPr/>
            <p:nvPr/>
          </p:nvSpPr>
          <p:spPr>
            <a:xfrm>
              <a:off x="1402500" y="1844325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4"/>
            <p:cNvSpPr/>
            <p:nvPr/>
          </p:nvSpPr>
          <p:spPr>
            <a:xfrm>
              <a:off x="1402500" y="1878425"/>
              <a:ext cx="85250" cy="25"/>
            </a:xfrm>
            <a:custGeom>
              <a:avLst/>
              <a:gdLst/>
              <a:ahLst/>
              <a:cxnLst/>
              <a:rect l="l" t="t" r="r" b="b"/>
              <a:pathLst>
                <a:path w="3410" h="1" fill="none" extrusionOk="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0" name="Google Shape;600;p34"/>
          <p:cNvSpPr txBox="1"/>
          <p:nvPr/>
        </p:nvSpPr>
        <p:spPr>
          <a:xfrm>
            <a:off x="2171699" y="2427950"/>
            <a:ext cx="5081507" cy="39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>
              <a:lnSpc>
                <a:spcPct val="115000"/>
              </a:lnSpc>
              <a:spcBef>
                <a:spcPts val="800"/>
              </a:spcBef>
              <a:buSzPts val="1800"/>
              <a:buChar char="￮"/>
            </a:pPr>
            <a:r>
              <a:rPr lang="sk-SK" sz="1800" dirty="0">
                <a:latin typeface="Poppins Light" panose="020B0604020202020204" charset="-18"/>
                <a:cs typeface="Poppins Light" panose="020B0604020202020204" charset="-18"/>
              </a:rPr>
              <a:t>Termín podania prihlášky: </a:t>
            </a:r>
            <a:r>
              <a:rPr lang="sk-SK" sz="18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31. </a:t>
            </a:r>
            <a:r>
              <a:rPr lang="sk-SK" sz="1800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r>
              <a:rPr lang="sk-SK" sz="18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. 2021</a:t>
            </a:r>
            <a:endParaRPr lang="sk-SK" sz="1800" b="1" dirty="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>
              <a:lnSpc>
                <a:spcPct val="115000"/>
              </a:lnSpc>
              <a:buSzPts val="1800"/>
              <a:buChar char="￮"/>
            </a:pPr>
            <a:r>
              <a:rPr lang="sk-SK" sz="1800" dirty="0">
                <a:latin typeface="Poppins Light" panose="020B0604020202020204" charset="-18"/>
                <a:cs typeface="Poppins Light" panose="020B0604020202020204" charset="-18"/>
              </a:rPr>
              <a:t>Forma podania prihlášky: elektronicky na </a:t>
            </a:r>
            <a:r>
              <a:rPr lang="sk-SK" sz="1800" b="1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eprihlaska.utb.cz</a:t>
            </a:r>
          </a:p>
          <a:p>
            <a:pPr marL="457200" lvl="0" indent="-342900">
              <a:lnSpc>
                <a:spcPct val="115000"/>
              </a:lnSpc>
              <a:buSzPts val="1800"/>
              <a:buChar char="￮"/>
            </a:pPr>
            <a:r>
              <a:rPr lang="sk-SK" sz="1800" dirty="0">
                <a:latin typeface="Poppins Light" panose="020B0604020202020204" charset="-18"/>
                <a:cs typeface="Poppins Light" panose="020B0604020202020204" charset="-18"/>
              </a:rPr>
              <a:t>Poplatok za prijímacie riadenie: </a:t>
            </a:r>
          </a:p>
          <a:p>
            <a:pPr marL="114300" lvl="0" indent="333375">
              <a:lnSpc>
                <a:spcPct val="115000"/>
              </a:lnSpc>
              <a:buSzPts val="1800"/>
            </a:pPr>
            <a:r>
              <a:rPr lang="sk-SK" sz="18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430 Kč</a:t>
            </a:r>
            <a:endParaRPr sz="16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01" name="Google Shape;601;p34"/>
          <p:cNvSpPr/>
          <p:nvPr/>
        </p:nvSpPr>
        <p:spPr>
          <a:xfrm>
            <a:off x="8495700" y="6209700"/>
            <a:ext cx="495900" cy="495900"/>
          </a:xfrm>
          <a:prstGeom prst="ellipse">
            <a:avLst/>
          </a:prstGeom>
          <a:solidFill>
            <a:srgbClr val="FCC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4"/>
          <p:cNvSpPr txBox="1"/>
          <p:nvPr/>
        </p:nvSpPr>
        <p:spPr>
          <a:xfrm>
            <a:off x="8495700" y="6209700"/>
            <a:ext cx="4959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35"/>
          <p:cNvSpPr/>
          <p:nvPr/>
        </p:nvSpPr>
        <p:spPr>
          <a:xfrm>
            <a:off x="1041600" y="-101400"/>
            <a:ext cx="7060800" cy="7060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8" name="Google Shape;608;p35"/>
          <p:cNvSpPr/>
          <p:nvPr/>
        </p:nvSpPr>
        <p:spPr>
          <a:xfrm>
            <a:off x="634826" y="406238"/>
            <a:ext cx="1945500" cy="19455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09" name="Google Shape;609;p35"/>
          <p:cNvGrpSpPr/>
          <p:nvPr/>
        </p:nvGrpSpPr>
        <p:grpSpPr>
          <a:xfrm>
            <a:off x="533408" y="304808"/>
            <a:ext cx="2148358" cy="2148358"/>
            <a:chOff x="6680825" y="2549350"/>
            <a:chExt cx="1539600" cy="1539600"/>
          </a:xfrm>
        </p:grpSpPr>
        <p:sp>
          <p:nvSpPr>
            <p:cNvPr id="610" name="Google Shape;610;p35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" name="Google Shape;611;p35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" name="Google Shape;612;p35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13" name="Google Shape;613;p35"/>
          <p:cNvGrpSpPr/>
          <p:nvPr/>
        </p:nvGrpSpPr>
        <p:grpSpPr>
          <a:xfrm>
            <a:off x="6237579" y="3951582"/>
            <a:ext cx="2601622" cy="2601622"/>
            <a:chOff x="4141000" y="2108050"/>
            <a:chExt cx="2877900" cy="2877900"/>
          </a:xfrm>
        </p:grpSpPr>
        <p:sp>
          <p:nvSpPr>
            <p:cNvPr id="614" name="Google Shape;614;p35"/>
            <p:cNvSpPr/>
            <p:nvPr/>
          </p:nvSpPr>
          <p:spPr>
            <a:xfrm>
              <a:off x="5125450" y="3092350"/>
              <a:ext cx="909000" cy="9093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" name="Google Shape;615;p35"/>
            <p:cNvSpPr/>
            <p:nvPr/>
          </p:nvSpPr>
          <p:spPr>
            <a:xfrm>
              <a:off x="4882150" y="2849200"/>
              <a:ext cx="1395600" cy="13956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" name="Google Shape;616;p35"/>
            <p:cNvSpPr/>
            <p:nvPr/>
          </p:nvSpPr>
          <p:spPr>
            <a:xfrm>
              <a:off x="4547350" y="2514400"/>
              <a:ext cx="2065200" cy="20652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7" name="Google Shape;617;p35"/>
            <p:cNvSpPr/>
            <p:nvPr/>
          </p:nvSpPr>
          <p:spPr>
            <a:xfrm>
              <a:off x="4141000" y="2108050"/>
              <a:ext cx="2877900" cy="28779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18" name="Google Shape;618;p35"/>
          <p:cNvSpPr txBox="1"/>
          <p:nvPr/>
        </p:nvSpPr>
        <p:spPr>
          <a:xfrm>
            <a:off x="2375850" y="1926000"/>
            <a:ext cx="4392300" cy="16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" sz="3400" b="1" dirty="0">
                <a:solidFill>
                  <a:srgbClr val="FCC300"/>
                </a:solidFill>
                <a:latin typeface="Poppins"/>
                <a:cs typeface="Poppins"/>
                <a:sym typeface="Poppins"/>
              </a:rPr>
              <a:t>Letn</a:t>
            </a:r>
            <a:r>
              <a:rPr lang="sk-SK" sz="3400" b="1" dirty="0">
                <a:solidFill>
                  <a:srgbClr val="FCC300"/>
                </a:solidFill>
                <a:latin typeface="Poppins"/>
                <a:cs typeface="Poppins"/>
                <a:sym typeface="Poppins"/>
              </a:rPr>
              <a:t>á</a:t>
            </a:r>
            <a:r>
              <a:rPr lang="en" sz="3400" b="1" dirty="0">
                <a:solidFill>
                  <a:srgbClr val="FCC300"/>
                </a:solidFill>
                <a:latin typeface="Poppins"/>
                <a:cs typeface="Poppins"/>
                <a:sym typeface="Poppins"/>
              </a:rPr>
              <a:t> programátorská p</a:t>
            </a:r>
            <a:r>
              <a:rPr lang="sk-SK" sz="3400" b="1" dirty="0">
                <a:solidFill>
                  <a:srgbClr val="FCC300"/>
                </a:solidFill>
                <a:latin typeface="Poppins"/>
                <a:cs typeface="Poppins"/>
                <a:sym typeface="Poppins"/>
              </a:rPr>
              <a:t>r</a:t>
            </a:r>
            <a:r>
              <a:rPr lang="en" sz="3400" b="1" dirty="0">
                <a:solidFill>
                  <a:srgbClr val="FCC300"/>
                </a:solidFill>
                <a:latin typeface="Poppins"/>
                <a:cs typeface="Poppins"/>
                <a:sym typeface="Poppins"/>
              </a:rPr>
              <a:t>íprava</a:t>
            </a:r>
            <a:endParaRPr sz="3400" b="1" dirty="0">
              <a:solidFill>
                <a:srgbClr val="FCC3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19" name="Google Shape;619;p35"/>
          <p:cNvSpPr txBox="1"/>
          <p:nvPr/>
        </p:nvSpPr>
        <p:spPr>
          <a:xfrm>
            <a:off x="2468850" y="3516000"/>
            <a:ext cx="4206300" cy="11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500"/>
              </a:spcBef>
            </a:pPr>
            <a:r>
              <a:rPr lang="sk-SK" sz="1800" dirty="0">
                <a:latin typeface="Poppins Light" panose="020B0604020202020204" charset="-18"/>
                <a:cs typeface="Poppins Light" panose="020B0604020202020204" charset="-18"/>
              </a:rPr>
              <a:t>Intenzívne doučovanie základov programovania, bez ktorých sa na IT oboroch nezaobídete.</a:t>
            </a:r>
          </a:p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620" name="Google Shape;620;p35"/>
          <p:cNvGrpSpPr/>
          <p:nvPr/>
        </p:nvGrpSpPr>
        <p:grpSpPr>
          <a:xfrm>
            <a:off x="1098175" y="882836"/>
            <a:ext cx="1018810" cy="992320"/>
            <a:chOff x="5916675" y="927975"/>
            <a:chExt cx="516350" cy="502950"/>
          </a:xfrm>
        </p:grpSpPr>
        <p:sp>
          <p:nvSpPr>
            <p:cNvPr id="621" name="Google Shape;621;p35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" name="Google Shape;622;p35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23" name="Google Shape;623;p35"/>
          <p:cNvSpPr/>
          <p:nvPr/>
        </p:nvSpPr>
        <p:spPr>
          <a:xfrm>
            <a:off x="8495700" y="6209700"/>
            <a:ext cx="495900" cy="495900"/>
          </a:xfrm>
          <a:prstGeom prst="ellipse">
            <a:avLst/>
          </a:prstGeom>
          <a:solidFill>
            <a:srgbClr val="FCC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4" name="Google Shape;624;p35"/>
          <p:cNvSpPr txBox="1"/>
          <p:nvPr/>
        </p:nvSpPr>
        <p:spPr>
          <a:xfrm>
            <a:off x="8495700" y="6209700"/>
            <a:ext cx="4959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21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36"/>
          <p:cNvSpPr/>
          <p:nvPr/>
        </p:nvSpPr>
        <p:spPr>
          <a:xfrm>
            <a:off x="1041600" y="-101400"/>
            <a:ext cx="7060800" cy="7060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30" name="Google Shape;630;p36"/>
          <p:cNvGrpSpPr/>
          <p:nvPr/>
        </p:nvGrpSpPr>
        <p:grpSpPr>
          <a:xfrm>
            <a:off x="6237579" y="3951582"/>
            <a:ext cx="2601622" cy="2601622"/>
            <a:chOff x="4141000" y="2108050"/>
            <a:chExt cx="2877900" cy="2877900"/>
          </a:xfrm>
        </p:grpSpPr>
        <p:sp>
          <p:nvSpPr>
            <p:cNvPr id="631" name="Google Shape;631;p36"/>
            <p:cNvSpPr/>
            <p:nvPr/>
          </p:nvSpPr>
          <p:spPr>
            <a:xfrm>
              <a:off x="5125450" y="3092350"/>
              <a:ext cx="909000" cy="9093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" name="Google Shape;632;p36"/>
            <p:cNvSpPr/>
            <p:nvPr/>
          </p:nvSpPr>
          <p:spPr>
            <a:xfrm>
              <a:off x="4882150" y="2849200"/>
              <a:ext cx="1395600" cy="13956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" name="Google Shape;633;p36"/>
            <p:cNvSpPr/>
            <p:nvPr/>
          </p:nvSpPr>
          <p:spPr>
            <a:xfrm>
              <a:off x="4547350" y="2514400"/>
              <a:ext cx="2065200" cy="20652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" name="Google Shape;634;p36"/>
            <p:cNvSpPr/>
            <p:nvPr/>
          </p:nvSpPr>
          <p:spPr>
            <a:xfrm>
              <a:off x="4141000" y="2108050"/>
              <a:ext cx="2877900" cy="28779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35" name="Google Shape;635;p36"/>
          <p:cNvSpPr/>
          <p:nvPr/>
        </p:nvSpPr>
        <p:spPr>
          <a:xfrm>
            <a:off x="634826" y="406238"/>
            <a:ext cx="1945500" cy="19455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36" name="Google Shape;636;p36"/>
          <p:cNvGrpSpPr/>
          <p:nvPr/>
        </p:nvGrpSpPr>
        <p:grpSpPr>
          <a:xfrm>
            <a:off x="533408" y="304808"/>
            <a:ext cx="2148358" cy="2148358"/>
            <a:chOff x="6680825" y="2549350"/>
            <a:chExt cx="1539600" cy="1539600"/>
          </a:xfrm>
        </p:grpSpPr>
        <p:sp>
          <p:nvSpPr>
            <p:cNvPr id="637" name="Google Shape;637;p36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8" name="Google Shape;638;p36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9" name="Google Shape;639;p36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40" name="Google Shape;640;p36"/>
          <p:cNvGrpSpPr/>
          <p:nvPr/>
        </p:nvGrpSpPr>
        <p:grpSpPr>
          <a:xfrm>
            <a:off x="1098175" y="882836"/>
            <a:ext cx="1018810" cy="992320"/>
            <a:chOff x="5916675" y="927975"/>
            <a:chExt cx="516350" cy="502950"/>
          </a:xfrm>
        </p:grpSpPr>
        <p:sp>
          <p:nvSpPr>
            <p:cNvPr id="641" name="Google Shape;641;p36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2" name="Google Shape;642;p36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43" name="Google Shape;643;p36"/>
          <p:cNvSpPr txBox="1"/>
          <p:nvPr/>
        </p:nvSpPr>
        <p:spPr>
          <a:xfrm>
            <a:off x="2786125" y="558650"/>
            <a:ext cx="4746000" cy="44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500"/>
              </a:spcBef>
              <a:buClr>
                <a:srgbClr val="CCCCCC"/>
              </a:buClr>
              <a:buSzPts val="1600"/>
            </a:pPr>
            <a:r>
              <a:rPr lang="sk-SK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Pre koho: </a:t>
            </a:r>
            <a:br>
              <a:rPr lang="sk-SK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sk-SK" dirty="0">
                <a:latin typeface="Poppins Light"/>
                <a:cs typeface="Poppins Light"/>
                <a:sym typeface="Poppins Light"/>
              </a:rPr>
              <a:t>Pre záujemcov, ktorí chcú študovať IT na VŠ</a:t>
            </a:r>
          </a:p>
          <a:p>
            <a:pPr lvl="0">
              <a:lnSpc>
                <a:spcPct val="115000"/>
              </a:lnSpc>
              <a:spcBef>
                <a:spcPts val="500"/>
              </a:spcBef>
              <a:buClr>
                <a:srgbClr val="CCCCCC"/>
              </a:buClr>
              <a:buSzPts val="1600"/>
            </a:pPr>
            <a:r>
              <a:rPr lang="sk-SK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Termíny: </a:t>
            </a:r>
          </a:p>
          <a:p>
            <a:pPr lvl="0">
              <a:lnSpc>
                <a:spcPct val="115000"/>
              </a:lnSpc>
              <a:spcBef>
                <a:spcPts val="500"/>
              </a:spcBef>
              <a:buSzPts val="1100"/>
            </a:pPr>
            <a:r>
              <a:rPr lang="sk-SK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16. </a:t>
            </a:r>
            <a:r>
              <a:rPr lang="sk-SK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8. - </a:t>
            </a:r>
            <a:r>
              <a:rPr lang="sk-SK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20. </a:t>
            </a:r>
            <a:r>
              <a:rPr lang="sk-SK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8. </a:t>
            </a:r>
            <a:r>
              <a:rPr lang="sk-SK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2021: </a:t>
            </a:r>
            <a:r>
              <a:rPr lang="sk-SK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Základy programovania</a:t>
            </a:r>
            <a:br>
              <a:rPr lang="sk-SK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sk-SK" dirty="0">
                <a:latin typeface="Poppins Light"/>
                <a:cs typeface="Poppins Light"/>
                <a:sym typeface="Poppins Light"/>
              </a:rPr>
              <a:t>(vhodné aj pre študentov SŠ nižších ročníkov)</a:t>
            </a:r>
          </a:p>
          <a:p>
            <a:pPr lvl="0">
              <a:lnSpc>
                <a:spcPct val="115000"/>
              </a:lnSpc>
              <a:spcBef>
                <a:spcPts val="500"/>
              </a:spcBef>
              <a:buSzPts val="1100"/>
            </a:pPr>
            <a:r>
              <a:rPr lang="sk-SK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23. </a:t>
            </a:r>
            <a:r>
              <a:rPr lang="sk-SK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8. - </a:t>
            </a:r>
            <a:r>
              <a:rPr lang="sk-SK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27. </a:t>
            </a:r>
            <a:r>
              <a:rPr lang="sk-SK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8. </a:t>
            </a:r>
            <a:r>
              <a:rPr lang="sk-SK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2021: </a:t>
            </a:r>
            <a:r>
              <a:rPr lang="sk-SK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Základy jazyka C</a:t>
            </a:r>
            <a:br>
              <a:rPr lang="sk-SK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sk-SK" dirty="0">
                <a:latin typeface="Poppins Light"/>
                <a:cs typeface="Poppins Light"/>
                <a:sym typeface="Poppins Light"/>
              </a:rPr>
              <a:t>(nadväzujúci kurz pre študentov prijatých do 1. ročníku VŠ)</a:t>
            </a:r>
          </a:p>
          <a:p>
            <a:pPr lvl="0">
              <a:lnSpc>
                <a:spcPct val="115000"/>
              </a:lnSpc>
              <a:spcBef>
                <a:spcPts val="500"/>
              </a:spcBef>
              <a:buClr>
                <a:srgbClr val="CCCCCC"/>
              </a:buClr>
              <a:buSzPts val="1600"/>
            </a:pPr>
            <a:r>
              <a:rPr lang="sk-SK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Čas: </a:t>
            </a:r>
            <a:br>
              <a:rPr lang="sk-SK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sk-SK" dirty="0">
                <a:latin typeface="Poppins Light"/>
                <a:cs typeface="Poppins Light"/>
                <a:sym typeface="Poppins Light"/>
              </a:rPr>
              <a:t>Každý deň 9 - 14 hod. v dvoch 2h blokoch</a:t>
            </a:r>
          </a:p>
          <a:p>
            <a:pPr lvl="0">
              <a:lnSpc>
                <a:spcPct val="115000"/>
              </a:lnSpc>
              <a:spcBef>
                <a:spcPts val="500"/>
              </a:spcBef>
              <a:buClr>
                <a:srgbClr val="CCCCCC"/>
              </a:buClr>
              <a:buSzPts val="1600"/>
            </a:pPr>
            <a:r>
              <a:rPr lang="sk-SK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Lektori:</a:t>
            </a:r>
            <a:br>
              <a:rPr lang="sk-SK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sk-SK" dirty="0">
                <a:latin typeface="Poppins Light"/>
                <a:cs typeface="Poppins Light"/>
                <a:sym typeface="Poppins Light"/>
              </a:rPr>
              <a:t>Ing. Tomáš </a:t>
            </a:r>
            <a:r>
              <a:rPr lang="sk-SK" dirty="0" err="1">
                <a:latin typeface="Poppins Light"/>
                <a:cs typeface="Poppins Light"/>
                <a:sym typeface="Poppins Light"/>
              </a:rPr>
              <a:t>Dulík</a:t>
            </a:r>
            <a:r>
              <a:rPr lang="sk-SK" dirty="0">
                <a:latin typeface="Poppins Light"/>
                <a:cs typeface="Poppins Light"/>
                <a:sym typeface="Poppins Light"/>
              </a:rPr>
              <a:t>, </a:t>
            </a:r>
            <a:r>
              <a:rPr lang="sk-SK" dirty="0" err="1">
                <a:latin typeface="Poppins Light"/>
                <a:cs typeface="Poppins Light"/>
                <a:sym typeface="Poppins Light"/>
              </a:rPr>
              <a:t>Ph.D</a:t>
            </a:r>
            <a:r>
              <a:rPr lang="sk-SK" dirty="0">
                <a:latin typeface="Poppins Light"/>
                <a:cs typeface="Poppins Light"/>
                <a:sym typeface="Poppins Light"/>
              </a:rPr>
              <a:t>., Ing. Erik Král, </a:t>
            </a:r>
            <a:r>
              <a:rPr lang="sk-SK" dirty="0" err="1">
                <a:latin typeface="Poppins Light"/>
                <a:cs typeface="Poppins Light"/>
                <a:sym typeface="Poppins Light"/>
              </a:rPr>
              <a:t>Ph.D</a:t>
            </a:r>
            <a:r>
              <a:rPr lang="sk-SK" dirty="0">
                <a:latin typeface="Poppins Light"/>
                <a:cs typeface="Poppins Light"/>
                <a:sym typeface="Poppins Light"/>
              </a:rPr>
              <a:t>.</a:t>
            </a:r>
          </a:p>
          <a:p>
            <a:pPr lvl="0">
              <a:lnSpc>
                <a:spcPct val="115000"/>
              </a:lnSpc>
              <a:spcBef>
                <a:spcPts val="500"/>
              </a:spcBef>
              <a:buClr>
                <a:srgbClr val="CCCCCC"/>
              </a:buClr>
              <a:buSzPts val="1600"/>
            </a:pPr>
            <a:r>
              <a:rPr lang="sk-SK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Kapacita: </a:t>
            </a:r>
            <a:br>
              <a:rPr lang="sk-SK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sk-SK" dirty="0">
                <a:latin typeface="Poppins Light"/>
                <a:cs typeface="Poppins Light"/>
                <a:sym typeface="Poppins Light"/>
              </a:rPr>
              <a:t>24 účastníkov</a:t>
            </a:r>
          </a:p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uFill>
                <a:noFill/>
              </a:uFill>
              <a:latin typeface="Poppins Light"/>
              <a:ea typeface="Poppins Light"/>
              <a:cs typeface="Poppins Light"/>
              <a:sym typeface="Poppins Light"/>
              <a:hlinkClick r:id="rId4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44" name="Google Shape;644;p36"/>
          <p:cNvSpPr txBox="1"/>
          <p:nvPr/>
        </p:nvSpPr>
        <p:spPr>
          <a:xfrm>
            <a:off x="2382628" y="5088864"/>
            <a:ext cx="47460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ts val="1100"/>
            </a:pPr>
            <a:r>
              <a:rPr lang="sk-SK" sz="1600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Registrácia </a:t>
            </a:r>
            <a:r>
              <a:rPr lang="sk-SK" sz="1600" b="1" dirty="0" smtClean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na webe</a:t>
            </a:r>
            <a:endParaRPr lang="sk-SK" sz="1600" b="1" i="1" u="sng" dirty="0">
              <a:solidFill>
                <a:schemeClr val="tx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lvl="0" algn="ctr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ts val="1100"/>
            </a:pPr>
            <a:r>
              <a:rPr lang="sk-SK" sz="2400" b="1" i="1" u="sng" dirty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pripravka.fai.utb.cz</a:t>
            </a:r>
            <a:endParaRPr lang="sk-SK" sz="2400" b="1" i="1" dirty="0">
              <a:solidFill>
                <a:srgbClr val="0070C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5" name="Google Shape;645;p36"/>
          <p:cNvSpPr/>
          <p:nvPr/>
        </p:nvSpPr>
        <p:spPr>
          <a:xfrm>
            <a:off x="8495700" y="6209700"/>
            <a:ext cx="495900" cy="495900"/>
          </a:xfrm>
          <a:prstGeom prst="ellipse">
            <a:avLst/>
          </a:prstGeom>
          <a:solidFill>
            <a:srgbClr val="FCC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6"/>
          <p:cNvSpPr txBox="1"/>
          <p:nvPr/>
        </p:nvSpPr>
        <p:spPr>
          <a:xfrm>
            <a:off x="8495700" y="6209700"/>
            <a:ext cx="4959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7"/>
          <p:cNvSpPr/>
          <p:nvPr/>
        </p:nvSpPr>
        <p:spPr>
          <a:xfrm>
            <a:off x="1041600" y="-101400"/>
            <a:ext cx="7060800" cy="7060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37"/>
          <p:cNvSpPr/>
          <p:nvPr/>
        </p:nvSpPr>
        <p:spPr>
          <a:xfrm>
            <a:off x="634826" y="406238"/>
            <a:ext cx="1945500" cy="19455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3" name="Google Shape;653;p37"/>
          <p:cNvGrpSpPr/>
          <p:nvPr/>
        </p:nvGrpSpPr>
        <p:grpSpPr>
          <a:xfrm>
            <a:off x="533408" y="304808"/>
            <a:ext cx="2148358" cy="2148358"/>
            <a:chOff x="6680825" y="2549350"/>
            <a:chExt cx="1539600" cy="1539600"/>
          </a:xfrm>
        </p:grpSpPr>
        <p:sp>
          <p:nvSpPr>
            <p:cNvPr id="654" name="Google Shape;654;p37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7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7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7" name="Google Shape;657;p37"/>
          <p:cNvGrpSpPr/>
          <p:nvPr/>
        </p:nvGrpSpPr>
        <p:grpSpPr>
          <a:xfrm>
            <a:off x="6237579" y="3951582"/>
            <a:ext cx="2601622" cy="2601622"/>
            <a:chOff x="4141000" y="2108050"/>
            <a:chExt cx="2877900" cy="2877900"/>
          </a:xfrm>
        </p:grpSpPr>
        <p:sp>
          <p:nvSpPr>
            <p:cNvPr id="658" name="Google Shape;658;p37"/>
            <p:cNvSpPr/>
            <p:nvPr/>
          </p:nvSpPr>
          <p:spPr>
            <a:xfrm>
              <a:off x="5125450" y="3092350"/>
              <a:ext cx="909000" cy="9093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7"/>
            <p:cNvSpPr/>
            <p:nvPr/>
          </p:nvSpPr>
          <p:spPr>
            <a:xfrm>
              <a:off x="4882150" y="2849200"/>
              <a:ext cx="1395600" cy="13956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7"/>
            <p:cNvSpPr/>
            <p:nvPr/>
          </p:nvSpPr>
          <p:spPr>
            <a:xfrm>
              <a:off x="4547350" y="2514400"/>
              <a:ext cx="2065200" cy="20652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7"/>
            <p:cNvSpPr/>
            <p:nvPr/>
          </p:nvSpPr>
          <p:spPr>
            <a:xfrm>
              <a:off x="4141000" y="2108050"/>
              <a:ext cx="2877900" cy="28779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2" name="Google Shape;662;p37"/>
          <p:cNvSpPr txBox="1"/>
          <p:nvPr/>
        </p:nvSpPr>
        <p:spPr>
          <a:xfrm>
            <a:off x="2544450" y="2220600"/>
            <a:ext cx="4055100" cy="11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" sz="3400" b="1" dirty="0">
                <a:solidFill>
                  <a:srgbClr val="FCC300"/>
                </a:solidFill>
                <a:latin typeface="Poppins"/>
                <a:cs typeface="Poppins"/>
                <a:sym typeface="Poppins"/>
              </a:rPr>
              <a:t>Robotická </a:t>
            </a:r>
            <a:r>
              <a:rPr lang="sk-SK" sz="3400" b="1" dirty="0">
                <a:solidFill>
                  <a:srgbClr val="FCC300"/>
                </a:solidFill>
                <a:latin typeface="Poppins"/>
                <a:cs typeface="Poppins"/>
                <a:sym typeface="Poppins"/>
              </a:rPr>
              <a:t>súťaž </a:t>
            </a:r>
            <a:r>
              <a:rPr lang="en" sz="3400" b="1" dirty="0">
                <a:solidFill>
                  <a:srgbClr val="FCC300"/>
                </a:solidFill>
                <a:latin typeface="Poppins"/>
                <a:cs typeface="Poppins"/>
                <a:sym typeface="Poppins"/>
              </a:rPr>
              <a:t>ROBOGAMES</a:t>
            </a:r>
            <a:endParaRPr sz="3400" b="1" dirty="0">
              <a:solidFill>
                <a:srgbClr val="FCC3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3" name="Google Shape;663;p37"/>
          <p:cNvSpPr txBox="1"/>
          <p:nvPr/>
        </p:nvSpPr>
        <p:spPr>
          <a:xfrm>
            <a:off x="2634000" y="3439800"/>
            <a:ext cx="3876000" cy="11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500"/>
              </a:spcBef>
              <a:buSzPts val="1100"/>
            </a:pPr>
            <a:r>
              <a:rPr lang="sk-SK" sz="1800" dirty="0">
                <a:latin typeface="Poppins Light"/>
                <a:cs typeface="Poppins Light"/>
                <a:sym typeface="Poppins Light"/>
              </a:rPr>
              <a:t>Celoštátna robotická súťaž organizovaná na FAI</a:t>
            </a:r>
            <a:br>
              <a:rPr lang="sk-SK" sz="1800" dirty="0">
                <a:latin typeface="Poppins Light"/>
                <a:cs typeface="Poppins Light"/>
                <a:sym typeface="Poppins Light"/>
              </a:rPr>
            </a:br>
            <a:r>
              <a:rPr lang="sk-SK" sz="1800" dirty="0" smtClean="0">
                <a:latin typeface="Poppins Light"/>
                <a:cs typeface="Poppins Light"/>
                <a:sym typeface="Poppins Light"/>
              </a:rPr>
              <a:t>jar 2021</a:t>
            </a:r>
            <a:endParaRPr lang="sk-SK" sz="1800" dirty="0">
              <a:latin typeface="Poppins Light"/>
              <a:cs typeface="Poppins Light"/>
              <a:sym typeface="Poppins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64" name="Google Shape;664;p37"/>
          <p:cNvSpPr/>
          <p:nvPr/>
        </p:nvSpPr>
        <p:spPr>
          <a:xfrm>
            <a:off x="1098165" y="869620"/>
            <a:ext cx="1018836" cy="1018756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37"/>
          <p:cNvSpPr/>
          <p:nvPr/>
        </p:nvSpPr>
        <p:spPr>
          <a:xfrm>
            <a:off x="8495700" y="6209700"/>
            <a:ext cx="495900" cy="495900"/>
          </a:xfrm>
          <a:prstGeom prst="ellipse">
            <a:avLst/>
          </a:prstGeom>
          <a:solidFill>
            <a:srgbClr val="FCC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37"/>
          <p:cNvSpPr txBox="1"/>
          <p:nvPr/>
        </p:nvSpPr>
        <p:spPr>
          <a:xfrm>
            <a:off x="8495700" y="6209700"/>
            <a:ext cx="4959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38"/>
          <p:cNvSpPr/>
          <p:nvPr/>
        </p:nvSpPr>
        <p:spPr>
          <a:xfrm>
            <a:off x="1041600" y="-101400"/>
            <a:ext cx="7060800" cy="7060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2" name="Google Shape;672;p38"/>
          <p:cNvGrpSpPr/>
          <p:nvPr/>
        </p:nvGrpSpPr>
        <p:grpSpPr>
          <a:xfrm>
            <a:off x="6237579" y="3951582"/>
            <a:ext cx="2601622" cy="2601622"/>
            <a:chOff x="4141000" y="2108050"/>
            <a:chExt cx="2877900" cy="2877900"/>
          </a:xfrm>
        </p:grpSpPr>
        <p:sp>
          <p:nvSpPr>
            <p:cNvPr id="673" name="Google Shape;673;p38"/>
            <p:cNvSpPr/>
            <p:nvPr/>
          </p:nvSpPr>
          <p:spPr>
            <a:xfrm>
              <a:off x="5125450" y="3092350"/>
              <a:ext cx="909000" cy="9093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8"/>
            <p:cNvSpPr/>
            <p:nvPr/>
          </p:nvSpPr>
          <p:spPr>
            <a:xfrm>
              <a:off x="4882150" y="2849200"/>
              <a:ext cx="1395600" cy="13956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8"/>
            <p:cNvSpPr/>
            <p:nvPr/>
          </p:nvSpPr>
          <p:spPr>
            <a:xfrm>
              <a:off x="4547350" y="2514400"/>
              <a:ext cx="2065200" cy="20652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8"/>
            <p:cNvSpPr/>
            <p:nvPr/>
          </p:nvSpPr>
          <p:spPr>
            <a:xfrm>
              <a:off x="4141000" y="2108050"/>
              <a:ext cx="2877900" cy="28779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7" name="Google Shape;677;p38"/>
          <p:cNvSpPr/>
          <p:nvPr/>
        </p:nvSpPr>
        <p:spPr>
          <a:xfrm>
            <a:off x="634826" y="406238"/>
            <a:ext cx="1945500" cy="19455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8" name="Google Shape;678;p38"/>
          <p:cNvGrpSpPr/>
          <p:nvPr/>
        </p:nvGrpSpPr>
        <p:grpSpPr>
          <a:xfrm>
            <a:off x="533408" y="304808"/>
            <a:ext cx="2148358" cy="2148358"/>
            <a:chOff x="6680825" y="2549350"/>
            <a:chExt cx="1539600" cy="1539600"/>
          </a:xfrm>
        </p:grpSpPr>
        <p:sp>
          <p:nvSpPr>
            <p:cNvPr id="679" name="Google Shape;679;p38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8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8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2" name="Google Shape;682;p38"/>
          <p:cNvSpPr/>
          <p:nvPr/>
        </p:nvSpPr>
        <p:spPr>
          <a:xfrm>
            <a:off x="1098165" y="869620"/>
            <a:ext cx="1018836" cy="1018756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38"/>
          <p:cNvSpPr txBox="1"/>
          <p:nvPr/>
        </p:nvSpPr>
        <p:spPr>
          <a:xfrm>
            <a:off x="2713838" y="1140575"/>
            <a:ext cx="4722900" cy="4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500"/>
              </a:spcBef>
            </a:pPr>
            <a:r>
              <a:rPr lang="sk-SK" sz="1600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Súťažné disciplíny: </a:t>
            </a: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600" b="1" dirty="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600" b="1" dirty="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lvl="0">
              <a:lnSpc>
                <a:spcPct val="115000"/>
              </a:lnSpc>
              <a:spcBef>
                <a:spcPts val="500"/>
              </a:spcBef>
              <a:buClr>
                <a:srgbClr val="CCCCCC"/>
              </a:buClr>
              <a:buSzPts val="1600"/>
            </a:pPr>
            <a:r>
              <a:rPr lang="sk-SK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3 vekové kategórie (do 15 rokov, od 16 do 19 rokov, nad 19 rokov)</a:t>
            </a:r>
          </a:p>
          <a:p>
            <a:pPr lvl="0">
              <a:lnSpc>
                <a:spcPct val="115000"/>
              </a:lnSpc>
              <a:spcBef>
                <a:spcPts val="500"/>
              </a:spcBef>
              <a:buClr>
                <a:srgbClr val="CCCCCC"/>
              </a:buClr>
              <a:buSzPts val="1600"/>
            </a:pPr>
            <a:endParaRPr lang="sk-SK" dirty="0">
              <a:latin typeface="Poppins Light"/>
              <a:cs typeface="Poppins Light"/>
              <a:sym typeface="Poppins Light"/>
            </a:endParaRPr>
          </a:p>
          <a:p>
            <a:pPr lvl="0">
              <a:lnSpc>
                <a:spcPct val="115000"/>
              </a:lnSpc>
              <a:spcBef>
                <a:spcPts val="500"/>
              </a:spcBef>
              <a:buClr>
                <a:srgbClr val="CCCCCC"/>
              </a:buClr>
              <a:buSzPts val="1600"/>
            </a:pPr>
            <a:r>
              <a:rPr lang="sk-SK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Účasť je bezplatná, v každej kategórii vecné</a:t>
            </a:r>
            <a:br>
              <a:rPr lang="sk-SK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sk-SK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ceny pre víťazov</a:t>
            </a:r>
          </a:p>
          <a:p>
            <a:pPr lvl="0">
              <a:lnSpc>
                <a:spcPct val="115000"/>
              </a:lnSpc>
              <a:spcBef>
                <a:spcPts val="500"/>
              </a:spcBef>
              <a:buClr>
                <a:srgbClr val="CCCCCC"/>
              </a:buClr>
              <a:buSzPts val="1600"/>
            </a:pPr>
            <a:endParaRPr lang="sk-SK" dirty="0">
              <a:latin typeface="Poppins Light"/>
              <a:cs typeface="Poppins Light"/>
              <a:sym typeface="Poppins Light"/>
            </a:endParaRPr>
          </a:p>
          <a:p>
            <a:pPr lvl="0">
              <a:lnSpc>
                <a:spcPct val="115000"/>
              </a:lnSpc>
              <a:spcBef>
                <a:spcPts val="500"/>
              </a:spcBef>
              <a:buClr>
                <a:srgbClr val="CCCCCC"/>
              </a:buClr>
              <a:buSzPts val="1600"/>
            </a:pPr>
            <a:r>
              <a:rPr lang="sk-SK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Pravidlá, registrácia a ďalšie informácie na </a:t>
            </a:r>
          </a:p>
          <a:p>
            <a:pPr lvl="0">
              <a:lnSpc>
                <a:spcPct val="115000"/>
              </a:lnSpc>
              <a:spcBef>
                <a:spcPts val="500"/>
              </a:spcBef>
              <a:buClr>
                <a:srgbClr val="CCCCCC"/>
              </a:buClr>
              <a:buSzPts val="1600"/>
            </a:pPr>
            <a:endParaRPr lang="sk-SK" dirty="0">
              <a:latin typeface="Poppins Light"/>
              <a:cs typeface="Poppins Light"/>
              <a:sym typeface="Poppins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uFill>
                <a:noFill/>
              </a:uFill>
              <a:latin typeface="Poppins Light"/>
              <a:ea typeface="Poppins Light"/>
              <a:cs typeface="Poppins Light"/>
              <a:sym typeface="Poppins Light"/>
              <a:hlinkClick r:id="rId4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" sz="1600" dirty="0">
                <a:latin typeface="Poppins Light"/>
                <a:ea typeface="Poppins Light"/>
                <a:cs typeface="Poppins Light"/>
                <a:sym typeface="Poppins Light"/>
              </a:rPr>
              <a:t>1</a:t>
            </a:r>
            <a:endParaRPr sz="16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84" name="Google Shape;684;p38"/>
          <p:cNvSpPr txBox="1"/>
          <p:nvPr/>
        </p:nvSpPr>
        <p:spPr>
          <a:xfrm>
            <a:off x="2164463" y="1522675"/>
            <a:ext cx="4331700" cy="12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317500">
              <a:lnSpc>
                <a:spcPct val="115000"/>
              </a:lnSpc>
              <a:spcBef>
                <a:spcPts val="800"/>
              </a:spcBef>
              <a:buClr>
                <a:srgbClr val="CCCCCC"/>
              </a:buClr>
              <a:buSzPts val="1400"/>
              <a:buFont typeface="Poppins Light"/>
              <a:buChar char="-"/>
            </a:pPr>
            <a:r>
              <a:rPr lang="sk-SK" dirty="0" err="1">
                <a:latin typeface="Poppins Light"/>
                <a:cs typeface="Poppins Light"/>
                <a:sym typeface="Poppins Light"/>
              </a:rPr>
              <a:t>Robosumo</a:t>
            </a:r>
            <a:r>
              <a:rPr lang="sk-SK" dirty="0">
                <a:latin typeface="Poppins Light"/>
                <a:cs typeface="Poppins Light"/>
                <a:sym typeface="Poppins Light"/>
              </a:rPr>
              <a:t>,</a:t>
            </a:r>
          </a:p>
          <a:p>
            <a:pPr marL="914400" lvl="0" indent="-317500">
              <a:lnSpc>
                <a:spcPct val="115000"/>
              </a:lnSpc>
              <a:buClr>
                <a:srgbClr val="CCCCCC"/>
              </a:buClr>
              <a:buSzPts val="1400"/>
              <a:buFont typeface="Poppins Light"/>
              <a:buChar char="-"/>
            </a:pPr>
            <a:r>
              <a:rPr lang="sk-SK" dirty="0">
                <a:latin typeface="Poppins Light"/>
                <a:cs typeface="Poppins Light"/>
                <a:sym typeface="Poppins Light"/>
              </a:rPr>
              <a:t>Sledovanie čiary,</a:t>
            </a:r>
          </a:p>
          <a:p>
            <a:pPr marL="914400" lvl="0" indent="-317500">
              <a:lnSpc>
                <a:spcPct val="115000"/>
              </a:lnSpc>
              <a:buClr>
                <a:srgbClr val="CCCCCC"/>
              </a:buClr>
              <a:buSzPts val="1400"/>
              <a:buFont typeface="Poppins Light"/>
              <a:buChar char="-"/>
            </a:pPr>
            <a:r>
              <a:rPr lang="sk-SK" dirty="0">
                <a:latin typeface="Poppins Light"/>
                <a:cs typeface="Poppins Light"/>
                <a:sym typeface="Poppins Light"/>
              </a:rPr>
              <a:t>Myš v bludisku (</a:t>
            </a:r>
            <a:r>
              <a:rPr lang="sk-SK" dirty="0" err="1">
                <a:latin typeface="Poppins Light"/>
                <a:cs typeface="Poppins Light"/>
                <a:sym typeface="Poppins Light"/>
              </a:rPr>
              <a:t>Micromouse</a:t>
            </a:r>
            <a:r>
              <a:rPr lang="sk-SK" dirty="0">
                <a:latin typeface="Poppins Light"/>
                <a:cs typeface="Poppins Light"/>
                <a:sym typeface="Poppins Light"/>
              </a:rPr>
              <a:t>),</a:t>
            </a:r>
          </a:p>
          <a:p>
            <a:pPr marL="914400" lvl="0" indent="-317500">
              <a:lnSpc>
                <a:spcPct val="115000"/>
              </a:lnSpc>
              <a:buClr>
                <a:srgbClr val="CCCCCC"/>
              </a:buClr>
              <a:buSzPts val="1400"/>
              <a:buFont typeface="Poppins Light"/>
              <a:buChar char="-"/>
            </a:pPr>
            <a:r>
              <a:rPr lang="sk-SK" dirty="0">
                <a:latin typeface="Poppins Light"/>
                <a:cs typeface="Poppins Light"/>
                <a:sym typeface="Poppins Light"/>
              </a:rPr>
              <a:t>Robot upratovač.</a:t>
            </a:r>
          </a:p>
        </p:txBody>
      </p:sp>
      <p:sp>
        <p:nvSpPr>
          <p:cNvPr id="685" name="Google Shape;685;p38"/>
          <p:cNvSpPr txBox="1"/>
          <p:nvPr/>
        </p:nvSpPr>
        <p:spPr>
          <a:xfrm>
            <a:off x="3171634" y="5185786"/>
            <a:ext cx="3158597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500"/>
              </a:spcBef>
            </a:pPr>
            <a:r>
              <a:rPr lang="cs-CZ" sz="2400" b="1" i="1" u="sng" dirty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robogames.utb.cz</a:t>
            </a:r>
            <a:endParaRPr lang="cs-CZ" sz="2400" b="1" i="1" u="sng" dirty="0">
              <a:solidFill>
                <a:srgbClr val="0070C0"/>
              </a:solidFill>
            </a:endParaRPr>
          </a:p>
        </p:txBody>
      </p:sp>
      <p:sp>
        <p:nvSpPr>
          <p:cNvPr id="686" name="Google Shape;686;p38"/>
          <p:cNvSpPr/>
          <p:nvPr/>
        </p:nvSpPr>
        <p:spPr>
          <a:xfrm>
            <a:off x="8495700" y="6209700"/>
            <a:ext cx="495900" cy="495900"/>
          </a:xfrm>
          <a:prstGeom prst="ellipse">
            <a:avLst/>
          </a:prstGeom>
          <a:solidFill>
            <a:srgbClr val="FCC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8"/>
          <p:cNvSpPr txBox="1"/>
          <p:nvPr/>
        </p:nvSpPr>
        <p:spPr>
          <a:xfrm>
            <a:off x="8495700" y="6209700"/>
            <a:ext cx="4959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39"/>
          <p:cNvSpPr/>
          <p:nvPr/>
        </p:nvSpPr>
        <p:spPr>
          <a:xfrm>
            <a:off x="1041600" y="-101400"/>
            <a:ext cx="7060800" cy="7060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3" name="Google Shape;693;p39"/>
          <p:cNvGrpSpPr/>
          <p:nvPr/>
        </p:nvGrpSpPr>
        <p:grpSpPr>
          <a:xfrm>
            <a:off x="6237579" y="3951582"/>
            <a:ext cx="2601622" cy="2601622"/>
            <a:chOff x="4141000" y="2108050"/>
            <a:chExt cx="2877900" cy="2877900"/>
          </a:xfrm>
        </p:grpSpPr>
        <p:sp>
          <p:nvSpPr>
            <p:cNvPr id="694" name="Google Shape;694;p39"/>
            <p:cNvSpPr/>
            <p:nvPr/>
          </p:nvSpPr>
          <p:spPr>
            <a:xfrm>
              <a:off x="5125450" y="3092350"/>
              <a:ext cx="909000" cy="9093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9"/>
            <p:cNvSpPr/>
            <p:nvPr/>
          </p:nvSpPr>
          <p:spPr>
            <a:xfrm>
              <a:off x="4882150" y="2849200"/>
              <a:ext cx="1395600" cy="13956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9"/>
            <p:cNvSpPr/>
            <p:nvPr/>
          </p:nvSpPr>
          <p:spPr>
            <a:xfrm>
              <a:off x="4547350" y="2514400"/>
              <a:ext cx="2065200" cy="20652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9"/>
            <p:cNvSpPr/>
            <p:nvPr/>
          </p:nvSpPr>
          <p:spPr>
            <a:xfrm>
              <a:off x="4141000" y="2108050"/>
              <a:ext cx="2877900" cy="28779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8" name="Google Shape;698;p39"/>
          <p:cNvSpPr txBox="1"/>
          <p:nvPr/>
        </p:nvSpPr>
        <p:spPr>
          <a:xfrm>
            <a:off x="2375850" y="558875"/>
            <a:ext cx="4392300" cy="11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sk-SK" sz="3400" b="1" dirty="0">
                <a:solidFill>
                  <a:srgbClr val="EC751B"/>
                </a:solidFill>
                <a:latin typeface="Poppins"/>
                <a:cs typeface="Poppins"/>
                <a:sym typeface="Poppins"/>
              </a:rPr>
              <a:t>Ubytovanie </a:t>
            </a:r>
            <a:r>
              <a:rPr lang="en" sz="3400" b="1" dirty="0">
                <a:solidFill>
                  <a:srgbClr val="EC751B"/>
                </a:solidFill>
                <a:latin typeface="Poppins"/>
                <a:cs typeface="Poppins"/>
                <a:sym typeface="Poppins"/>
              </a:rPr>
              <a:t>a </a:t>
            </a:r>
            <a:r>
              <a:rPr lang="sk-SK" sz="3400" b="1" dirty="0">
                <a:solidFill>
                  <a:srgbClr val="EC751B"/>
                </a:solidFill>
                <a:latin typeface="Poppins"/>
                <a:cs typeface="Poppins"/>
                <a:sym typeface="Poppins"/>
              </a:rPr>
              <a:t>stravovanie</a:t>
            </a:r>
            <a:endParaRPr sz="3400" b="1" dirty="0">
              <a:solidFill>
                <a:srgbClr val="EC751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99" name="Google Shape;699;p39"/>
          <p:cNvSpPr txBox="1"/>
          <p:nvPr/>
        </p:nvSpPr>
        <p:spPr>
          <a:xfrm>
            <a:off x="2473800" y="1958325"/>
            <a:ext cx="4750800" cy="39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>
              <a:spcBef>
                <a:spcPts val="500"/>
              </a:spcBef>
              <a:buClr>
                <a:srgbClr val="CCCCCC"/>
              </a:buClr>
              <a:buSzPts val="1400"/>
              <a:buFont typeface="Poppins Light"/>
              <a:buChar char="￮"/>
            </a:pPr>
            <a:r>
              <a:rPr lang="sk-SK" sz="1600" dirty="0">
                <a:latin typeface="Poppins Light"/>
                <a:cs typeface="Poppins Light"/>
                <a:sym typeface="Poppins Light"/>
              </a:rPr>
              <a:t>Ubytovanie v 1, 2 a 3 – posteľových izbách.</a:t>
            </a:r>
          </a:p>
          <a:p>
            <a:pPr marL="457200" lvl="0" indent="-317500">
              <a:buClr>
                <a:srgbClr val="CCCCCC"/>
              </a:buClr>
              <a:buSzPts val="1400"/>
              <a:buFont typeface="Poppins Light"/>
              <a:buChar char="￮"/>
            </a:pPr>
            <a:r>
              <a:rPr lang="sk-SK" sz="1600" dirty="0">
                <a:latin typeface="Poppins Light"/>
                <a:cs typeface="Poppins Light"/>
                <a:sym typeface="Poppins Light"/>
              </a:rPr>
              <a:t>Cena 2 790 Kč - 3 300 Kč (110 € - 130 €).</a:t>
            </a:r>
          </a:p>
          <a:p>
            <a:pPr marL="457200" lvl="0" indent="-317500">
              <a:buClr>
                <a:srgbClr val="CCCCCC"/>
              </a:buClr>
              <a:buSzPts val="1400"/>
              <a:buFont typeface="Poppins Light"/>
              <a:buChar char="￮"/>
            </a:pPr>
            <a:r>
              <a:rPr lang="sk-SK" sz="1600" dirty="0">
                <a:latin typeface="Poppins Light"/>
                <a:cs typeface="Poppins Light"/>
                <a:sym typeface="Poppins Light"/>
              </a:rPr>
              <a:t>Celková kapacita až 840 postelí pre študentov.</a:t>
            </a:r>
          </a:p>
          <a:p>
            <a:pPr marL="457200" lvl="0" indent="-317500">
              <a:buClr>
                <a:srgbClr val="CCCCCC"/>
              </a:buClr>
              <a:buSzPts val="1400"/>
              <a:buFont typeface="Poppins Light"/>
              <a:buChar char="￮"/>
            </a:pPr>
            <a:r>
              <a:rPr lang="sk-SK" sz="1600" dirty="0">
                <a:latin typeface="Poppins Light"/>
                <a:cs typeface="Poppins Light"/>
                <a:sym typeface="Poppins Light"/>
              </a:rPr>
              <a:t>Moderné vybavenie, pripojenie internetu bez poplatku za dátovú prípojku.</a:t>
            </a:r>
          </a:p>
          <a:p>
            <a:pPr marL="457200" lvl="0" indent="-317500">
              <a:buClr>
                <a:srgbClr val="CCCCCC"/>
              </a:buClr>
              <a:buSzPts val="1400"/>
              <a:buFont typeface="Poppins"/>
              <a:buChar char="￮"/>
            </a:pPr>
            <a:r>
              <a:rPr lang="sk-SK" sz="1600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Študenti mimo okres Zlín získavajú ubytovacie štipendium vo výške </a:t>
            </a:r>
          </a:p>
          <a:p>
            <a:pPr marL="139700" lvl="0" indent="307975">
              <a:buClr>
                <a:srgbClr val="CCCCCC"/>
              </a:buClr>
              <a:buSzPts val="1400"/>
            </a:pPr>
            <a:r>
              <a:rPr lang="sk-SK" sz="1600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700-800 Kč/mesiac (27-31 €/mesiac)</a:t>
            </a:r>
            <a:endParaRPr lang="sk-SK" sz="1600" dirty="0">
              <a:latin typeface="Poppins Light"/>
              <a:cs typeface="Poppins Light"/>
              <a:sym typeface="Poppins Light"/>
            </a:endParaRPr>
          </a:p>
          <a:p>
            <a:pPr marL="457200" lvl="0" indent="-317500">
              <a:buClr>
                <a:srgbClr val="CCCCCC"/>
              </a:buClr>
              <a:buSzPts val="1400"/>
              <a:buFont typeface="Poppins Light"/>
              <a:buChar char="￮"/>
            </a:pPr>
            <a:r>
              <a:rPr lang="sk-SK" sz="1600" dirty="0">
                <a:latin typeface="Poppins Light"/>
                <a:cs typeface="Poppins Light"/>
                <a:sym typeface="Poppins Light"/>
              </a:rPr>
              <a:t>2500 jedál denne, voľba z 10 jedál.</a:t>
            </a:r>
          </a:p>
          <a:p>
            <a:pPr marL="457200" lvl="0" indent="-317500">
              <a:buClr>
                <a:srgbClr val="CCCCCC"/>
              </a:buClr>
              <a:buSzPts val="1400"/>
              <a:buFont typeface="Poppins Light"/>
              <a:buChar char="￮"/>
            </a:pPr>
            <a:r>
              <a:rPr lang="sk-SK" sz="1600" dirty="0">
                <a:latin typeface="Poppins Light"/>
                <a:cs typeface="Poppins Light"/>
                <a:sym typeface="Poppins Light"/>
              </a:rPr>
              <a:t>Cena dotovaného jedla </a:t>
            </a:r>
          </a:p>
          <a:p>
            <a:pPr marL="139700" lvl="0" indent="307975">
              <a:buClr>
                <a:srgbClr val="CCCCCC"/>
              </a:buClr>
              <a:buSzPts val="1400"/>
            </a:pPr>
            <a:r>
              <a:rPr lang="sk-SK" sz="1600" dirty="0">
                <a:latin typeface="Poppins Light"/>
                <a:cs typeface="Poppins Light"/>
                <a:sym typeface="Poppins Light"/>
              </a:rPr>
              <a:t>40 - 100 Kč (1,5-4 €).</a:t>
            </a:r>
          </a:p>
          <a:p>
            <a:pPr marL="457200" lvl="0" indent="-317500">
              <a:buClr>
                <a:srgbClr val="CCCCCC"/>
              </a:buClr>
              <a:buSzPts val="1400"/>
              <a:buFont typeface="Poppins Light"/>
              <a:buChar char="￮"/>
            </a:pPr>
            <a:r>
              <a:rPr lang="sk-SK" sz="1600" dirty="0">
                <a:latin typeface="Poppins Light"/>
                <a:cs typeface="Poppins Light"/>
                <a:sym typeface="Poppins Light"/>
              </a:rPr>
              <a:t>Chod menzy je zaistený i v budove FAI</a:t>
            </a:r>
          </a:p>
          <a:p>
            <a:pPr marL="457200" lvl="0" indent="-317500">
              <a:buClr>
                <a:srgbClr val="CCCCCC"/>
              </a:buClr>
              <a:buSzPts val="1400"/>
              <a:buFont typeface="Poppins Light"/>
              <a:buChar char="￮"/>
            </a:pPr>
            <a:r>
              <a:rPr lang="sk-SK" sz="1600" dirty="0">
                <a:latin typeface="Poppins Light"/>
                <a:cs typeface="Poppins Light"/>
                <a:sym typeface="Poppins Light"/>
              </a:rPr>
              <a:t>Menza vybudovaná v r. 2004.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700" name="Google Shape;700;p39"/>
          <p:cNvGrpSpPr/>
          <p:nvPr/>
        </p:nvGrpSpPr>
        <p:grpSpPr>
          <a:xfrm>
            <a:off x="533408" y="304808"/>
            <a:ext cx="2148358" cy="2148358"/>
            <a:chOff x="6680825" y="2549350"/>
            <a:chExt cx="1539600" cy="1539600"/>
          </a:xfrm>
        </p:grpSpPr>
        <p:sp>
          <p:nvSpPr>
            <p:cNvPr id="701" name="Google Shape;701;p39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9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9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4" name="Google Shape;704;p39"/>
          <p:cNvSpPr/>
          <p:nvPr/>
        </p:nvSpPr>
        <p:spPr>
          <a:xfrm>
            <a:off x="634838" y="406226"/>
            <a:ext cx="1945500" cy="19455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39"/>
          <p:cNvSpPr/>
          <p:nvPr/>
        </p:nvSpPr>
        <p:spPr>
          <a:xfrm>
            <a:off x="1098173" y="934438"/>
            <a:ext cx="1018844" cy="889082"/>
          </a:xfrm>
          <a:custGeom>
            <a:avLst/>
            <a:gdLst/>
            <a:ahLst/>
            <a:cxnLst/>
            <a:rect l="l" t="t" r="r" b="b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39"/>
          <p:cNvSpPr/>
          <p:nvPr/>
        </p:nvSpPr>
        <p:spPr>
          <a:xfrm>
            <a:off x="8495700" y="6209700"/>
            <a:ext cx="495900" cy="495900"/>
          </a:xfrm>
          <a:prstGeom prst="ellipse">
            <a:avLst/>
          </a:prstGeom>
          <a:solidFill>
            <a:srgbClr val="EC75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39"/>
          <p:cNvSpPr txBox="1"/>
          <p:nvPr/>
        </p:nvSpPr>
        <p:spPr>
          <a:xfrm>
            <a:off x="8495700" y="6209700"/>
            <a:ext cx="4959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40"/>
          <p:cNvSpPr/>
          <p:nvPr/>
        </p:nvSpPr>
        <p:spPr>
          <a:xfrm>
            <a:off x="1041600" y="-101400"/>
            <a:ext cx="7060800" cy="7060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3" name="Google Shape;713;p40"/>
          <p:cNvGrpSpPr/>
          <p:nvPr/>
        </p:nvGrpSpPr>
        <p:grpSpPr>
          <a:xfrm>
            <a:off x="6237579" y="3951582"/>
            <a:ext cx="2601622" cy="2601622"/>
            <a:chOff x="4141000" y="2108050"/>
            <a:chExt cx="2877900" cy="2877900"/>
          </a:xfrm>
        </p:grpSpPr>
        <p:sp>
          <p:nvSpPr>
            <p:cNvPr id="714" name="Google Shape;714;p40"/>
            <p:cNvSpPr/>
            <p:nvPr/>
          </p:nvSpPr>
          <p:spPr>
            <a:xfrm>
              <a:off x="5125450" y="3092350"/>
              <a:ext cx="909000" cy="9093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0"/>
            <p:cNvSpPr/>
            <p:nvPr/>
          </p:nvSpPr>
          <p:spPr>
            <a:xfrm>
              <a:off x="4882150" y="2849200"/>
              <a:ext cx="1395600" cy="13956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0"/>
            <p:cNvSpPr/>
            <p:nvPr/>
          </p:nvSpPr>
          <p:spPr>
            <a:xfrm>
              <a:off x="4547350" y="2514400"/>
              <a:ext cx="2065200" cy="20652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0"/>
            <p:cNvSpPr/>
            <p:nvPr/>
          </p:nvSpPr>
          <p:spPr>
            <a:xfrm>
              <a:off x="4141000" y="2108050"/>
              <a:ext cx="2877900" cy="28779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40"/>
          <p:cNvGrpSpPr/>
          <p:nvPr/>
        </p:nvGrpSpPr>
        <p:grpSpPr>
          <a:xfrm>
            <a:off x="533408" y="304808"/>
            <a:ext cx="2148358" cy="2148358"/>
            <a:chOff x="6680825" y="2549350"/>
            <a:chExt cx="1539600" cy="1539600"/>
          </a:xfrm>
        </p:grpSpPr>
        <p:sp>
          <p:nvSpPr>
            <p:cNvPr id="719" name="Google Shape;719;p40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0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0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2" name="Google Shape;722;p40"/>
          <p:cNvSpPr/>
          <p:nvPr/>
        </p:nvSpPr>
        <p:spPr>
          <a:xfrm>
            <a:off x="634838" y="406226"/>
            <a:ext cx="1945500" cy="19455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40"/>
          <p:cNvSpPr txBox="1"/>
          <p:nvPr/>
        </p:nvSpPr>
        <p:spPr>
          <a:xfrm>
            <a:off x="2375850" y="558875"/>
            <a:ext cx="4392300" cy="11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sk-SK" sz="3400" b="1" dirty="0">
                <a:solidFill>
                  <a:srgbClr val="EC751B"/>
                </a:solidFill>
                <a:latin typeface="Poppins"/>
                <a:cs typeface="Poppins"/>
                <a:sym typeface="Poppins"/>
              </a:rPr>
              <a:t>Štúdium </a:t>
            </a:r>
            <a:r>
              <a:rPr lang="en" sz="3400" b="1" dirty="0">
                <a:solidFill>
                  <a:srgbClr val="EC751B"/>
                </a:solidFill>
                <a:latin typeface="Poppins"/>
                <a:cs typeface="Poppins"/>
                <a:sym typeface="Poppins"/>
              </a:rPr>
              <a:t>v zahraničí</a:t>
            </a:r>
            <a:endParaRPr sz="3400" b="1" dirty="0">
              <a:solidFill>
                <a:srgbClr val="EC751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4" name="Google Shape;724;p40"/>
          <p:cNvSpPr txBox="1"/>
          <p:nvPr/>
        </p:nvSpPr>
        <p:spPr>
          <a:xfrm>
            <a:off x="2451450" y="1945975"/>
            <a:ext cx="4594500" cy="32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>
              <a:lnSpc>
                <a:spcPct val="115000"/>
              </a:lnSpc>
              <a:spcBef>
                <a:spcPts val="800"/>
              </a:spcBef>
              <a:buClr>
                <a:srgbClr val="CCCCCC"/>
              </a:buClr>
              <a:buSzPts val="1400"/>
              <a:buFont typeface="Poppins Light"/>
              <a:buChar char="￮"/>
            </a:pPr>
            <a:r>
              <a:rPr lang="sk-SK" sz="1600" dirty="0">
                <a:latin typeface="Poppins Light"/>
                <a:cs typeface="Poppins Light"/>
                <a:sym typeface="Poppins Light"/>
              </a:rPr>
              <a:t>Behom svojho štúdia môžeš vycestovať do zahraničia v rámci študijného programu Erasmus+, </a:t>
            </a:r>
            <a:r>
              <a:rPr lang="sk-SK" sz="1600" dirty="0" err="1">
                <a:latin typeface="Poppins Light"/>
                <a:cs typeface="Poppins Light"/>
                <a:sym typeface="Poppins Light"/>
              </a:rPr>
              <a:t>Freemover</a:t>
            </a:r>
            <a:r>
              <a:rPr lang="sk-SK" sz="1600" dirty="0">
                <a:latin typeface="Poppins Light"/>
                <a:cs typeface="Poppins Light"/>
                <a:sym typeface="Poppins Light"/>
              </a:rPr>
              <a:t>  atď.</a:t>
            </a:r>
          </a:p>
          <a:p>
            <a:pPr marL="457200" lvl="0" indent="-317500">
              <a:lnSpc>
                <a:spcPct val="115000"/>
              </a:lnSpc>
              <a:buClr>
                <a:srgbClr val="CCCCCC"/>
              </a:buClr>
              <a:buSzPts val="1400"/>
              <a:buFont typeface="Poppins Light"/>
              <a:buChar char="￮"/>
            </a:pPr>
            <a:r>
              <a:rPr lang="sk-SK" sz="1600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Krajiny:</a:t>
            </a:r>
            <a:r>
              <a:rPr lang="sk-SK" sz="1600" dirty="0">
                <a:latin typeface="Poppins Light"/>
                <a:cs typeface="Poppins Light"/>
                <a:sym typeface="Poppins Light"/>
              </a:rPr>
              <a:t> Belgicko, Estónsko, Lotyšsko, Fínsko, Taliansko, Francúzsko, Nórsko, Cyprus, Litva, Malta, Portugalsko, Rakúsko, Grécko, Slovensko, Slovinsko, Španielsko, Turecko...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725" name="Google Shape;725;p40"/>
          <p:cNvGrpSpPr/>
          <p:nvPr/>
        </p:nvGrpSpPr>
        <p:grpSpPr>
          <a:xfrm>
            <a:off x="1138532" y="909914"/>
            <a:ext cx="938153" cy="938153"/>
            <a:chOff x="5941025" y="3634400"/>
            <a:chExt cx="467650" cy="467650"/>
          </a:xfrm>
        </p:grpSpPr>
        <p:sp>
          <p:nvSpPr>
            <p:cNvPr id="726" name="Google Shape;726;p40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0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0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0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0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0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2" name="Google Shape;732;p40"/>
          <p:cNvSpPr/>
          <p:nvPr/>
        </p:nvSpPr>
        <p:spPr>
          <a:xfrm>
            <a:off x="8495700" y="6209700"/>
            <a:ext cx="495900" cy="495900"/>
          </a:xfrm>
          <a:prstGeom prst="ellipse">
            <a:avLst/>
          </a:prstGeom>
          <a:solidFill>
            <a:srgbClr val="EC75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40"/>
          <p:cNvSpPr txBox="1"/>
          <p:nvPr/>
        </p:nvSpPr>
        <p:spPr>
          <a:xfrm>
            <a:off x="8495700" y="6209700"/>
            <a:ext cx="4959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41"/>
          <p:cNvSpPr/>
          <p:nvPr/>
        </p:nvSpPr>
        <p:spPr>
          <a:xfrm>
            <a:off x="1041600" y="-101400"/>
            <a:ext cx="7060800" cy="7060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9" name="Google Shape;739;p41"/>
          <p:cNvGrpSpPr/>
          <p:nvPr/>
        </p:nvGrpSpPr>
        <p:grpSpPr>
          <a:xfrm>
            <a:off x="6237579" y="3951582"/>
            <a:ext cx="2601622" cy="2601622"/>
            <a:chOff x="4141000" y="2108050"/>
            <a:chExt cx="2877900" cy="2877900"/>
          </a:xfrm>
        </p:grpSpPr>
        <p:sp>
          <p:nvSpPr>
            <p:cNvPr id="740" name="Google Shape;740;p41"/>
            <p:cNvSpPr/>
            <p:nvPr/>
          </p:nvSpPr>
          <p:spPr>
            <a:xfrm>
              <a:off x="5125450" y="3092350"/>
              <a:ext cx="909000" cy="9093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1"/>
            <p:cNvSpPr/>
            <p:nvPr/>
          </p:nvSpPr>
          <p:spPr>
            <a:xfrm>
              <a:off x="4882150" y="2849200"/>
              <a:ext cx="1395600" cy="13956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1"/>
            <p:cNvSpPr/>
            <p:nvPr/>
          </p:nvSpPr>
          <p:spPr>
            <a:xfrm>
              <a:off x="4547350" y="2514400"/>
              <a:ext cx="2065200" cy="20652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1"/>
            <p:cNvSpPr/>
            <p:nvPr/>
          </p:nvSpPr>
          <p:spPr>
            <a:xfrm>
              <a:off x="4141000" y="2108050"/>
              <a:ext cx="2877900" cy="28779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4" name="Google Shape;744;p41"/>
          <p:cNvGrpSpPr/>
          <p:nvPr/>
        </p:nvGrpSpPr>
        <p:grpSpPr>
          <a:xfrm>
            <a:off x="533408" y="304808"/>
            <a:ext cx="2148358" cy="2148358"/>
            <a:chOff x="6680825" y="2549350"/>
            <a:chExt cx="1539600" cy="1539600"/>
          </a:xfrm>
        </p:grpSpPr>
        <p:sp>
          <p:nvSpPr>
            <p:cNvPr id="745" name="Google Shape;745;p41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1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1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8" name="Google Shape;748;p41"/>
          <p:cNvSpPr/>
          <p:nvPr/>
        </p:nvSpPr>
        <p:spPr>
          <a:xfrm>
            <a:off x="634838" y="406226"/>
            <a:ext cx="1945500" cy="19455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41"/>
          <p:cNvSpPr txBox="1"/>
          <p:nvPr/>
        </p:nvSpPr>
        <p:spPr>
          <a:xfrm>
            <a:off x="2576550" y="558875"/>
            <a:ext cx="3990900" cy="11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400" b="1">
                <a:solidFill>
                  <a:srgbClr val="EC751B"/>
                </a:solidFill>
                <a:latin typeface="Poppins"/>
                <a:ea typeface="Poppins"/>
                <a:cs typeface="Poppins"/>
                <a:sym typeface="Poppins"/>
              </a:rPr>
              <a:t>Chceš sportovat?</a:t>
            </a:r>
            <a:endParaRPr sz="3400" b="1">
              <a:solidFill>
                <a:srgbClr val="EC751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0" name="Google Shape;750;p41"/>
          <p:cNvSpPr txBox="1"/>
          <p:nvPr/>
        </p:nvSpPr>
        <p:spPr>
          <a:xfrm>
            <a:off x="2451450" y="1908875"/>
            <a:ext cx="4653900" cy="32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>
              <a:lnSpc>
                <a:spcPct val="115000"/>
              </a:lnSpc>
              <a:spcBef>
                <a:spcPts val="600"/>
              </a:spcBef>
              <a:buSzPts val="1400"/>
              <a:buChar char="￮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Vysokoškolský športový klub</a:t>
            </a:r>
          </a:p>
          <a:p>
            <a:pPr marL="457200" lvl="0" indent="-317500">
              <a:lnSpc>
                <a:spcPct val="115000"/>
              </a:lnSpc>
              <a:buSzPts val="1400"/>
              <a:buChar char="￮"/>
            </a:pPr>
            <a:r>
              <a:rPr lang="sk-SK" sz="1600" dirty="0" err="1">
                <a:latin typeface="Poppins Light" panose="020B0604020202020204" charset="-18"/>
                <a:cs typeface="Poppins Light" panose="020B0604020202020204" charset="-18"/>
              </a:rPr>
              <a:t>Aerobic</a:t>
            </a: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, Bedminton, Basketbal, Cyklistika, </a:t>
            </a:r>
            <a:r>
              <a:rPr lang="sk-SK" sz="1600" dirty="0" err="1">
                <a:latin typeface="Poppins Light" panose="020B0604020202020204" charset="-18"/>
                <a:cs typeface="Poppins Light" panose="020B0604020202020204" charset="-18"/>
              </a:rPr>
              <a:t>Florbal</a:t>
            </a: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, Golf, Horolezectvo, </a:t>
            </a:r>
            <a:r>
              <a:rPr lang="sk-SK" sz="1600" dirty="0" err="1">
                <a:latin typeface="Poppins Light" panose="020B0604020202020204" charset="-18"/>
                <a:cs typeface="Poppins Light" panose="020B0604020202020204" charset="-18"/>
              </a:rPr>
              <a:t>Indoor</a:t>
            </a: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 </a:t>
            </a:r>
            <a:r>
              <a:rPr lang="sk-SK" sz="1600" dirty="0" err="1">
                <a:latin typeface="Poppins Light" panose="020B0604020202020204" charset="-18"/>
                <a:cs typeface="Poppins Light" panose="020B0604020202020204" charset="-18"/>
              </a:rPr>
              <a:t>cycling</a:t>
            </a: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, </a:t>
            </a:r>
            <a:r>
              <a:rPr lang="sk-SK" sz="1600" dirty="0" err="1">
                <a:latin typeface="Poppins Light" panose="020B0604020202020204" charset="-18"/>
                <a:cs typeface="Poppins Light" panose="020B0604020202020204" charset="-18"/>
              </a:rPr>
              <a:t>Inline</a:t>
            </a: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 korčuľovanie, Letný športový kurz, Lyžovanie, Plávanie, </a:t>
            </a:r>
            <a:r>
              <a:rPr lang="sk-SK" sz="1600" dirty="0" err="1">
                <a:latin typeface="Poppins Light" panose="020B0604020202020204" charset="-18"/>
                <a:cs typeface="Poppins Light" panose="020B0604020202020204" charset="-18"/>
              </a:rPr>
              <a:t>Futsal</a:t>
            </a: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, Sebaobrana, </a:t>
            </a:r>
            <a:r>
              <a:rPr lang="sk-SK" sz="1600" dirty="0" err="1">
                <a:latin typeface="Poppins Light" panose="020B0604020202020204" charset="-18"/>
                <a:cs typeface="Poppins Light" panose="020B0604020202020204" charset="-18"/>
              </a:rPr>
              <a:t>Squash</a:t>
            </a: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, Stolný tenis, </a:t>
            </a:r>
            <a:r>
              <a:rPr lang="sk-SK" sz="1600" dirty="0" err="1">
                <a:latin typeface="Poppins Light" panose="020B0604020202020204" charset="-18"/>
                <a:cs typeface="Poppins Light" panose="020B0604020202020204" charset="-18"/>
              </a:rPr>
              <a:t>Taekwon</a:t>
            </a: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-do, </a:t>
            </a:r>
            <a:r>
              <a:rPr lang="sk-SK" sz="1600" dirty="0" err="1">
                <a:latin typeface="Poppins Light" panose="020B0604020202020204" charset="-18"/>
                <a:cs typeface="Poppins Light" panose="020B0604020202020204" charset="-18"/>
              </a:rPr>
              <a:t>Tai</a:t>
            </a: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 </a:t>
            </a:r>
            <a:r>
              <a:rPr lang="sk-SK" sz="1600" dirty="0" err="1">
                <a:latin typeface="Poppins Light" panose="020B0604020202020204" charset="-18"/>
                <a:cs typeface="Poppins Light" panose="020B0604020202020204" charset="-18"/>
              </a:rPr>
              <a:t>Ji</a:t>
            </a: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 </a:t>
            </a:r>
            <a:r>
              <a:rPr lang="sk-SK" sz="1600" dirty="0" err="1">
                <a:latin typeface="Poppins Light" panose="020B0604020202020204" charset="-18"/>
                <a:cs typeface="Poppins Light" panose="020B0604020202020204" charset="-18"/>
              </a:rPr>
              <a:t>Quan</a:t>
            </a: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, Tenis, Thajský box - Základy kickboxu, Volejbal, Zdravotná telesná výchova</a:t>
            </a:r>
          </a:p>
          <a:p>
            <a:pPr marL="457200" lvl="0" indent="-317500">
              <a:lnSpc>
                <a:spcPct val="115000"/>
              </a:lnSpc>
              <a:buSzPts val="1400"/>
              <a:buChar char="￮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Blokové zimné kurzy tuzemské</a:t>
            </a:r>
            <a:b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</a:b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aj zahraničné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751" name="Google Shape;751;p41"/>
          <p:cNvGrpSpPr/>
          <p:nvPr/>
        </p:nvGrpSpPr>
        <p:grpSpPr>
          <a:xfrm>
            <a:off x="997408" y="1024797"/>
            <a:ext cx="1220385" cy="708379"/>
            <a:chOff x="531800" y="5071350"/>
            <a:chExt cx="529750" cy="292900"/>
          </a:xfrm>
        </p:grpSpPr>
        <p:sp>
          <p:nvSpPr>
            <p:cNvPr id="752" name="Google Shape;752;p41"/>
            <p:cNvSpPr/>
            <p:nvPr/>
          </p:nvSpPr>
          <p:spPr>
            <a:xfrm>
              <a:off x="632875" y="5077450"/>
              <a:ext cx="272200" cy="185725"/>
            </a:xfrm>
            <a:custGeom>
              <a:avLst/>
              <a:gdLst/>
              <a:ahLst/>
              <a:cxnLst/>
              <a:rect l="l" t="t" r="r" b="b"/>
              <a:pathLst>
                <a:path w="10888" h="7429" fill="none" extrusionOk="0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1"/>
            <p:cNvSpPr/>
            <p:nvPr/>
          </p:nvSpPr>
          <p:spPr>
            <a:xfrm>
              <a:off x="886175" y="5071350"/>
              <a:ext cx="74300" cy="191825"/>
            </a:xfrm>
            <a:custGeom>
              <a:avLst/>
              <a:gdLst/>
              <a:ahLst/>
              <a:cxnLst/>
              <a:rect l="l" t="t" r="r" b="b"/>
              <a:pathLst>
                <a:path w="2972" h="7673" fill="none" extrusionOk="0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1"/>
            <p:cNvSpPr/>
            <p:nvPr/>
          </p:nvSpPr>
          <p:spPr>
            <a:xfrm>
              <a:off x="531800" y="5162075"/>
              <a:ext cx="202175" cy="202175"/>
            </a:xfrm>
            <a:custGeom>
              <a:avLst/>
              <a:gdLst/>
              <a:ahLst/>
              <a:cxnLst/>
              <a:rect l="l" t="t" r="r" b="b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1"/>
            <p:cNvSpPr/>
            <p:nvPr/>
          </p:nvSpPr>
          <p:spPr>
            <a:xfrm>
              <a:off x="859375" y="5162075"/>
              <a:ext cx="202175" cy="202175"/>
            </a:xfrm>
            <a:custGeom>
              <a:avLst/>
              <a:gdLst/>
              <a:ahLst/>
              <a:cxnLst/>
              <a:rect l="l" t="t" r="r" b="b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1"/>
            <p:cNvSpPr/>
            <p:nvPr/>
          </p:nvSpPr>
          <p:spPr>
            <a:xfrm>
              <a:off x="676100" y="5071350"/>
              <a:ext cx="86500" cy="7325"/>
            </a:xfrm>
            <a:custGeom>
              <a:avLst/>
              <a:gdLst/>
              <a:ahLst/>
              <a:cxnLst/>
              <a:rect l="l" t="t" r="r" b="b"/>
              <a:pathLst>
                <a:path w="3460" h="293" fill="none" extrusionOk="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1"/>
            <p:cNvSpPr/>
            <p:nvPr/>
          </p:nvSpPr>
          <p:spPr>
            <a:xfrm>
              <a:off x="941575" y="524427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fill="none" extrusionOk="0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1"/>
            <p:cNvSpPr/>
            <p:nvPr/>
          </p:nvSpPr>
          <p:spPr>
            <a:xfrm>
              <a:off x="614600" y="524427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fill="none" extrusionOk="0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9" name="Google Shape;759;p41"/>
          <p:cNvSpPr/>
          <p:nvPr/>
        </p:nvSpPr>
        <p:spPr>
          <a:xfrm>
            <a:off x="8495700" y="6209700"/>
            <a:ext cx="495900" cy="495900"/>
          </a:xfrm>
          <a:prstGeom prst="ellipse">
            <a:avLst/>
          </a:prstGeom>
          <a:solidFill>
            <a:srgbClr val="EC75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41"/>
          <p:cNvSpPr txBox="1"/>
          <p:nvPr/>
        </p:nvSpPr>
        <p:spPr>
          <a:xfrm>
            <a:off x="8495700" y="6209700"/>
            <a:ext cx="4959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42"/>
          <p:cNvSpPr/>
          <p:nvPr/>
        </p:nvSpPr>
        <p:spPr>
          <a:xfrm>
            <a:off x="1041600" y="-101400"/>
            <a:ext cx="7060800" cy="7060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6" name="Google Shape;766;p42"/>
          <p:cNvGrpSpPr/>
          <p:nvPr/>
        </p:nvGrpSpPr>
        <p:grpSpPr>
          <a:xfrm>
            <a:off x="6237579" y="3951582"/>
            <a:ext cx="2601622" cy="2601622"/>
            <a:chOff x="4141000" y="2108050"/>
            <a:chExt cx="2877900" cy="2877900"/>
          </a:xfrm>
        </p:grpSpPr>
        <p:sp>
          <p:nvSpPr>
            <p:cNvPr id="767" name="Google Shape;767;p42"/>
            <p:cNvSpPr/>
            <p:nvPr/>
          </p:nvSpPr>
          <p:spPr>
            <a:xfrm>
              <a:off x="5125450" y="3092350"/>
              <a:ext cx="909000" cy="9093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2"/>
            <p:cNvSpPr/>
            <p:nvPr/>
          </p:nvSpPr>
          <p:spPr>
            <a:xfrm>
              <a:off x="4882150" y="2849200"/>
              <a:ext cx="1395600" cy="13956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2"/>
            <p:cNvSpPr/>
            <p:nvPr/>
          </p:nvSpPr>
          <p:spPr>
            <a:xfrm>
              <a:off x="4547350" y="2514400"/>
              <a:ext cx="2065200" cy="20652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2"/>
            <p:cNvSpPr/>
            <p:nvPr/>
          </p:nvSpPr>
          <p:spPr>
            <a:xfrm>
              <a:off x="4141000" y="2108050"/>
              <a:ext cx="2877900" cy="28779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1" name="Google Shape;771;p42"/>
          <p:cNvGrpSpPr/>
          <p:nvPr/>
        </p:nvGrpSpPr>
        <p:grpSpPr>
          <a:xfrm>
            <a:off x="533408" y="304808"/>
            <a:ext cx="2148358" cy="2148358"/>
            <a:chOff x="6680825" y="2549350"/>
            <a:chExt cx="1539600" cy="1539600"/>
          </a:xfrm>
        </p:grpSpPr>
        <p:sp>
          <p:nvSpPr>
            <p:cNvPr id="772" name="Google Shape;772;p42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2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2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5" name="Google Shape;775;p42"/>
          <p:cNvSpPr/>
          <p:nvPr/>
        </p:nvSpPr>
        <p:spPr>
          <a:xfrm>
            <a:off x="634838" y="406226"/>
            <a:ext cx="1945500" cy="19455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42"/>
          <p:cNvSpPr txBox="1"/>
          <p:nvPr/>
        </p:nvSpPr>
        <p:spPr>
          <a:xfrm>
            <a:off x="2576550" y="558875"/>
            <a:ext cx="3990900" cy="11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sk-SK" sz="3400" b="1" dirty="0">
                <a:solidFill>
                  <a:srgbClr val="EC751B"/>
                </a:solidFill>
                <a:latin typeface="Poppins"/>
                <a:cs typeface="Poppins"/>
                <a:sym typeface="Poppins"/>
              </a:rPr>
              <a:t>Š</a:t>
            </a:r>
            <a:r>
              <a:rPr lang="en" sz="3400" b="1" dirty="0">
                <a:solidFill>
                  <a:srgbClr val="EC751B"/>
                </a:solidFill>
                <a:latin typeface="Poppins"/>
                <a:cs typeface="Poppins"/>
                <a:sym typeface="Poppins"/>
              </a:rPr>
              <a:t>tudentské </a:t>
            </a:r>
            <a:r>
              <a:rPr lang="sk-SK" sz="3400" b="1" dirty="0">
                <a:solidFill>
                  <a:srgbClr val="EC751B"/>
                </a:solidFill>
                <a:latin typeface="Poppins"/>
                <a:cs typeface="Poppins"/>
                <a:sym typeface="Poppins"/>
              </a:rPr>
              <a:t>organizácie</a:t>
            </a:r>
            <a:endParaRPr sz="3400" b="1" dirty="0">
              <a:solidFill>
                <a:srgbClr val="EC751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77" name="Google Shape;777;p42"/>
          <p:cNvSpPr txBox="1"/>
          <p:nvPr/>
        </p:nvSpPr>
        <p:spPr>
          <a:xfrm>
            <a:off x="2451449" y="1982075"/>
            <a:ext cx="4881679" cy="27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>
              <a:lnSpc>
                <a:spcPct val="115000"/>
              </a:lnSpc>
              <a:spcBef>
                <a:spcPts val="400"/>
              </a:spcBef>
              <a:buSzPts val="1400"/>
              <a:buChar char="￮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FAI – </a:t>
            </a:r>
            <a:r>
              <a:rPr lang="sk-SK" sz="1600" dirty="0" err="1">
                <a:latin typeface="Poppins Light" panose="020B0604020202020204" charset="-18"/>
                <a:cs typeface="Poppins Light" panose="020B0604020202020204" charset="-18"/>
              </a:rPr>
              <a:t>Maths</a:t>
            </a: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 </a:t>
            </a:r>
            <a:r>
              <a:rPr lang="sk-SK" sz="1600" dirty="0" err="1">
                <a:latin typeface="Poppins Light" panose="020B0604020202020204" charset="-18"/>
                <a:cs typeface="Poppins Light" panose="020B0604020202020204" charset="-18"/>
              </a:rPr>
              <a:t>Support</a:t>
            </a: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 Centre – podpora výuky matematiky</a:t>
            </a:r>
          </a:p>
          <a:p>
            <a:pPr marL="457200" lvl="0" indent="-317500">
              <a:lnSpc>
                <a:spcPct val="115000"/>
              </a:lnSpc>
              <a:buSzPts val="1400"/>
              <a:buChar char="￮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AISEC – medzinárodná výmena študentov,</a:t>
            </a:r>
          </a:p>
          <a:p>
            <a:pPr marL="457200" lvl="0" indent="-317500">
              <a:lnSpc>
                <a:spcPct val="115000"/>
              </a:lnSpc>
              <a:buSzPts val="1400"/>
              <a:buChar char="￮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IAESTE - zahraničná prax pre študentov,</a:t>
            </a:r>
          </a:p>
          <a:p>
            <a:pPr marL="457200" lvl="0" indent="-317500">
              <a:lnSpc>
                <a:spcPct val="115000"/>
              </a:lnSpc>
              <a:buSzPts val="1400"/>
              <a:buChar char="￮"/>
            </a:pPr>
            <a:r>
              <a:rPr lang="sk-SK" sz="1600" dirty="0" err="1">
                <a:latin typeface="Poppins Light" panose="020B0604020202020204" charset="-18"/>
                <a:cs typeface="Poppins Light" panose="020B0604020202020204" charset="-18"/>
              </a:rPr>
              <a:t>Studentská</a:t>
            </a: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 </a:t>
            </a:r>
            <a:r>
              <a:rPr lang="sk-SK" sz="1600" dirty="0" err="1">
                <a:latin typeface="Poppins Light" panose="020B0604020202020204" charset="-18"/>
                <a:cs typeface="Poppins Light" panose="020B0604020202020204" charset="-18"/>
              </a:rPr>
              <a:t>unie</a:t>
            </a: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 UTB, </a:t>
            </a:r>
          </a:p>
          <a:p>
            <a:pPr marL="457200" lvl="0" indent="-317500">
              <a:lnSpc>
                <a:spcPct val="115000"/>
              </a:lnSpc>
              <a:buSzPts val="1400"/>
              <a:buChar char="￮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Študentský klub RR49 - </a:t>
            </a:r>
            <a:r>
              <a:rPr lang="sk-SK" sz="1600" dirty="0" err="1">
                <a:latin typeface="Poppins Light" panose="020B0604020202020204" charset="-18"/>
                <a:cs typeface="Poppins Light" panose="020B0604020202020204" charset="-18"/>
              </a:rPr>
              <a:t>Right</a:t>
            </a: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 </a:t>
            </a:r>
            <a:r>
              <a:rPr lang="sk-SK" sz="1600" dirty="0" err="1">
                <a:latin typeface="Poppins Light" panose="020B0604020202020204" charset="-18"/>
                <a:cs typeface="Poppins Light" panose="020B0604020202020204" charset="-18"/>
              </a:rPr>
              <a:t>road</a:t>
            </a: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 49, </a:t>
            </a:r>
          </a:p>
          <a:p>
            <a:pPr marL="457200" lvl="0" indent="-317500">
              <a:lnSpc>
                <a:spcPct val="115000"/>
              </a:lnSpc>
              <a:buSzPts val="1400"/>
              <a:buChar char="￮"/>
            </a:pPr>
            <a:r>
              <a:rPr lang="sk-SK" sz="1600" dirty="0" err="1">
                <a:latin typeface="Poppins Light" panose="020B0604020202020204" charset="-18"/>
                <a:cs typeface="Poppins Light" panose="020B0604020202020204" charset="-18"/>
              </a:rPr>
              <a:t>Buddy</a:t>
            </a: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 </a:t>
            </a:r>
            <a:r>
              <a:rPr lang="sk-SK" sz="1600" dirty="0" err="1">
                <a:latin typeface="Poppins Light" panose="020B0604020202020204" charset="-18"/>
                <a:cs typeface="Poppins Light" panose="020B0604020202020204" charset="-18"/>
              </a:rPr>
              <a:t>system</a:t>
            </a: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 – pomoc a podpora zahraničným študentom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778" name="Google Shape;778;p42"/>
          <p:cNvSpPr/>
          <p:nvPr/>
        </p:nvSpPr>
        <p:spPr>
          <a:xfrm>
            <a:off x="1171838" y="921861"/>
            <a:ext cx="871519" cy="914266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42"/>
          <p:cNvSpPr/>
          <p:nvPr/>
        </p:nvSpPr>
        <p:spPr>
          <a:xfrm>
            <a:off x="8495700" y="6209700"/>
            <a:ext cx="495900" cy="495900"/>
          </a:xfrm>
          <a:prstGeom prst="ellipse">
            <a:avLst/>
          </a:prstGeom>
          <a:solidFill>
            <a:srgbClr val="EC75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42"/>
          <p:cNvSpPr txBox="1"/>
          <p:nvPr/>
        </p:nvSpPr>
        <p:spPr>
          <a:xfrm>
            <a:off x="8495700" y="6209700"/>
            <a:ext cx="4959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43"/>
          <p:cNvSpPr/>
          <p:nvPr/>
        </p:nvSpPr>
        <p:spPr>
          <a:xfrm>
            <a:off x="1041600" y="-101400"/>
            <a:ext cx="7060800" cy="7060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6" name="Google Shape;786;p43"/>
          <p:cNvGrpSpPr/>
          <p:nvPr/>
        </p:nvGrpSpPr>
        <p:grpSpPr>
          <a:xfrm>
            <a:off x="6237579" y="3951582"/>
            <a:ext cx="2601622" cy="2601622"/>
            <a:chOff x="4141000" y="2108050"/>
            <a:chExt cx="2877900" cy="2877900"/>
          </a:xfrm>
        </p:grpSpPr>
        <p:sp>
          <p:nvSpPr>
            <p:cNvPr id="787" name="Google Shape;787;p43"/>
            <p:cNvSpPr/>
            <p:nvPr/>
          </p:nvSpPr>
          <p:spPr>
            <a:xfrm>
              <a:off x="5125450" y="3092350"/>
              <a:ext cx="909000" cy="9093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3"/>
            <p:cNvSpPr/>
            <p:nvPr/>
          </p:nvSpPr>
          <p:spPr>
            <a:xfrm>
              <a:off x="4882150" y="2849200"/>
              <a:ext cx="1395600" cy="13956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3"/>
            <p:cNvSpPr/>
            <p:nvPr/>
          </p:nvSpPr>
          <p:spPr>
            <a:xfrm>
              <a:off x="4547350" y="2514400"/>
              <a:ext cx="2065200" cy="20652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3"/>
            <p:cNvSpPr/>
            <p:nvPr/>
          </p:nvSpPr>
          <p:spPr>
            <a:xfrm>
              <a:off x="4141000" y="2108050"/>
              <a:ext cx="2877900" cy="28779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" name="Google Shape;791;p43"/>
          <p:cNvGrpSpPr/>
          <p:nvPr/>
        </p:nvGrpSpPr>
        <p:grpSpPr>
          <a:xfrm>
            <a:off x="533408" y="304808"/>
            <a:ext cx="2148358" cy="2148358"/>
            <a:chOff x="6680825" y="2549350"/>
            <a:chExt cx="1539600" cy="1539600"/>
          </a:xfrm>
        </p:grpSpPr>
        <p:sp>
          <p:nvSpPr>
            <p:cNvPr id="792" name="Google Shape;792;p43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3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3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5" name="Google Shape;795;p43"/>
          <p:cNvSpPr/>
          <p:nvPr/>
        </p:nvSpPr>
        <p:spPr>
          <a:xfrm>
            <a:off x="634838" y="406226"/>
            <a:ext cx="1945500" cy="19455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43"/>
          <p:cNvSpPr/>
          <p:nvPr/>
        </p:nvSpPr>
        <p:spPr>
          <a:xfrm>
            <a:off x="1171838" y="921861"/>
            <a:ext cx="871519" cy="914266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43"/>
          <p:cNvSpPr txBox="1"/>
          <p:nvPr/>
        </p:nvSpPr>
        <p:spPr>
          <a:xfrm>
            <a:off x="2576550" y="348700"/>
            <a:ext cx="3990900" cy="14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sk-SK" sz="3400" b="1" dirty="0">
                <a:solidFill>
                  <a:srgbClr val="EC751B"/>
                </a:solidFill>
                <a:latin typeface="Poppins"/>
                <a:cs typeface="Poppins"/>
                <a:sym typeface="Poppins"/>
              </a:rPr>
              <a:t>Š</a:t>
            </a:r>
            <a:r>
              <a:rPr lang="en" sz="3400" b="1" dirty="0">
                <a:solidFill>
                  <a:srgbClr val="EC751B"/>
                </a:solidFill>
                <a:latin typeface="Poppins"/>
                <a:cs typeface="Poppins"/>
                <a:sym typeface="Poppins"/>
              </a:rPr>
              <a:t>tudentský život a akc</a:t>
            </a:r>
            <a:r>
              <a:rPr lang="sk-SK" sz="3400" b="1" dirty="0">
                <a:solidFill>
                  <a:srgbClr val="EC751B"/>
                </a:solidFill>
                <a:latin typeface="Poppins"/>
                <a:cs typeface="Poppins"/>
                <a:sym typeface="Poppins"/>
              </a:rPr>
              <a:t>i</a:t>
            </a:r>
            <a:r>
              <a:rPr lang="en" sz="3400" b="1" dirty="0">
                <a:solidFill>
                  <a:srgbClr val="EC751B"/>
                </a:solidFill>
                <a:latin typeface="Poppins"/>
                <a:cs typeface="Poppins"/>
                <a:sym typeface="Poppins"/>
              </a:rPr>
              <a:t>e</a:t>
            </a:r>
            <a:endParaRPr sz="3400" b="1" dirty="0">
              <a:solidFill>
                <a:srgbClr val="EC751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98" name="Google Shape;798;p43"/>
          <p:cNvSpPr txBox="1"/>
          <p:nvPr/>
        </p:nvSpPr>
        <p:spPr>
          <a:xfrm>
            <a:off x="2576550" y="1920000"/>
            <a:ext cx="4528800" cy="30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>
              <a:lnSpc>
                <a:spcPct val="115000"/>
              </a:lnSpc>
              <a:spcBef>
                <a:spcPts val="400"/>
              </a:spcBef>
              <a:buClr>
                <a:schemeClr val="lt2"/>
              </a:buClr>
              <a:buSzPts val="1400"/>
              <a:buChar char="￮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Vítanie prvákov, Majáles, Zahájenie akademického roku, </a:t>
            </a:r>
            <a:r>
              <a:rPr lang="sk-SK" sz="1600" dirty="0" err="1">
                <a:latin typeface="Poppins Light" panose="020B0604020202020204" charset="-18"/>
                <a:cs typeface="Poppins Light" panose="020B0604020202020204" charset="-18"/>
              </a:rPr>
              <a:t>Masopustní</a:t>
            </a: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 veselice, Pivná špirála, Medzinárodný deň študentstva, International </a:t>
            </a:r>
            <a:r>
              <a:rPr lang="sk-SK" sz="1600" dirty="0" err="1">
                <a:latin typeface="Poppins Light" panose="020B0604020202020204" charset="-18"/>
                <a:cs typeface="Poppins Light" panose="020B0604020202020204" charset="-18"/>
              </a:rPr>
              <a:t>Week</a:t>
            </a: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, Business </a:t>
            </a:r>
            <a:r>
              <a:rPr lang="sk-SK" sz="1600" dirty="0" err="1">
                <a:latin typeface="Poppins Light" panose="020B0604020202020204" charset="-18"/>
                <a:cs typeface="Poppins Light" panose="020B0604020202020204" charset="-18"/>
              </a:rPr>
              <a:t>Day</a:t>
            </a: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, </a:t>
            </a:r>
            <a:r>
              <a:rPr lang="sk-SK" sz="1600" dirty="0" err="1">
                <a:latin typeface="Poppins Light" panose="020B0604020202020204" charset="-18"/>
                <a:cs typeface="Poppins Light" panose="020B0604020202020204" charset="-18"/>
              </a:rPr>
              <a:t>Galavečer</a:t>
            </a: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 UTB, </a:t>
            </a:r>
            <a:r>
              <a:rPr lang="sk-SK" sz="1600" dirty="0" err="1">
                <a:latin typeface="Poppins Light" panose="020B0604020202020204" charset="-18"/>
                <a:cs typeface="Poppins Light" panose="020B0604020202020204" charset="-18"/>
              </a:rPr>
              <a:t>Antiples</a:t>
            </a:r>
            <a:endParaRPr lang="sk-SK" sz="1600" dirty="0">
              <a:latin typeface="Poppins Light" panose="020B0604020202020204" charset="-18"/>
              <a:cs typeface="Poppins Light" panose="020B0604020202020204" charset="-18"/>
            </a:endParaRPr>
          </a:p>
          <a:p>
            <a:pPr marL="457200" lvl="0" indent="-317500">
              <a:lnSpc>
                <a:spcPct val="115000"/>
              </a:lnSpc>
              <a:buClr>
                <a:schemeClr val="lt2"/>
              </a:buClr>
              <a:buSzPts val="1400"/>
              <a:buChar char="￮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Akademická poradňa, </a:t>
            </a:r>
            <a:r>
              <a:rPr lang="sk-SK" sz="1600" dirty="0" err="1">
                <a:latin typeface="Poppins Light" panose="020B0604020202020204" charset="-18"/>
                <a:cs typeface="Poppins Light" panose="020B0604020202020204" charset="-18"/>
              </a:rPr>
              <a:t>Job</a:t>
            </a: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 Centrum</a:t>
            </a:r>
          </a:p>
          <a:p>
            <a:pPr marL="457200" lvl="0" indent="-317500">
              <a:lnSpc>
                <a:spcPct val="115000"/>
              </a:lnSpc>
              <a:buClr>
                <a:schemeClr val="lt2"/>
              </a:buClr>
              <a:buSzPts val="1400"/>
              <a:buChar char="￮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Centrum pre študentov so špecifickými potrebami - podpora študentov so špecifickými potrebami, bezbariérové priestory, možnosť osobnej asistencie</a:t>
            </a:r>
          </a:p>
          <a:p>
            <a:pPr marL="457200" lvl="0" indent="-317500">
              <a:lnSpc>
                <a:spcPct val="115000"/>
              </a:lnSpc>
              <a:buClr>
                <a:schemeClr val="lt2"/>
              </a:buClr>
              <a:buSzPts val="1400"/>
              <a:buChar char="￮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Kluby a festivaly, reštaurácie, bary, hospody, čajovne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799" name="Google Shape;799;p43"/>
          <p:cNvSpPr/>
          <p:nvPr/>
        </p:nvSpPr>
        <p:spPr>
          <a:xfrm>
            <a:off x="8495700" y="6209700"/>
            <a:ext cx="495900" cy="495900"/>
          </a:xfrm>
          <a:prstGeom prst="ellipse">
            <a:avLst/>
          </a:prstGeom>
          <a:solidFill>
            <a:srgbClr val="EC75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43"/>
          <p:cNvSpPr txBox="1"/>
          <p:nvPr/>
        </p:nvSpPr>
        <p:spPr>
          <a:xfrm>
            <a:off x="8495700" y="6209700"/>
            <a:ext cx="4959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/>
          <p:nvPr/>
        </p:nvSpPr>
        <p:spPr>
          <a:xfrm>
            <a:off x="1041600" y="-101400"/>
            <a:ext cx="7060800" cy="7060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" name="Google Shape;89;p15"/>
          <p:cNvGrpSpPr/>
          <p:nvPr/>
        </p:nvGrpSpPr>
        <p:grpSpPr>
          <a:xfrm>
            <a:off x="533408" y="304808"/>
            <a:ext cx="2148358" cy="2148358"/>
            <a:chOff x="6680825" y="2549350"/>
            <a:chExt cx="1539600" cy="1539600"/>
          </a:xfrm>
        </p:grpSpPr>
        <p:sp>
          <p:nvSpPr>
            <p:cNvPr id="90" name="Google Shape;90;p15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" name="Google Shape;93;p15"/>
          <p:cNvGrpSpPr/>
          <p:nvPr/>
        </p:nvGrpSpPr>
        <p:grpSpPr>
          <a:xfrm>
            <a:off x="6237579" y="3951582"/>
            <a:ext cx="2601622" cy="2601622"/>
            <a:chOff x="4141000" y="2108050"/>
            <a:chExt cx="2877900" cy="2877900"/>
          </a:xfrm>
        </p:grpSpPr>
        <p:sp>
          <p:nvSpPr>
            <p:cNvPr id="94" name="Google Shape;94;p15"/>
            <p:cNvSpPr/>
            <p:nvPr/>
          </p:nvSpPr>
          <p:spPr>
            <a:xfrm>
              <a:off x="5125450" y="3092350"/>
              <a:ext cx="909000" cy="9093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4882150" y="2849200"/>
              <a:ext cx="1395600" cy="13956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4547350" y="2514400"/>
              <a:ext cx="2065200" cy="20652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4141000" y="2108050"/>
              <a:ext cx="2877900" cy="28779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98;p15"/>
          <p:cNvSpPr/>
          <p:nvPr/>
        </p:nvSpPr>
        <p:spPr>
          <a:xfrm>
            <a:off x="634838" y="406226"/>
            <a:ext cx="1945500" cy="19455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5"/>
          <p:cNvSpPr txBox="1"/>
          <p:nvPr/>
        </p:nvSpPr>
        <p:spPr>
          <a:xfrm>
            <a:off x="2569800" y="558875"/>
            <a:ext cx="4004400" cy="9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5200" b="1">
                <a:solidFill>
                  <a:srgbClr val="EC751B"/>
                </a:solidFill>
                <a:latin typeface="Poppins"/>
                <a:ea typeface="Poppins"/>
                <a:cs typeface="Poppins"/>
                <a:sym typeface="Poppins"/>
              </a:rPr>
              <a:t>Zlín</a:t>
            </a:r>
            <a:endParaRPr sz="5200" b="1">
              <a:solidFill>
                <a:srgbClr val="EC751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2631050" y="1472900"/>
            <a:ext cx="4633200" cy="3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>
              <a:lnSpc>
                <a:spcPct val="115000"/>
              </a:lnSpc>
              <a:spcBef>
                <a:spcPts val="800"/>
              </a:spcBef>
              <a:buClr>
                <a:srgbClr val="CCCCCC"/>
              </a:buClr>
              <a:buSzPts val="1800"/>
              <a:buFont typeface="Poppins Light"/>
              <a:buChar char="￮"/>
            </a:pPr>
            <a:r>
              <a:rPr lang="sk-SK" sz="1800" dirty="0">
                <a:latin typeface="Poppins Light"/>
                <a:cs typeface="Poppins Light"/>
                <a:sym typeface="Poppins Light"/>
              </a:rPr>
              <a:t>Štatutárne mesto na východe Moravy</a:t>
            </a:r>
          </a:p>
          <a:p>
            <a:pPr marL="457200" lvl="0" indent="-342900">
              <a:lnSpc>
                <a:spcPct val="115000"/>
              </a:lnSpc>
              <a:buClr>
                <a:srgbClr val="CCCCCC"/>
              </a:buClr>
              <a:buSzPts val="1800"/>
              <a:buFont typeface="Poppins Light"/>
              <a:buChar char="￮"/>
            </a:pPr>
            <a:r>
              <a:rPr lang="sk-SK" sz="1800" dirty="0">
                <a:latin typeface="Poppins Light"/>
                <a:cs typeface="Poppins Light"/>
                <a:sym typeface="Poppins Light"/>
              </a:rPr>
              <a:t>Centrum </a:t>
            </a:r>
            <a:r>
              <a:rPr lang="sk-SK" sz="1800" dirty="0" err="1">
                <a:latin typeface="Poppins Light"/>
                <a:cs typeface="Poppins Light"/>
                <a:sym typeface="Poppins Light"/>
              </a:rPr>
              <a:t>Zlínskeho</a:t>
            </a:r>
            <a:r>
              <a:rPr lang="sk-SK" sz="1800" dirty="0">
                <a:latin typeface="Poppins Light"/>
                <a:cs typeface="Poppins Light"/>
                <a:sym typeface="Poppins Light"/>
              </a:rPr>
              <a:t> kraja</a:t>
            </a:r>
          </a:p>
          <a:p>
            <a:pPr marL="457200" lvl="0" indent="-342900">
              <a:lnSpc>
                <a:spcPct val="115000"/>
              </a:lnSpc>
              <a:buClr>
                <a:srgbClr val="CCCCCC"/>
              </a:buClr>
              <a:buSzPts val="1800"/>
              <a:buFont typeface="Poppins Light"/>
              <a:buChar char="￮"/>
            </a:pPr>
            <a:r>
              <a:rPr lang="sk-SK" sz="1800" dirty="0">
                <a:latin typeface="Poppins Light"/>
                <a:cs typeface="Poppins Light"/>
                <a:sym typeface="Poppins Light"/>
              </a:rPr>
              <a:t>75 tisíc obyvateľov</a:t>
            </a:r>
          </a:p>
          <a:p>
            <a:pPr marL="457200" lvl="0" indent="-342900">
              <a:lnSpc>
                <a:spcPct val="115000"/>
              </a:lnSpc>
              <a:buClr>
                <a:srgbClr val="CCCCCC"/>
              </a:buClr>
              <a:buSzPts val="1800"/>
              <a:buFont typeface="Poppins Light"/>
              <a:buChar char="￮"/>
            </a:pPr>
            <a:r>
              <a:rPr lang="sk-SK" sz="1800" dirty="0">
                <a:latin typeface="Poppins Light"/>
                <a:cs typeface="Poppins Light"/>
                <a:sym typeface="Poppins Light"/>
              </a:rPr>
              <a:t>Spojenie architektúry a prírody</a:t>
            </a:r>
          </a:p>
          <a:p>
            <a:pPr marL="457200" lvl="0" indent="-342900">
              <a:lnSpc>
                <a:spcPct val="115000"/>
              </a:lnSpc>
              <a:buClr>
                <a:srgbClr val="CCCCCC"/>
              </a:buClr>
              <a:buSzPts val="1800"/>
              <a:buFont typeface="Poppins Light"/>
              <a:buChar char="￮"/>
            </a:pPr>
            <a:r>
              <a:rPr lang="sk-SK" sz="1800" dirty="0" err="1">
                <a:latin typeface="Poppins Light"/>
                <a:cs typeface="Poppins Light"/>
                <a:sym typeface="Poppins Light"/>
              </a:rPr>
              <a:t>Baťove</a:t>
            </a:r>
            <a:r>
              <a:rPr lang="sk-SK" sz="1800" dirty="0">
                <a:latin typeface="Poppins Light"/>
                <a:cs typeface="Poppins Light"/>
                <a:sym typeface="Poppins Light"/>
              </a:rPr>
              <a:t> mesto, Mesto zelene, Univerzitné mesto</a:t>
            </a:r>
          </a:p>
          <a:p>
            <a:pPr marL="457200" lvl="0" indent="-342900">
              <a:lnSpc>
                <a:spcPct val="115000"/>
              </a:lnSpc>
              <a:buClr>
                <a:srgbClr val="CCCCCC"/>
              </a:buClr>
              <a:buSzPts val="1800"/>
              <a:buFont typeface="Poppins Light"/>
              <a:buChar char="￮"/>
            </a:pPr>
            <a:r>
              <a:rPr lang="sk-SK" sz="1800" dirty="0">
                <a:latin typeface="Poppins Light"/>
                <a:cs typeface="Poppins Light"/>
                <a:sym typeface="Poppins Light"/>
              </a:rPr>
              <a:t>Medzinárodný festival filmov pre deti a mládež, motoristický závod </a:t>
            </a:r>
            <a:r>
              <a:rPr lang="sk-SK" sz="1800" dirty="0" err="1">
                <a:latin typeface="Poppins Light"/>
                <a:cs typeface="Poppins Light"/>
                <a:sym typeface="Poppins Light"/>
              </a:rPr>
              <a:t>Barum</a:t>
            </a:r>
            <a:r>
              <a:rPr lang="sk-SK" sz="1800" dirty="0">
                <a:latin typeface="Poppins Light"/>
                <a:cs typeface="Poppins Light"/>
                <a:sym typeface="Poppins Light"/>
              </a:rPr>
              <a:t> </a:t>
            </a:r>
            <a:r>
              <a:rPr lang="sk-SK" sz="1800" dirty="0" err="1">
                <a:latin typeface="Poppins Light"/>
                <a:cs typeface="Poppins Light"/>
                <a:sym typeface="Poppins Light"/>
              </a:rPr>
              <a:t>Rallye</a:t>
            </a:r>
            <a:endParaRPr lang="sk-SK" sz="1800" dirty="0">
              <a:latin typeface="Poppins Light"/>
              <a:cs typeface="Poppins Light"/>
              <a:sym typeface="Poppins Light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01" name="Google Shape;101;p15"/>
          <p:cNvSpPr/>
          <p:nvPr/>
        </p:nvSpPr>
        <p:spPr>
          <a:xfrm>
            <a:off x="1195600" y="832999"/>
            <a:ext cx="823981" cy="1091988"/>
          </a:xfrm>
          <a:custGeom>
            <a:avLst/>
            <a:gdLst/>
            <a:ahLst/>
            <a:cxnLst/>
            <a:rect l="l" t="t" r="r" b="b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5"/>
          <p:cNvSpPr/>
          <p:nvPr/>
        </p:nvSpPr>
        <p:spPr>
          <a:xfrm>
            <a:off x="8495700" y="6209700"/>
            <a:ext cx="495900" cy="495900"/>
          </a:xfrm>
          <a:prstGeom prst="ellipse">
            <a:avLst/>
          </a:prstGeom>
          <a:solidFill>
            <a:srgbClr val="EC75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5"/>
          <p:cNvSpPr txBox="1"/>
          <p:nvPr/>
        </p:nvSpPr>
        <p:spPr>
          <a:xfrm>
            <a:off x="8495700" y="6209700"/>
            <a:ext cx="4959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44"/>
          <p:cNvSpPr/>
          <p:nvPr/>
        </p:nvSpPr>
        <p:spPr>
          <a:xfrm>
            <a:off x="1041600" y="-101400"/>
            <a:ext cx="7060800" cy="7060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6" name="Google Shape;806;p44"/>
          <p:cNvGrpSpPr/>
          <p:nvPr/>
        </p:nvGrpSpPr>
        <p:grpSpPr>
          <a:xfrm>
            <a:off x="6237579" y="3951582"/>
            <a:ext cx="2601622" cy="2601622"/>
            <a:chOff x="4141000" y="2108050"/>
            <a:chExt cx="2877900" cy="2877900"/>
          </a:xfrm>
        </p:grpSpPr>
        <p:sp>
          <p:nvSpPr>
            <p:cNvPr id="807" name="Google Shape;807;p44"/>
            <p:cNvSpPr/>
            <p:nvPr/>
          </p:nvSpPr>
          <p:spPr>
            <a:xfrm>
              <a:off x="5125450" y="3092350"/>
              <a:ext cx="909000" cy="9093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4"/>
            <p:cNvSpPr/>
            <p:nvPr/>
          </p:nvSpPr>
          <p:spPr>
            <a:xfrm>
              <a:off x="4882150" y="2849200"/>
              <a:ext cx="1395600" cy="13956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4"/>
            <p:cNvSpPr/>
            <p:nvPr/>
          </p:nvSpPr>
          <p:spPr>
            <a:xfrm>
              <a:off x="4547350" y="2514400"/>
              <a:ext cx="2065200" cy="20652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4"/>
            <p:cNvSpPr/>
            <p:nvPr/>
          </p:nvSpPr>
          <p:spPr>
            <a:xfrm>
              <a:off x="4141000" y="2108050"/>
              <a:ext cx="2877900" cy="28779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" name="Google Shape;811;p44"/>
          <p:cNvGrpSpPr/>
          <p:nvPr/>
        </p:nvGrpSpPr>
        <p:grpSpPr>
          <a:xfrm>
            <a:off x="533408" y="304808"/>
            <a:ext cx="2148358" cy="2148358"/>
            <a:chOff x="6680825" y="2549350"/>
            <a:chExt cx="1539600" cy="1539600"/>
          </a:xfrm>
        </p:grpSpPr>
        <p:sp>
          <p:nvSpPr>
            <p:cNvPr id="812" name="Google Shape;812;p44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4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4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5" name="Google Shape;815;p44"/>
          <p:cNvSpPr/>
          <p:nvPr/>
        </p:nvSpPr>
        <p:spPr>
          <a:xfrm>
            <a:off x="634838" y="406226"/>
            <a:ext cx="1945500" cy="19455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44"/>
          <p:cNvSpPr txBox="1"/>
          <p:nvPr/>
        </p:nvSpPr>
        <p:spPr>
          <a:xfrm>
            <a:off x="2576550" y="558875"/>
            <a:ext cx="3990900" cy="11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" sz="3200" b="1" dirty="0">
                <a:solidFill>
                  <a:srgbClr val="EC751B"/>
                </a:solidFill>
                <a:latin typeface="Poppins"/>
                <a:cs typeface="Poppins"/>
                <a:sym typeface="Poppins"/>
              </a:rPr>
              <a:t>Spoluprác</a:t>
            </a:r>
            <a:r>
              <a:rPr lang="sk-SK" sz="3200" b="1" dirty="0">
                <a:solidFill>
                  <a:srgbClr val="EC751B"/>
                </a:solidFill>
                <a:latin typeface="Poppins"/>
                <a:cs typeface="Poppins"/>
                <a:sym typeface="Poppins"/>
              </a:rPr>
              <a:t>a</a:t>
            </a:r>
            <a:r>
              <a:rPr lang="en" sz="3200" b="1" dirty="0">
                <a:solidFill>
                  <a:srgbClr val="EC751B"/>
                </a:solidFill>
                <a:latin typeface="Poppins"/>
                <a:cs typeface="Poppins"/>
                <a:sym typeface="Poppins"/>
              </a:rPr>
              <a:t> s </a:t>
            </a:r>
            <a:r>
              <a:rPr lang="sk-SK" sz="3200" b="1" dirty="0">
                <a:solidFill>
                  <a:srgbClr val="EC751B"/>
                </a:solidFill>
                <a:latin typeface="Poppins"/>
                <a:cs typeface="Poppins"/>
                <a:sym typeface="Poppins"/>
              </a:rPr>
              <a:t>praxou </a:t>
            </a:r>
            <a:r>
              <a:rPr lang="en" sz="3200" b="1" dirty="0">
                <a:solidFill>
                  <a:srgbClr val="EC751B"/>
                </a:solidFill>
                <a:latin typeface="Poppins"/>
                <a:cs typeface="Poppins"/>
                <a:sym typeface="Poppins"/>
              </a:rPr>
              <a:t>a firmami</a:t>
            </a:r>
            <a:endParaRPr sz="3400" b="1" dirty="0">
              <a:solidFill>
                <a:srgbClr val="EC751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17" name="Google Shape;817;p44"/>
          <p:cNvSpPr txBox="1"/>
          <p:nvPr/>
        </p:nvSpPr>
        <p:spPr>
          <a:xfrm>
            <a:off x="2576549" y="1896925"/>
            <a:ext cx="4622109" cy="3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>
              <a:lnSpc>
                <a:spcPct val="115000"/>
              </a:lnSpc>
              <a:spcBef>
                <a:spcPts val="500"/>
              </a:spcBef>
              <a:buClr>
                <a:schemeClr val="lt2"/>
              </a:buClr>
              <a:buSzPts val="1400"/>
              <a:buChar char="￮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Vedecko-technický park Informační </a:t>
            </a:r>
            <a:b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</a:b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a komunikační </a:t>
            </a:r>
            <a:r>
              <a:rPr lang="sk-SK" sz="1600" dirty="0" err="1">
                <a:latin typeface="Poppins Light" panose="020B0604020202020204" charset="-18"/>
                <a:cs typeface="Poppins Light" panose="020B0604020202020204" charset="-18"/>
              </a:rPr>
              <a:t>technologie</a:t>
            </a:r>
            <a:endParaRPr lang="sk-SK" sz="1600" dirty="0">
              <a:latin typeface="Poppins Light" panose="020B0604020202020204" charset="-18"/>
              <a:cs typeface="Poppins Light" panose="020B0604020202020204" charset="-18"/>
            </a:endParaRPr>
          </a:p>
          <a:p>
            <a:pPr marL="457200" lvl="0">
              <a:lnSpc>
                <a:spcPct val="115000"/>
              </a:lnSpc>
              <a:spcBef>
                <a:spcPts val="500"/>
              </a:spcBef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– vytvorenie pracovných príležitostí pre absolventov VŠ</a:t>
            </a:r>
          </a:p>
          <a:p>
            <a:pPr marL="457200" lvl="0">
              <a:lnSpc>
                <a:spcPct val="115000"/>
              </a:lnSpc>
              <a:spcBef>
                <a:spcPts val="500"/>
              </a:spcBef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– spolupráca univerzity s regionálnymi firmami</a:t>
            </a:r>
          </a:p>
          <a:p>
            <a:pPr marL="457200" lvl="0" indent="-317500">
              <a:lnSpc>
                <a:spcPct val="115000"/>
              </a:lnSpc>
              <a:spcBef>
                <a:spcPts val="500"/>
              </a:spcBef>
              <a:buClr>
                <a:schemeClr val="lt2"/>
              </a:buClr>
              <a:buSzPts val="1400"/>
              <a:buChar char="￮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Súčasťou výuky je aj povinná prax</a:t>
            </a:r>
          </a:p>
          <a:p>
            <a:pPr marL="457200" lvl="0" indent="-317500">
              <a:lnSpc>
                <a:spcPct val="115000"/>
              </a:lnSpc>
              <a:buClr>
                <a:schemeClr val="lt2"/>
              </a:buClr>
              <a:buSzPts val="1400"/>
              <a:buChar char="￮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Možnosti získania certifikátov CISCO </a:t>
            </a:r>
            <a:r>
              <a:rPr lang="sk-SK" sz="1600" dirty="0" err="1">
                <a:latin typeface="Poppins Light" panose="020B0604020202020204" charset="-18"/>
                <a:cs typeface="Poppins Light" panose="020B0604020202020204" charset="-18"/>
              </a:rPr>
              <a:t>Academy</a:t>
            </a: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 CCNA R&amp;S 1-4</a:t>
            </a:r>
          </a:p>
          <a:p>
            <a:pPr marL="457200" lvl="0" indent="-317500">
              <a:lnSpc>
                <a:spcPct val="115000"/>
              </a:lnSpc>
              <a:buClr>
                <a:schemeClr val="lt2"/>
              </a:buClr>
              <a:buSzPts val="1400"/>
              <a:buChar char="￮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Zdarma prístup k SW firmy Microsoft</a:t>
            </a:r>
            <a:b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</a:b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v rámci Microsoft </a:t>
            </a:r>
            <a:r>
              <a:rPr lang="sk-SK" sz="1600" dirty="0" err="1">
                <a:latin typeface="Poppins Light" panose="020B0604020202020204" charset="-18"/>
                <a:cs typeface="Poppins Light" panose="020B0604020202020204" charset="-18"/>
              </a:rPr>
              <a:t>Imagine</a:t>
            </a:r>
            <a:endParaRPr lang="sk-SK" sz="1600" dirty="0">
              <a:latin typeface="Poppins Light" panose="020B0604020202020204" charset="-18"/>
              <a:cs typeface="Poppins Light" panose="020B0604020202020204" charset="-18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818" name="Google Shape;818;p44"/>
          <p:cNvGrpSpPr/>
          <p:nvPr/>
        </p:nvGrpSpPr>
        <p:grpSpPr>
          <a:xfrm>
            <a:off x="1172320" y="961413"/>
            <a:ext cx="870553" cy="835107"/>
            <a:chOff x="2599525" y="3688600"/>
            <a:chExt cx="428675" cy="351950"/>
          </a:xfrm>
        </p:grpSpPr>
        <p:sp>
          <p:nvSpPr>
            <p:cNvPr id="819" name="Google Shape;819;p44"/>
            <p:cNvSpPr/>
            <p:nvPr/>
          </p:nvSpPr>
          <p:spPr>
            <a:xfrm>
              <a:off x="2599525" y="3688600"/>
              <a:ext cx="428675" cy="168675"/>
            </a:xfrm>
            <a:custGeom>
              <a:avLst/>
              <a:gdLst/>
              <a:ahLst/>
              <a:cxnLst/>
              <a:rect l="l" t="t" r="r" b="b"/>
              <a:pathLst>
                <a:path w="17147" h="6747" fill="none" extrusionOk="0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4"/>
            <p:cNvSpPr/>
            <p:nvPr/>
          </p:nvSpPr>
          <p:spPr>
            <a:xfrm>
              <a:off x="2792550" y="3862125"/>
              <a:ext cx="42650" cy="23775"/>
            </a:xfrm>
            <a:custGeom>
              <a:avLst/>
              <a:gdLst/>
              <a:ahLst/>
              <a:cxnLst/>
              <a:rect l="l" t="t" r="r" b="b"/>
              <a:pathLst>
                <a:path w="1706" h="951" fill="none" extrusionOk="0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4"/>
            <p:cNvSpPr/>
            <p:nvPr/>
          </p:nvSpPr>
          <p:spPr>
            <a:xfrm>
              <a:off x="2599525" y="3852375"/>
              <a:ext cx="428675" cy="188175"/>
            </a:xfrm>
            <a:custGeom>
              <a:avLst/>
              <a:gdLst/>
              <a:ahLst/>
              <a:cxnLst/>
              <a:rect l="l" t="t" r="r" b="b"/>
              <a:pathLst>
                <a:path w="17147" h="7527" fill="none" extrusionOk="0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2" name="Google Shape;822;p44"/>
          <p:cNvSpPr/>
          <p:nvPr/>
        </p:nvSpPr>
        <p:spPr>
          <a:xfrm>
            <a:off x="8495700" y="6209700"/>
            <a:ext cx="495900" cy="495900"/>
          </a:xfrm>
          <a:prstGeom prst="ellipse">
            <a:avLst/>
          </a:prstGeom>
          <a:solidFill>
            <a:srgbClr val="EC75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44"/>
          <p:cNvSpPr txBox="1"/>
          <p:nvPr/>
        </p:nvSpPr>
        <p:spPr>
          <a:xfrm>
            <a:off x="8495700" y="6209700"/>
            <a:ext cx="4959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8" name="Google Shape;828;p45"/>
          <p:cNvGrpSpPr/>
          <p:nvPr/>
        </p:nvGrpSpPr>
        <p:grpSpPr>
          <a:xfrm>
            <a:off x="659387" y="-483612"/>
            <a:ext cx="7825200" cy="7825200"/>
            <a:chOff x="-3253188" y="-796825"/>
            <a:chExt cx="7825200" cy="7825200"/>
          </a:xfrm>
        </p:grpSpPr>
        <p:sp>
          <p:nvSpPr>
            <p:cNvPr id="829" name="Google Shape;829;p45"/>
            <p:cNvSpPr/>
            <p:nvPr/>
          </p:nvSpPr>
          <p:spPr>
            <a:xfrm>
              <a:off x="-2769612" y="-313225"/>
              <a:ext cx="6858000" cy="68580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5"/>
            <p:cNvSpPr/>
            <p:nvPr/>
          </p:nvSpPr>
          <p:spPr>
            <a:xfrm>
              <a:off x="-1754850" y="701525"/>
              <a:ext cx="4828500" cy="48285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5"/>
            <p:cNvSpPr/>
            <p:nvPr/>
          </p:nvSpPr>
          <p:spPr>
            <a:xfrm>
              <a:off x="-3253188" y="-796825"/>
              <a:ext cx="7825200" cy="78252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2" name="Google Shape;832;p45"/>
          <p:cNvGrpSpPr/>
          <p:nvPr/>
        </p:nvGrpSpPr>
        <p:grpSpPr>
          <a:xfrm>
            <a:off x="588151" y="-76210"/>
            <a:ext cx="8556728" cy="6436464"/>
            <a:chOff x="459625" y="-813939"/>
            <a:chExt cx="8684389" cy="6532491"/>
          </a:xfrm>
        </p:grpSpPr>
        <p:pic>
          <p:nvPicPr>
            <p:cNvPr id="833" name="Google Shape;833;p4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760565" y="2169822"/>
              <a:ext cx="1476487" cy="110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4" name="Google Shape;834;p4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59625" y="2789350"/>
              <a:ext cx="1629213" cy="11073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5" name="Google Shape;835;p4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03750" y="1383037"/>
              <a:ext cx="1586425" cy="630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6" name="Google Shape;836;p4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939224" y="-813939"/>
              <a:ext cx="2785800" cy="2785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7" name="Google Shape;837;p4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491651" y="901226"/>
              <a:ext cx="2014324" cy="767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8" name="Google Shape;838;p4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077561" y="185939"/>
              <a:ext cx="2411141" cy="767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9" name="Google Shape;839;p45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995638" y="2824487"/>
              <a:ext cx="3148376" cy="1037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0" name="Google Shape;840;p45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2984702" y="3574575"/>
              <a:ext cx="3113667" cy="573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1" name="Google Shape;841;p45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5275490" y="3618990"/>
              <a:ext cx="3148376" cy="20995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2" name="Google Shape;842;p45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990963" y="4329527"/>
              <a:ext cx="3768925" cy="573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3" name="Google Shape;843;p45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6624675" y="1295982"/>
              <a:ext cx="1890300" cy="8047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4" name="Google Shape;844;p45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5477259" y="2306388"/>
              <a:ext cx="1338531" cy="630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5" name="Google Shape;845;p45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2379808" y="2108429"/>
              <a:ext cx="1140561" cy="102650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46"/>
          <p:cNvSpPr/>
          <p:nvPr/>
        </p:nvSpPr>
        <p:spPr>
          <a:xfrm>
            <a:off x="1041600" y="-101400"/>
            <a:ext cx="7060800" cy="7060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1" name="Google Shape;851;p46"/>
          <p:cNvGrpSpPr/>
          <p:nvPr/>
        </p:nvGrpSpPr>
        <p:grpSpPr>
          <a:xfrm>
            <a:off x="6237579" y="3951582"/>
            <a:ext cx="2601622" cy="2601622"/>
            <a:chOff x="4141000" y="2108050"/>
            <a:chExt cx="2877900" cy="2877900"/>
          </a:xfrm>
        </p:grpSpPr>
        <p:sp>
          <p:nvSpPr>
            <p:cNvPr id="852" name="Google Shape;852;p46"/>
            <p:cNvSpPr/>
            <p:nvPr/>
          </p:nvSpPr>
          <p:spPr>
            <a:xfrm>
              <a:off x="5125450" y="3092350"/>
              <a:ext cx="909000" cy="9093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6"/>
            <p:cNvSpPr/>
            <p:nvPr/>
          </p:nvSpPr>
          <p:spPr>
            <a:xfrm>
              <a:off x="4882150" y="2849200"/>
              <a:ext cx="1395600" cy="13956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6"/>
            <p:cNvSpPr/>
            <p:nvPr/>
          </p:nvSpPr>
          <p:spPr>
            <a:xfrm>
              <a:off x="4547350" y="2514400"/>
              <a:ext cx="2065200" cy="20652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6"/>
            <p:cNvSpPr/>
            <p:nvPr/>
          </p:nvSpPr>
          <p:spPr>
            <a:xfrm>
              <a:off x="4141000" y="2108050"/>
              <a:ext cx="2877900" cy="28779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6" name="Google Shape;856;p46"/>
          <p:cNvGrpSpPr/>
          <p:nvPr/>
        </p:nvGrpSpPr>
        <p:grpSpPr>
          <a:xfrm>
            <a:off x="533408" y="304808"/>
            <a:ext cx="2148358" cy="2148358"/>
            <a:chOff x="6680825" y="2549350"/>
            <a:chExt cx="1539600" cy="1539600"/>
          </a:xfrm>
        </p:grpSpPr>
        <p:sp>
          <p:nvSpPr>
            <p:cNvPr id="857" name="Google Shape;857;p46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6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6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0" name="Google Shape;860;p46"/>
          <p:cNvSpPr/>
          <p:nvPr/>
        </p:nvSpPr>
        <p:spPr>
          <a:xfrm>
            <a:off x="634838" y="406226"/>
            <a:ext cx="1945500" cy="19455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46"/>
          <p:cNvSpPr txBox="1"/>
          <p:nvPr/>
        </p:nvSpPr>
        <p:spPr>
          <a:xfrm>
            <a:off x="2576550" y="558875"/>
            <a:ext cx="3990900" cy="11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" sz="3400" b="1" dirty="0">
                <a:solidFill>
                  <a:srgbClr val="EC751B"/>
                </a:solidFill>
                <a:latin typeface="Poppins"/>
                <a:cs typeface="Poppins"/>
                <a:sym typeface="Poppins"/>
              </a:rPr>
              <a:t>V</a:t>
            </a:r>
            <a:r>
              <a:rPr lang="sk-SK" sz="3400" b="1" dirty="0">
                <a:solidFill>
                  <a:srgbClr val="EC751B"/>
                </a:solidFill>
                <a:latin typeface="Poppins"/>
                <a:cs typeface="Poppins"/>
                <a:sym typeface="Poppins"/>
              </a:rPr>
              <a:t>e</a:t>
            </a:r>
            <a:r>
              <a:rPr lang="en" sz="3400" b="1" dirty="0">
                <a:solidFill>
                  <a:srgbClr val="EC751B"/>
                </a:solidFill>
                <a:latin typeface="Poppins"/>
                <a:cs typeface="Poppins"/>
                <a:sym typeface="Poppins"/>
              </a:rPr>
              <a:t>da, vý</a:t>
            </a:r>
            <a:r>
              <a:rPr lang="sk-SK" sz="3400" b="1" dirty="0">
                <a:solidFill>
                  <a:srgbClr val="EC751B"/>
                </a:solidFill>
                <a:latin typeface="Poppins"/>
                <a:cs typeface="Poppins"/>
                <a:sym typeface="Poppins"/>
              </a:rPr>
              <a:t>s</a:t>
            </a:r>
            <a:r>
              <a:rPr lang="en" sz="3400" b="1" dirty="0">
                <a:solidFill>
                  <a:srgbClr val="EC751B"/>
                </a:solidFill>
                <a:latin typeface="Poppins"/>
                <a:cs typeface="Poppins"/>
                <a:sym typeface="Poppins"/>
              </a:rPr>
              <a:t>kum, osobnosti</a:t>
            </a:r>
            <a:endParaRPr sz="3400" b="1" dirty="0">
              <a:solidFill>
                <a:srgbClr val="EC751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62" name="Google Shape;862;p46"/>
          <p:cNvSpPr txBox="1"/>
          <p:nvPr/>
        </p:nvSpPr>
        <p:spPr>
          <a:xfrm>
            <a:off x="2576549" y="1649175"/>
            <a:ext cx="4926909" cy="3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>
              <a:lnSpc>
                <a:spcPct val="115000"/>
              </a:lnSpc>
              <a:spcBef>
                <a:spcPts val="600"/>
              </a:spcBef>
              <a:buClr>
                <a:schemeClr val="lt2"/>
              </a:buClr>
              <a:buSzPts val="1400"/>
              <a:buChar char="￮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Neustále sa rozvíja zapojenie najlepších študentov do riešených výskumných projektov</a:t>
            </a:r>
          </a:p>
          <a:p>
            <a:pPr marL="457200" lvl="0" indent="-317500">
              <a:lnSpc>
                <a:spcPct val="115000"/>
              </a:lnSpc>
              <a:buClr>
                <a:schemeClr val="lt2"/>
              </a:buClr>
              <a:buSzPts val="1400"/>
              <a:buChar char="￮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Pomocné vedecké sily</a:t>
            </a:r>
          </a:p>
          <a:p>
            <a:pPr marL="457200" lvl="0" indent="-317500">
              <a:lnSpc>
                <a:spcPct val="115000"/>
              </a:lnSpc>
              <a:buClr>
                <a:schemeClr val="lt2"/>
              </a:buClr>
              <a:buSzPts val="1400"/>
              <a:buChar char="￮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Súťaž STOČ – </a:t>
            </a:r>
            <a:r>
              <a:rPr lang="sk-SK" sz="1600" dirty="0" err="1">
                <a:latin typeface="Poppins Light" panose="020B0604020202020204" charset="-18"/>
                <a:cs typeface="Poppins Light" panose="020B0604020202020204" charset="-18"/>
              </a:rPr>
              <a:t>Studentská</a:t>
            </a: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 odborná </a:t>
            </a:r>
            <a:r>
              <a:rPr lang="sk-SK" sz="1600" dirty="0" err="1">
                <a:latin typeface="Poppins Light" panose="020B0604020202020204" charset="-18"/>
                <a:cs typeface="Poppins Light" panose="020B0604020202020204" charset="-18"/>
              </a:rPr>
              <a:t>soutěž</a:t>
            </a:r>
            <a:endParaRPr lang="sk-SK" sz="1600" dirty="0">
              <a:latin typeface="Poppins Light" panose="020B0604020202020204" charset="-18"/>
              <a:cs typeface="Poppins Light" panose="020B0604020202020204" charset="-18"/>
            </a:endParaRPr>
          </a:p>
          <a:p>
            <a:pPr marL="457200" lvl="0" indent="-317500">
              <a:lnSpc>
                <a:spcPct val="115000"/>
              </a:lnSpc>
              <a:buClr>
                <a:schemeClr val="lt2"/>
              </a:buClr>
              <a:buSzPts val="1400"/>
              <a:buChar char="￮"/>
            </a:pP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Významnou vedeckou osobnosťou medzi pedagógmi je prof. </a:t>
            </a:r>
            <a:r>
              <a:rPr lang="sk-SK" sz="1600" dirty="0" err="1">
                <a:latin typeface="Poppins Light" panose="020B0604020202020204" charset="-18"/>
                <a:cs typeface="Poppins Light" panose="020B0604020202020204" charset="-18"/>
              </a:rPr>
              <a:t>Kolomazník</a:t>
            </a: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, </a:t>
            </a:r>
            <a:r>
              <a:rPr lang="sk-SK" sz="1600" dirty="0" err="1">
                <a:latin typeface="Poppins Light" panose="020B0604020202020204" charset="-18"/>
                <a:cs typeface="Poppins Light" panose="020B0604020202020204" charset="-18"/>
              </a:rPr>
              <a:t>držitel</a:t>
            </a: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 ceny </a:t>
            </a:r>
            <a:r>
              <a:rPr lang="sk-SK" sz="1600" dirty="0" err="1">
                <a:latin typeface="Poppins Light" panose="020B0604020202020204" charset="-18"/>
                <a:cs typeface="Poppins Light" panose="020B0604020202020204" charset="-18"/>
              </a:rPr>
              <a:t>Rolex</a:t>
            </a: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 </a:t>
            </a:r>
            <a:r>
              <a:rPr lang="sk-SK" sz="1600" dirty="0" err="1">
                <a:latin typeface="Poppins Light" panose="020B0604020202020204" charset="-18"/>
                <a:cs typeface="Poppins Light" panose="020B0604020202020204" charset="-18"/>
              </a:rPr>
              <a:t>Awards</a:t>
            </a: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 </a:t>
            </a:r>
            <a:r>
              <a:rPr lang="sk-SK" sz="1600" dirty="0" err="1">
                <a:latin typeface="Poppins Light" panose="020B0604020202020204" charset="-18"/>
                <a:cs typeface="Poppins Light" panose="020B0604020202020204" charset="-18"/>
              </a:rPr>
              <a:t>for</a:t>
            </a:r>
            <a:r>
              <a:rPr lang="sk-SK" sz="1600" dirty="0">
                <a:latin typeface="Poppins Light" panose="020B0604020202020204" charset="-18"/>
                <a:cs typeface="Poppins Light" panose="020B0604020202020204" charset="-18"/>
              </a:rPr>
              <a:t> Enterprise (považované za „malú Nobelovu Cenu“) a ocenenie „Česká hlava“ (najvyššie ocenenie, ktoré môže vedec dosiahnuť v rámci Českej Republiky)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863" name="Google Shape;863;p46"/>
          <p:cNvGrpSpPr/>
          <p:nvPr/>
        </p:nvGrpSpPr>
        <p:grpSpPr>
          <a:xfrm>
            <a:off x="1240206" y="889751"/>
            <a:ext cx="734794" cy="978452"/>
            <a:chOff x="616425" y="2329600"/>
            <a:chExt cx="361700" cy="388475"/>
          </a:xfrm>
        </p:grpSpPr>
        <p:sp>
          <p:nvSpPr>
            <p:cNvPr id="864" name="Google Shape;864;p46"/>
            <p:cNvSpPr/>
            <p:nvPr/>
          </p:nvSpPr>
          <p:spPr>
            <a:xfrm>
              <a:off x="616425" y="2329600"/>
              <a:ext cx="361700" cy="388475"/>
            </a:xfrm>
            <a:custGeom>
              <a:avLst/>
              <a:gdLst/>
              <a:ahLst/>
              <a:cxnLst/>
              <a:rect l="l" t="t" r="r" b="b"/>
              <a:pathLst>
                <a:path w="14468" h="15539" fill="none" extrusionOk="0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6"/>
            <p:cNvSpPr/>
            <p:nvPr/>
          </p:nvSpPr>
          <p:spPr>
            <a:xfrm>
              <a:off x="704725" y="2545750"/>
              <a:ext cx="185125" cy="25"/>
            </a:xfrm>
            <a:custGeom>
              <a:avLst/>
              <a:gdLst/>
              <a:ahLst/>
              <a:cxnLst/>
              <a:rect l="l" t="t" r="r" b="b"/>
              <a:pathLst>
                <a:path w="7405" h="1" fill="none" extrusionOk="0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6"/>
            <p:cNvSpPr/>
            <p:nvPr/>
          </p:nvSpPr>
          <p:spPr>
            <a:xfrm>
              <a:off x="811875" y="2626125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6"/>
            <p:cNvSpPr/>
            <p:nvPr/>
          </p:nvSpPr>
          <p:spPr>
            <a:xfrm>
              <a:off x="751000" y="2568275"/>
              <a:ext cx="54200" cy="53600"/>
            </a:xfrm>
            <a:custGeom>
              <a:avLst/>
              <a:gdLst/>
              <a:ahLst/>
              <a:cxnLst/>
              <a:rect l="l" t="t" r="r" b="b"/>
              <a:pathLst>
                <a:path w="2168" h="2144" fill="none" extrusionOk="0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6"/>
            <p:cNvSpPr/>
            <p:nvPr/>
          </p:nvSpPr>
          <p:spPr>
            <a:xfrm>
              <a:off x="769875" y="2662650"/>
              <a:ext cx="23775" cy="23775"/>
            </a:xfrm>
            <a:custGeom>
              <a:avLst/>
              <a:gdLst/>
              <a:ahLst/>
              <a:cxnLst/>
              <a:rect l="l" t="t" r="r" b="b"/>
              <a:pathLst>
                <a:path w="951" h="951" fill="none" extrusionOk="0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6"/>
            <p:cNvSpPr/>
            <p:nvPr/>
          </p:nvSpPr>
          <p:spPr>
            <a:xfrm>
              <a:off x="799700" y="2503125"/>
              <a:ext cx="24375" cy="23775"/>
            </a:xfrm>
            <a:custGeom>
              <a:avLst/>
              <a:gdLst/>
              <a:ahLst/>
              <a:cxnLst/>
              <a:rect l="l" t="t" r="r" b="b"/>
              <a:pathLst>
                <a:path w="975" h="951" fill="none" extrusionOk="0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6"/>
            <p:cNvSpPr/>
            <p:nvPr/>
          </p:nvSpPr>
          <p:spPr>
            <a:xfrm>
              <a:off x="766825" y="2388050"/>
              <a:ext cx="60925" cy="25"/>
            </a:xfrm>
            <a:custGeom>
              <a:avLst/>
              <a:gdLst/>
              <a:ahLst/>
              <a:cxnLst/>
              <a:rect l="l" t="t" r="r" b="b"/>
              <a:pathLst>
                <a:path w="2437" h="1" fill="none" extrusionOk="0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6"/>
            <p:cNvSpPr/>
            <p:nvPr/>
          </p:nvSpPr>
          <p:spPr>
            <a:xfrm>
              <a:off x="769875" y="2456250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2" name="Google Shape;872;p46"/>
          <p:cNvSpPr/>
          <p:nvPr/>
        </p:nvSpPr>
        <p:spPr>
          <a:xfrm>
            <a:off x="8495700" y="6209700"/>
            <a:ext cx="495900" cy="495900"/>
          </a:xfrm>
          <a:prstGeom prst="ellipse">
            <a:avLst/>
          </a:prstGeom>
          <a:solidFill>
            <a:srgbClr val="EC75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46"/>
          <p:cNvSpPr txBox="1"/>
          <p:nvPr/>
        </p:nvSpPr>
        <p:spPr>
          <a:xfrm>
            <a:off x="8495700" y="6209700"/>
            <a:ext cx="4959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47"/>
          <p:cNvSpPr/>
          <p:nvPr/>
        </p:nvSpPr>
        <p:spPr>
          <a:xfrm>
            <a:off x="1041600" y="-101400"/>
            <a:ext cx="7060800" cy="7060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9" name="Google Shape;879;p47"/>
          <p:cNvGrpSpPr/>
          <p:nvPr/>
        </p:nvGrpSpPr>
        <p:grpSpPr>
          <a:xfrm>
            <a:off x="6237579" y="3951582"/>
            <a:ext cx="2601622" cy="2601622"/>
            <a:chOff x="4141000" y="2108050"/>
            <a:chExt cx="2877900" cy="2877900"/>
          </a:xfrm>
        </p:grpSpPr>
        <p:sp>
          <p:nvSpPr>
            <p:cNvPr id="880" name="Google Shape;880;p47"/>
            <p:cNvSpPr/>
            <p:nvPr/>
          </p:nvSpPr>
          <p:spPr>
            <a:xfrm>
              <a:off x="5125450" y="3092350"/>
              <a:ext cx="909000" cy="9093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4882150" y="2849200"/>
              <a:ext cx="1395600" cy="13956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7"/>
            <p:cNvSpPr/>
            <p:nvPr/>
          </p:nvSpPr>
          <p:spPr>
            <a:xfrm>
              <a:off x="4547350" y="2514400"/>
              <a:ext cx="2065200" cy="20652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7"/>
            <p:cNvSpPr/>
            <p:nvPr/>
          </p:nvSpPr>
          <p:spPr>
            <a:xfrm>
              <a:off x="4141000" y="2108050"/>
              <a:ext cx="2877900" cy="28779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4" name="Google Shape;884;p47"/>
          <p:cNvGrpSpPr/>
          <p:nvPr/>
        </p:nvGrpSpPr>
        <p:grpSpPr>
          <a:xfrm>
            <a:off x="533408" y="304808"/>
            <a:ext cx="2148358" cy="2148358"/>
            <a:chOff x="6680825" y="2549350"/>
            <a:chExt cx="1539600" cy="1539600"/>
          </a:xfrm>
        </p:grpSpPr>
        <p:sp>
          <p:nvSpPr>
            <p:cNvPr id="885" name="Google Shape;885;p47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7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7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8" name="Google Shape;888;p47"/>
          <p:cNvSpPr/>
          <p:nvPr/>
        </p:nvSpPr>
        <p:spPr>
          <a:xfrm>
            <a:off x="634838" y="406226"/>
            <a:ext cx="1945500" cy="19455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47"/>
          <p:cNvSpPr txBox="1"/>
          <p:nvPr/>
        </p:nvSpPr>
        <p:spPr>
          <a:xfrm>
            <a:off x="2576550" y="558875"/>
            <a:ext cx="3990900" cy="11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cs-CZ" sz="3400" b="1" spc="-1" dirty="0">
                <a:solidFill>
                  <a:srgbClr val="EC751B"/>
                </a:solidFill>
                <a:latin typeface="Poppins"/>
                <a:ea typeface="Poppins"/>
              </a:rPr>
              <a:t>Den studenta na FAI</a:t>
            </a:r>
            <a:endParaRPr lang="cs-CZ" sz="3400" spc="-1" dirty="0"/>
          </a:p>
        </p:txBody>
      </p:sp>
      <p:grpSp>
        <p:nvGrpSpPr>
          <p:cNvPr id="894" name="Google Shape;894;p47"/>
          <p:cNvGrpSpPr/>
          <p:nvPr/>
        </p:nvGrpSpPr>
        <p:grpSpPr>
          <a:xfrm>
            <a:off x="1140797" y="931541"/>
            <a:ext cx="933614" cy="894884"/>
            <a:chOff x="5973900" y="318475"/>
            <a:chExt cx="401900" cy="380575"/>
          </a:xfrm>
        </p:grpSpPr>
        <p:sp>
          <p:nvSpPr>
            <p:cNvPr id="895" name="Google Shape;895;p47"/>
            <p:cNvSpPr/>
            <p:nvPr/>
          </p:nvSpPr>
          <p:spPr>
            <a:xfrm>
              <a:off x="5973900" y="337975"/>
              <a:ext cx="401900" cy="67000"/>
            </a:xfrm>
            <a:custGeom>
              <a:avLst/>
              <a:gdLst/>
              <a:ahLst/>
              <a:cxnLst/>
              <a:rect l="l" t="t" r="r" b="b"/>
              <a:pathLst>
                <a:path w="16076" h="2680" fill="none" extrusionOk="0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6024450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6280175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7"/>
            <p:cNvSpPr/>
            <p:nvPr/>
          </p:nvSpPr>
          <p:spPr>
            <a:xfrm>
              <a:off x="5973900" y="667375"/>
              <a:ext cx="401900" cy="31675"/>
            </a:xfrm>
            <a:custGeom>
              <a:avLst/>
              <a:gdLst/>
              <a:ahLst/>
              <a:cxnLst/>
              <a:rect l="l" t="t" r="r" b="b"/>
              <a:pathLst>
                <a:path w="16076" h="1267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6302700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7"/>
            <p:cNvSpPr/>
            <p:nvPr/>
          </p:nvSpPr>
          <p:spPr>
            <a:xfrm>
              <a:off x="6046975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7"/>
            <p:cNvSpPr/>
            <p:nvPr/>
          </p:nvSpPr>
          <p:spPr>
            <a:xfrm>
              <a:off x="5973900" y="407375"/>
              <a:ext cx="401900" cy="272200"/>
            </a:xfrm>
            <a:custGeom>
              <a:avLst/>
              <a:gdLst/>
              <a:ahLst/>
              <a:cxnLst/>
              <a:rect l="l" t="t" r="r" b="b"/>
              <a:pathLst>
                <a:path w="16076" h="10888" fill="none" extrusionOk="0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6024450" y="456100"/>
              <a:ext cx="300800" cy="175375"/>
            </a:xfrm>
            <a:custGeom>
              <a:avLst/>
              <a:gdLst/>
              <a:ahLst/>
              <a:cxnLst/>
              <a:rect l="l" t="t" r="r" b="b"/>
              <a:pathLst>
                <a:path w="12032" h="7015" fill="none" extrusionOk="0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6024450" y="57300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7"/>
            <p:cNvSpPr/>
            <p:nvPr/>
          </p:nvSpPr>
          <p:spPr>
            <a:xfrm>
              <a:off x="6024450" y="51455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7"/>
            <p:cNvSpPr/>
            <p:nvPr/>
          </p:nvSpPr>
          <p:spPr>
            <a:xfrm>
              <a:off x="626495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7"/>
            <p:cNvSpPr/>
            <p:nvPr/>
          </p:nvSpPr>
          <p:spPr>
            <a:xfrm>
              <a:off x="620467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7"/>
            <p:cNvSpPr/>
            <p:nvPr/>
          </p:nvSpPr>
          <p:spPr>
            <a:xfrm>
              <a:off x="614500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608472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9" name="Google Shape;909;p47"/>
          <p:cNvSpPr/>
          <p:nvPr/>
        </p:nvSpPr>
        <p:spPr>
          <a:xfrm>
            <a:off x="8495700" y="6209700"/>
            <a:ext cx="495900" cy="495900"/>
          </a:xfrm>
          <a:prstGeom prst="ellipse">
            <a:avLst/>
          </a:prstGeom>
          <a:solidFill>
            <a:srgbClr val="EC75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47"/>
          <p:cNvSpPr txBox="1"/>
          <p:nvPr/>
        </p:nvSpPr>
        <p:spPr>
          <a:xfrm>
            <a:off x="8495700" y="6209700"/>
            <a:ext cx="4959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33</a:t>
            </a:fld>
            <a:endParaRPr/>
          </a:p>
        </p:txBody>
      </p:sp>
      <p:sp>
        <p:nvSpPr>
          <p:cNvPr id="35" name="TextShape 8">
            <a:extLst>
              <a:ext uri="{FF2B5EF4-FFF2-40B4-BE49-F238E27FC236}">
                <a16:creationId xmlns:a16="http://schemas.microsoft.com/office/drawing/2014/main" xmlns="" id="{F8AF3180-D711-44EA-A8C8-02417DD2FCED}"/>
              </a:ext>
            </a:extLst>
          </p:cNvPr>
          <p:cNvSpPr txBox="1"/>
          <p:nvPr/>
        </p:nvSpPr>
        <p:spPr>
          <a:xfrm>
            <a:off x="634838" y="2238443"/>
            <a:ext cx="7736337" cy="10839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marL="457200" algn="ctr">
              <a:lnSpc>
                <a:spcPct val="115000"/>
              </a:lnSpc>
              <a:spcBef>
                <a:spcPts val="799"/>
              </a:spcBef>
            </a:pPr>
            <a:r>
              <a:rPr lang="cs-CZ" sz="3600" spc="-1" dirty="0">
                <a:solidFill>
                  <a:srgbClr val="000000"/>
                </a:solidFill>
                <a:hlinkClick r:id="rId4"/>
              </a:rPr>
              <a:t>https://youtu.be/-EBokikoV2M</a:t>
            </a:r>
            <a:r>
              <a:rPr lang="cs-CZ" sz="3600" spc="-1" dirty="0">
                <a:solidFill>
                  <a:srgbClr val="000000"/>
                </a:solidFill>
              </a:rPr>
              <a:t>  </a:t>
            </a:r>
            <a:endParaRPr lang="cs-CZ" sz="3600" b="0" strike="noStrike" spc="-1" dirty="0">
              <a:solidFill>
                <a:srgbClr val="000000"/>
              </a:solidFill>
              <a:latin typeface="Arial"/>
            </a:endParaRPr>
          </a:p>
          <a:p>
            <a:pPr marL="914400" algn="ctr">
              <a:lnSpc>
                <a:spcPct val="115000"/>
              </a:lnSpc>
              <a:spcBef>
                <a:spcPts val="799"/>
              </a:spcBef>
            </a:pPr>
            <a:r>
              <a:rPr lang="cs-CZ" sz="3600" spc="-1" dirty="0"/>
              <a:t>(</a:t>
            </a:r>
            <a:r>
              <a:rPr lang="cs-CZ" sz="3600" spc="-1" dirty="0">
                <a:hlinkClick r:id="rId5"/>
              </a:rPr>
              <a:t>http://bit.ly/</a:t>
            </a:r>
            <a:r>
              <a:rPr lang="cs-CZ" sz="3600" spc="-1" dirty="0" err="1">
                <a:hlinkClick r:id="rId5"/>
              </a:rPr>
              <a:t>zivotnaFAI</a:t>
            </a:r>
            <a:r>
              <a:rPr lang="cs-CZ" sz="3600" spc="-1" dirty="0"/>
              <a:t>) </a:t>
            </a:r>
            <a:endParaRPr lang="cs-CZ" sz="36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algn="ctr">
              <a:lnSpc>
                <a:spcPct val="100000"/>
              </a:lnSpc>
              <a:spcBef>
                <a:spcPts val="601"/>
              </a:spcBef>
            </a:pPr>
            <a:endParaRPr lang="cs-CZ" sz="3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endParaRPr lang="cs-CZ" sz="3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endParaRPr lang="cs-CZ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CustomShape 12"/>
          <p:cNvSpPr/>
          <p:nvPr/>
        </p:nvSpPr>
        <p:spPr>
          <a:xfrm>
            <a:off x="2064968" y="3965176"/>
            <a:ext cx="4931903" cy="68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/>
          <a:lstStyle/>
          <a:p>
            <a:pPr algn="ctr">
              <a:lnSpc>
                <a:spcPct val="100000"/>
              </a:lnSpc>
            </a:pPr>
            <a:r>
              <a:rPr lang="cs-CZ" sz="3400" b="1" strike="noStrike" spc="-1" dirty="0" smtClean="0">
                <a:solidFill>
                  <a:srgbClr val="EC751B"/>
                </a:solidFill>
                <a:latin typeface="Poppins"/>
                <a:ea typeface="Poppins"/>
              </a:rPr>
              <a:t>Robotická laboratoř</a:t>
            </a:r>
            <a:endParaRPr lang="cs-CZ" sz="3400" b="0" strike="noStrike" spc="-1" dirty="0">
              <a:latin typeface="Arial"/>
            </a:endParaRPr>
          </a:p>
        </p:txBody>
      </p:sp>
      <p:sp>
        <p:nvSpPr>
          <p:cNvPr id="37" name="CustomShape 13"/>
          <p:cNvSpPr/>
          <p:nvPr/>
        </p:nvSpPr>
        <p:spPr>
          <a:xfrm>
            <a:off x="1512000" y="4470152"/>
            <a:ext cx="6264000" cy="8310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algn="ctr">
              <a:lnSpc>
                <a:spcPct val="115000"/>
              </a:lnSpc>
              <a:spcBef>
                <a:spcPts val="799"/>
              </a:spcBef>
            </a:pPr>
            <a:r>
              <a:rPr lang="cs-CZ" sz="3600" dirty="0">
                <a:hlinkClick r:id="rId6"/>
              </a:rPr>
              <a:t>https://</a:t>
            </a:r>
            <a:r>
              <a:rPr lang="cs-CZ" sz="3600" dirty="0" smtClean="0">
                <a:hlinkClick r:id="rId6"/>
              </a:rPr>
              <a:t>youtu.be/i2j-UyU4BEM</a:t>
            </a:r>
            <a:endParaRPr lang="cs-CZ" sz="3600" b="0" strike="noStrike" spc="-1" dirty="0">
              <a:latin typeface="Arial"/>
            </a:endParaRPr>
          </a:p>
          <a:p>
            <a:pPr marL="914400">
              <a:lnSpc>
                <a:spcPct val="115000"/>
              </a:lnSpc>
              <a:spcBef>
                <a:spcPts val="799"/>
              </a:spcBef>
            </a:pPr>
            <a:endParaRPr lang="cs-CZ" sz="3600" b="0" strike="noStrike" spc="-1" dirty="0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01"/>
              </a:spcBef>
            </a:pPr>
            <a:endParaRPr lang="cs-CZ" sz="3600" b="0" strike="noStrike" spc="-1" dirty="0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01"/>
              </a:spcBef>
            </a:pPr>
            <a:endParaRPr lang="cs-CZ" sz="3600" b="0" strike="noStrike" spc="-1" dirty="0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01"/>
              </a:spcBef>
            </a:pPr>
            <a:endParaRPr lang="cs-CZ" sz="36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0612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/>
          <p:nvPr/>
        </p:nvSpPr>
        <p:spPr>
          <a:xfrm>
            <a:off x="1041600" y="-101400"/>
            <a:ext cx="7060800" cy="7060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09" name="Google Shape;109;p16"/>
          <p:cNvGrpSpPr/>
          <p:nvPr/>
        </p:nvGrpSpPr>
        <p:grpSpPr>
          <a:xfrm>
            <a:off x="533408" y="304808"/>
            <a:ext cx="2148358" cy="2148358"/>
            <a:chOff x="6680825" y="2549350"/>
            <a:chExt cx="1539600" cy="1539600"/>
          </a:xfrm>
        </p:grpSpPr>
        <p:sp>
          <p:nvSpPr>
            <p:cNvPr id="110" name="Google Shape;110;p16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EC7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16"/>
          <p:cNvSpPr/>
          <p:nvPr/>
        </p:nvSpPr>
        <p:spPr>
          <a:xfrm>
            <a:off x="634838" y="406226"/>
            <a:ext cx="1945500" cy="19455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" name="Google Shape;114;p16"/>
          <p:cNvGrpSpPr/>
          <p:nvPr/>
        </p:nvGrpSpPr>
        <p:grpSpPr>
          <a:xfrm>
            <a:off x="6237579" y="3951582"/>
            <a:ext cx="2601622" cy="2601622"/>
            <a:chOff x="4141000" y="2108050"/>
            <a:chExt cx="2877900" cy="2877900"/>
          </a:xfrm>
        </p:grpSpPr>
        <p:sp>
          <p:nvSpPr>
            <p:cNvPr id="115" name="Google Shape;115;p16"/>
            <p:cNvSpPr/>
            <p:nvPr/>
          </p:nvSpPr>
          <p:spPr>
            <a:xfrm>
              <a:off x="5125450" y="3092350"/>
              <a:ext cx="909000" cy="9093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4882150" y="2849200"/>
              <a:ext cx="1395600" cy="13956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4547350" y="2514400"/>
              <a:ext cx="2065200" cy="20652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4141000" y="2108050"/>
              <a:ext cx="2877900" cy="28779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6"/>
          <p:cNvSpPr txBox="1"/>
          <p:nvPr/>
        </p:nvSpPr>
        <p:spPr>
          <a:xfrm>
            <a:off x="2569800" y="558875"/>
            <a:ext cx="4004400" cy="9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5200" b="1">
                <a:solidFill>
                  <a:srgbClr val="EC751B"/>
                </a:solidFill>
                <a:latin typeface="Poppins"/>
                <a:ea typeface="Poppins"/>
                <a:cs typeface="Poppins"/>
                <a:sym typeface="Poppins"/>
              </a:rPr>
              <a:t>Zlín</a:t>
            </a:r>
            <a:endParaRPr sz="5200" b="1">
              <a:solidFill>
                <a:srgbClr val="EC751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2657825" y="1448100"/>
            <a:ext cx="4655700" cy="39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>
              <a:lnSpc>
                <a:spcPct val="115000"/>
              </a:lnSpc>
              <a:spcBef>
                <a:spcPts val="800"/>
              </a:spcBef>
              <a:buClr>
                <a:srgbClr val="CCCCCC"/>
              </a:buClr>
              <a:buSzPts val="1800"/>
              <a:buFont typeface="Poppins Light"/>
              <a:buChar char="￮"/>
            </a:pPr>
            <a:r>
              <a:rPr lang="sk-SK" sz="1800" dirty="0">
                <a:latin typeface="Poppins Light"/>
                <a:cs typeface="Poppins Light"/>
                <a:sym typeface="Poppins Light"/>
              </a:rPr>
              <a:t>Divadlá, filharmónia, knižnice, galérie, múzeá, kaviarne, kluby, hospody…</a:t>
            </a:r>
          </a:p>
          <a:p>
            <a:pPr marL="457200" lvl="0" indent="-342900">
              <a:lnSpc>
                <a:spcPct val="115000"/>
              </a:lnSpc>
              <a:buClr>
                <a:srgbClr val="CCCCCC"/>
              </a:buClr>
              <a:buSzPts val="1800"/>
              <a:buFont typeface="Poppins Light"/>
              <a:buChar char="￮"/>
            </a:pPr>
            <a:r>
              <a:rPr lang="sk-SK" sz="1800" dirty="0">
                <a:latin typeface="Poppins Light"/>
                <a:cs typeface="Poppins Light"/>
                <a:sym typeface="Poppins Light"/>
              </a:rPr>
              <a:t>Futbalový, zimný a atletický štadión,  krytý bazén, kúpalisko, lyžiarska zjazdovka v centre mesta, vrcholový šport</a:t>
            </a:r>
          </a:p>
          <a:p>
            <a:pPr marL="457200" lvl="0" indent="-342900">
              <a:lnSpc>
                <a:spcPct val="115000"/>
              </a:lnSpc>
              <a:buClr>
                <a:srgbClr val="CCCCCC"/>
              </a:buClr>
              <a:buSzPts val="1800"/>
              <a:buFont typeface="Poppins Light"/>
              <a:buChar char="￮"/>
            </a:pPr>
            <a:r>
              <a:rPr lang="sk-SK" sz="1800" dirty="0">
                <a:latin typeface="Poppins Light"/>
                <a:cs typeface="Poppins Light"/>
                <a:sym typeface="Poppins Light"/>
              </a:rPr>
              <a:t>Zoologická záhrada, zámok </a:t>
            </a:r>
            <a:r>
              <a:rPr lang="sk-SK" sz="1800" dirty="0" err="1">
                <a:latin typeface="Poppins Light"/>
                <a:cs typeface="Poppins Light"/>
                <a:sym typeface="Poppins Light"/>
              </a:rPr>
              <a:t>Lešná</a:t>
            </a:r>
            <a:r>
              <a:rPr lang="sk-SK" sz="1800" dirty="0">
                <a:latin typeface="Poppins Light"/>
                <a:cs typeface="Poppins Light"/>
                <a:sym typeface="Poppins Light"/>
              </a:rPr>
              <a:t>, </a:t>
            </a:r>
          </a:p>
          <a:p>
            <a:pPr marL="457200" lvl="0" indent="-342900">
              <a:lnSpc>
                <a:spcPct val="115000"/>
              </a:lnSpc>
              <a:buClr>
                <a:srgbClr val="CCCCCC"/>
              </a:buClr>
              <a:buSzPts val="1800"/>
              <a:buFont typeface="Poppins Light"/>
              <a:buChar char="￮"/>
            </a:pPr>
            <a:r>
              <a:rPr lang="sk-SK" sz="1800" dirty="0">
                <a:latin typeface="Poppins Light"/>
                <a:cs typeface="Poppins Light"/>
                <a:sym typeface="Poppins Light"/>
              </a:rPr>
              <a:t>Zrúcanina hradu Lukov</a:t>
            </a:r>
          </a:p>
          <a:p>
            <a:pPr marL="457200" lvl="0" indent="-342900">
              <a:lnSpc>
                <a:spcPct val="115000"/>
              </a:lnSpc>
              <a:buClr>
                <a:srgbClr val="CCCCCC"/>
              </a:buClr>
              <a:buSzPts val="1800"/>
              <a:buFont typeface="Poppins Light"/>
              <a:buChar char="￮"/>
            </a:pPr>
            <a:r>
              <a:rPr lang="sk-SK" sz="1800" dirty="0">
                <a:latin typeface="Poppins Light"/>
                <a:cs typeface="Poppins Light"/>
                <a:sym typeface="Poppins Light"/>
              </a:rPr>
              <a:t>Hrad </a:t>
            </a:r>
            <a:r>
              <a:rPr lang="sk-SK" sz="1800" dirty="0" err="1">
                <a:latin typeface="Poppins Light"/>
                <a:cs typeface="Poppins Light"/>
                <a:sym typeface="Poppins Light"/>
              </a:rPr>
              <a:t>Malenovice</a:t>
            </a:r>
            <a:endParaRPr lang="sk-SK" sz="1800" dirty="0">
              <a:latin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21" name="Google Shape;121;p16"/>
          <p:cNvSpPr/>
          <p:nvPr/>
        </p:nvSpPr>
        <p:spPr>
          <a:xfrm>
            <a:off x="1195600" y="832999"/>
            <a:ext cx="823981" cy="1091988"/>
          </a:xfrm>
          <a:custGeom>
            <a:avLst/>
            <a:gdLst/>
            <a:ahLst/>
            <a:cxnLst/>
            <a:rect l="l" t="t" r="r" b="b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6"/>
          <p:cNvSpPr/>
          <p:nvPr/>
        </p:nvSpPr>
        <p:spPr>
          <a:xfrm>
            <a:off x="8495700" y="6209700"/>
            <a:ext cx="495900" cy="495900"/>
          </a:xfrm>
          <a:prstGeom prst="ellipse">
            <a:avLst/>
          </a:prstGeom>
          <a:solidFill>
            <a:srgbClr val="EC75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6"/>
          <p:cNvSpPr txBox="1"/>
          <p:nvPr/>
        </p:nvSpPr>
        <p:spPr>
          <a:xfrm>
            <a:off x="8495700" y="6209700"/>
            <a:ext cx="4959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013" y="0"/>
            <a:ext cx="86479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9" name="Google Shape;129;p17"/>
          <p:cNvGrpSpPr/>
          <p:nvPr/>
        </p:nvGrpSpPr>
        <p:grpSpPr>
          <a:xfrm>
            <a:off x="659387" y="-483612"/>
            <a:ext cx="7825200" cy="7825200"/>
            <a:chOff x="-3253188" y="-796825"/>
            <a:chExt cx="7825200" cy="7825200"/>
          </a:xfrm>
        </p:grpSpPr>
        <p:sp>
          <p:nvSpPr>
            <p:cNvPr id="130" name="Google Shape;130;p17"/>
            <p:cNvSpPr/>
            <p:nvPr/>
          </p:nvSpPr>
          <p:spPr>
            <a:xfrm>
              <a:off x="-2769612" y="-313225"/>
              <a:ext cx="6858000" cy="6858000"/>
            </a:xfrm>
            <a:prstGeom prst="ellipse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7"/>
            <p:cNvSpPr/>
            <p:nvPr/>
          </p:nvSpPr>
          <p:spPr>
            <a:xfrm>
              <a:off x="-1754850" y="701525"/>
              <a:ext cx="4828500" cy="4828500"/>
            </a:xfrm>
            <a:prstGeom prst="ellipse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7"/>
            <p:cNvSpPr/>
            <p:nvPr/>
          </p:nvSpPr>
          <p:spPr>
            <a:xfrm>
              <a:off x="-3253188" y="-796825"/>
              <a:ext cx="7825200" cy="7825200"/>
            </a:xfrm>
            <a:prstGeom prst="ellipse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Google Shape;133;p17"/>
          <p:cNvSpPr/>
          <p:nvPr/>
        </p:nvSpPr>
        <p:spPr>
          <a:xfrm>
            <a:off x="3186725" y="2043750"/>
            <a:ext cx="2770500" cy="27705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50800" dir="5400000" algn="tl" rotWithShape="0">
              <a:srgbClr val="FFFFFF">
                <a:alpha val="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4" name="Google Shape;13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3962" y="3120812"/>
            <a:ext cx="2676101" cy="6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/>
          <p:nvPr/>
        </p:nvSpPr>
        <p:spPr>
          <a:xfrm>
            <a:off x="1041600" y="-101400"/>
            <a:ext cx="7060800" cy="7060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18"/>
          <p:cNvGrpSpPr/>
          <p:nvPr/>
        </p:nvGrpSpPr>
        <p:grpSpPr>
          <a:xfrm>
            <a:off x="6237579" y="3951582"/>
            <a:ext cx="2601622" cy="2601622"/>
            <a:chOff x="4141000" y="2108050"/>
            <a:chExt cx="2877900" cy="2877900"/>
          </a:xfrm>
        </p:grpSpPr>
        <p:sp>
          <p:nvSpPr>
            <p:cNvPr id="141" name="Google Shape;141;p18"/>
            <p:cNvSpPr/>
            <p:nvPr/>
          </p:nvSpPr>
          <p:spPr>
            <a:xfrm>
              <a:off x="5125450" y="3092350"/>
              <a:ext cx="909000" cy="9093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8"/>
            <p:cNvSpPr/>
            <p:nvPr/>
          </p:nvSpPr>
          <p:spPr>
            <a:xfrm>
              <a:off x="4882150" y="2849200"/>
              <a:ext cx="1395600" cy="13956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8"/>
            <p:cNvSpPr/>
            <p:nvPr/>
          </p:nvSpPr>
          <p:spPr>
            <a:xfrm>
              <a:off x="4547350" y="2514400"/>
              <a:ext cx="2065200" cy="20652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8"/>
            <p:cNvSpPr/>
            <p:nvPr/>
          </p:nvSpPr>
          <p:spPr>
            <a:xfrm>
              <a:off x="4141000" y="2108050"/>
              <a:ext cx="2877900" cy="28779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" name="Google Shape;145;p18"/>
          <p:cNvSpPr/>
          <p:nvPr/>
        </p:nvSpPr>
        <p:spPr>
          <a:xfrm>
            <a:off x="634826" y="406238"/>
            <a:ext cx="1945500" cy="19455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" name="Google Shape;146;p18"/>
          <p:cNvGrpSpPr/>
          <p:nvPr/>
        </p:nvGrpSpPr>
        <p:grpSpPr>
          <a:xfrm>
            <a:off x="533408" y="304808"/>
            <a:ext cx="2148358" cy="2148358"/>
            <a:chOff x="6680825" y="2549350"/>
            <a:chExt cx="1539600" cy="1539600"/>
          </a:xfrm>
        </p:grpSpPr>
        <p:sp>
          <p:nvSpPr>
            <p:cNvPr id="147" name="Google Shape;147;p18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8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8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" name="Google Shape;150;p18"/>
          <p:cNvSpPr txBox="1"/>
          <p:nvPr/>
        </p:nvSpPr>
        <p:spPr>
          <a:xfrm>
            <a:off x="2569800" y="558875"/>
            <a:ext cx="4004400" cy="9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5200" b="1" dirty="0">
                <a:solidFill>
                  <a:srgbClr val="FCC300"/>
                </a:solidFill>
                <a:latin typeface="Poppins"/>
                <a:ea typeface="Poppins"/>
                <a:cs typeface="Poppins"/>
                <a:sym typeface="Poppins"/>
              </a:rPr>
              <a:t>Kto sme?</a:t>
            </a:r>
            <a:endParaRPr sz="5200" b="1" dirty="0">
              <a:solidFill>
                <a:srgbClr val="FCC3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51" name="Google Shape;151;p18"/>
          <p:cNvGrpSpPr/>
          <p:nvPr/>
        </p:nvGrpSpPr>
        <p:grpSpPr>
          <a:xfrm>
            <a:off x="1050961" y="1040287"/>
            <a:ext cx="1113237" cy="677418"/>
            <a:chOff x="3269900" y="3064500"/>
            <a:chExt cx="432325" cy="263075"/>
          </a:xfrm>
        </p:grpSpPr>
        <p:sp>
          <p:nvSpPr>
            <p:cNvPr id="152" name="Google Shape;152;p18"/>
            <p:cNvSpPr/>
            <p:nvPr/>
          </p:nvSpPr>
          <p:spPr>
            <a:xfrm>
              <a:off x="3269900" y="3064500"/>
              <a:ext cx="432325" cy="263075"/>
            </a:xfrm>
            <a:custGeom>
              <a:avLst/>
              <a:gdLst/>
              <a:ahLst/>
              <a:cxnLst/>
              <a:rect l="l" t="t" r="r" b="b"/>
              <a:pathLst>
                <a:path w="17293" h="10523" fill="none" extrusionOk="0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3445875" y="3155825"/>
              <a:ext cx="80400" cy="80400"/>
            </a:xfrm>
            <a:custGeom>
              <a:avLst/>
              <a:gdLst/>
              <a:ahLst/>
              <a:cxnLst/>
              <a:rect l="l" t="t" r="r" b="b"/>
              <a:pathLst>
                <a:path w="3216" h="3216" fill="none" extrusionOk="0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8"/>
            <p:cNvSpPr/>
            <p:nvPr/>
          </p:nvSpPr>
          <p:spPr>
            <a:xfrm>
              <a:off x="3381925" y="3091900"/>
              <a:ext cx="208275" cy="208275"/>
            </a:xfrm>
            <a:custGeom>
              <a:avLst/>
              <a:gdLst/>
              <a:ahLst/>
              <a:cxnLst/>
              <a:rect l="l" t="t" r="r" b="b"/>
              <a:pathLst>
                <a:path w="8331" h="8331" fill="none" extrusionOk="0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" name="Google Shape;155;p18"/>
          <p:cNvSpPr txBox="1"/>
          <p:nvPr/>
        </p:nvSpPr>
        <p:spPr>
          <a:xfrm>
            <a:off x="2639400" y="1515575"/>
            <a:ext cx="4756500" cy="3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>
              <a:lnSpc>
                <a:spcPct val="115000"/>
              </a:lnSpc>
              <a:spcBef>
                <a:spcPts val="800"/>
              </a:spcBef>
              <a:buClr>
                <a:srgbClr val="CCCCCC"/>
              </a:buClr>
              <a:buSzPts val="1800"/>
              <a:buFont typeface="Poppins Light"/>
              <a:buChar char="￮"/>
            </a:pPr>
            <a:r>
              <a:rPr lang="sk-SK" sz="1800" dirty="0">
                <a:latin typeface="Poppins Light"/>
                <a:cs typeface="Poppins Light"/>
                <a:sym typeface="Poppins Light"/>
              </a:rPr>
              <a:t>Mladá, dynamicky rozvíjajúca sa fakulta</a:t>
            </a:r>
          </a:p>
          <a:p>
            <a:pPr marL="457200" lvl="0" indent="-342900">
              <a:lnSpc>
                <a:spcPct val="115000"/>
              </a:lnSpc>
              <a:buClr>
                <a:srgbClr val="CCCCCC"/>
              </a:buClr>
              <a:buSzPts val="1800"/>
              <a:buFont typeface="Poppins Light"/>
              <a:buChar char="￮"/>
            </a:pPr>
            <a:r>
              <a:rPr lang="sk-SK" sz="1800" dirty="0">
                <a:latin typeface="Poppins Light"/>
                <a:cs typeface="Poppins Light"/>
                <a:sym typeface="Poppins Light"/>
              </a:rPr>
              <a:t>Založená dňa 1. 1. 2006 ako štvrtá samostatná fakulta UTB</a:t>
            </a:r>
          </a:p>
          <a:p>
            <a:pPr marL="457200" lvl="0" indent="-342900">
              <a:lnSpc>
                <a:spcPct val="115000"/>
              </a:lnSpc>
              <a:buClr>
                <a:srgbClr val="CCCCCC"/>
              </a:buClr>
              <a:buSzPts val="1800"/>
              <a:buFont typeface="Poppins Light"/>
              <a:buChar char="￮"/>
            </a:pPr>
            <a:r>
              <a:rPr lang="sk-SK" sz="1800" dirty="0">
                <a:latin typeface="Poppins Light"/>
                <a:cs typeface="Poppins Light"/>
                <a:sym typeface="Poppins Light"/>
              </a:rPr>
              <a:t>Moderné prostredie a vybavenie laboratórií, zamestnanosť</a:t>
            </a:r>
            <a:br>
              <a:rPr lang="sk-SK" sz="1800" dirty="0">
                <a:latin typeface="Poppins Light"/>
                <a:cs typeface="Poppins Light"/>
                <a:sym typeface="Poppins Light"/>
              </a:rPr>
            </a:br>
            <a:r>
              <a:rPr lang="sk-SK" sz="1800" dirty="0">
                <a:latin typeface="Poppins Light"/>
                <a:cs typeface="Poppins Light"/>
                <a:sym typeface="Poppins Light"/>
              </a:rPr>
              <a:t>a úspešnosť absolventov</a:t>
            </a:r>
          </a:p>
          <a:p>
            <a:pPr marL="457200" lvl="0" indent="-342900">
              <a:lnSpc>
                <a:spcPct val="115000"/>
              </a:lnSpc>
              <a:buClr>
                <a:srgbClr val="CCCCCC"/>
              </a:buClr>
              <a:buSzPts val="1800"/>
              <a:buFont typeface="Poppins Light"/>
              <a:buChar char="￮"/>
            </a:pPr>
            <a:r>
              <a:rPr lang="sk-SK" sz="1800" dirty="0">
                <a:latin typeface="Poppins Light"/>
                <a:cs typeface="Poppins Light"/>
                <a:sym typeface="Poppins Light"/>
              </a:rPr>
              <a:t>Študijné a výskumné zameranie</a:t>
            </a:r>
          </a:p>
          <a:p>
            <a:pPr marL="1371600" lvl="0">
              <a:lnSpc>
                <a:spcPct val="115000"/>
              </a:lnSpc>
              <a:spcBef>
                <a:spcPts val="800"/>
              </a:spcBef>
            </a:pPr>
            <a:endParaRPr lang="sk-SK" sz="1800" dirty="0"/>
          </a:p>
          <a:p>
            <a:pPr marL="13716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56" name="Google Shape;156;p18"/>
          <p:cNvSpPr txBox="1"/>
          <p:nvPr/>
        </p:nvSpPr>
        <p:spPr>
          <a:xfrm>
            <a:off x="2539943" y="4363118"/>
            <a:ext cx="49554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317500">
              <a:lnSpc>
                <a:spcPct val="115000"/>
              </a:lnSpc>
              <a:spcBef>
                <a:spcPts val="800"/>
              </a:spcBef>
              <a:buClr>
                <a:srgbClr val="CCCCCC"/>
              </a:buClr>
              <a:buSzPts val="1400"/>
              <a:buFont typeface="Poppins Light"/>
              <a:buChar char="-"/>
            </a:pPr>
            <a:r>
              <a:rPr lang="sk-SK" sz="1600" dirty="0">
                <a:latin typeface="Poppins Light"/>
                <a:cs typeface="Poppins Light"/>
                <a:sym typeface="Poppins Light"/>
              </a:rPr>
              <a:t>automatizácia a riadenie procesu</a:t>
            </a:r>
          </a:p>
          <a:p>
            <a:pPr marL="914400" lvl="0" indent="-317500">
              <a:lnSpc>
                <a:spcPct val="115000"/>
              </a:lnSpc>
              <a:buClr>
                <a:srgbClr val="CCCCCC"/>
              </a:buClr>
              <a:buSzPts val="1400"/>
              <a:buFont typeface="Poppins Light"/>
              <a:buChar char="-"/>
            </a:pPr>
            <a:r>
              <a:rPr lang="sk-SK" sz="1600" dirty="0">
                <a:latin typeface="Poppins Light"/>
                <a:cs typeface="Poppins Light"/>
                <a:sym typeface="Poppins Light"/>
              </a:rPr>
              <a:t>bezpečnostné technológie</a:t>
            </a:r>
          </a:p>
          <a:p>
            <a:pPr marL="914400" lvl="0" indent="-317500">
              <a:lnSpc>
                <a:spcPct val="115000"/>
              </a:lnSpc>
              <a:buClr>
                <a:srgbClr val="CCCCCC"/>
              </a:buClr>
              <a:buSzPts val="1400"/>
              <a:buFont typeface="Poppins Light"/>
              <a:buChar char="-"/>
            </a:pPr>
            <a:r>
              <a:rPr lang="sk-SK" sz="1600" dirty="0">
                <a:latin typeface="Poppins Light"/>
                <a:cs typeface="Poppins Light"/>
                <a:sym typeface="Poppins Light"/>
              </a:rPr>
              <a:t>informačné technológie</a:t>
            </a:r>
          </a:p>
        </p:txBody>
      </p:sp>
      <p:sp>
        <p:nvSpPr>
          <p:cNvPr id="157" name="Google Shape;157;p18"/>
          <p:cNvSpPr/>
          <p:nvPr/>
        </p:nvSpPr>
        <p:spPr>
          <a:xfrm>
            <a:off x="8495700" y="6209700"/>
            <a:ext cx="495900" cy="495900"/>
          </a:xfrm>
          <a:prstGeom prst="ellipse">
            <a:avLst/>
          </a:prstGeom>
          <a:solidFill>
            <a:srgbClr val="FCC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8"/>
          <p:cNvSpPr txBox="1"/>
          <p:nvPr/>
        </p:nvSpPr>
        <p:spPr>
          <a:xfrm>
            <a:off x="8495700" y="6209700"/>
            <a:ext cx="4959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9"/>
          <p:cNvGrpSpPr/>
          <p:nvPr/>
        </p:nvGrpSpPr>
        <p:grpSpPr>
          <a:xfrm>
            <a:off x="659387" y="-483612"/>
            <a:ext cx="7825200" cy="7825200"/>
            <a:chOff x="-3253188" y="-796825"/>
            <a:chExt cx="7825200" cy="7825200"/>
          </a:xfrm>
        </p:grpSpPr>
        <p:sp>
          <p:nvSpPr>
            <p:cNvPr id="164" name="Google Shape;164;p19"/>
            <p:cNvSpPr/>
            <p:nvPr/>
          </p:nvSpPr>
          <p:spPr>
            <a:xfrm>
              <a:off x="-2769612" y="-313225"/>
              <a:ext cx="6858000" cy="68580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9"/>
            <p:cNvSpPr/>
            <p:nvPr/>
          </p:nvSpPr>
          <p:spPr>
            <a:xfrm>
              <a:off x="-1754850" y="701525"/>
              <a:ext cx="4828500" cy="48285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9"/>
            <p:cNvSpPr/>
            <p:nvPr/>
          </p:nvSpPr>
          <p:spPr>
            <a:xfrm>
              <a:off x="-3253188" y="-796825"/>
              <a:ext cx="7825200" cy="78252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19"/>
          <p:cNvSpPr txBox="1"/>
          <p:nvPr/>
        </p:nvSpPr>
        <p:spPr>
          <a:xfrm>
            <a:off x="799650" y="2563500"/>
            <a:ext cx="7544700" cy="17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5200" b="1">
                <a:solidFill>
                  <a:srgbClr val="FCC300"/>
                </a:solidFill>
                <a:latin typeface="Poppins"/>
                <a:ea typeface="Poppins"/>
                <a:cs typeface="Poppins"/>
                <a:sym typeface="Poppins"/>
              </a:rPr>
              <a:t>Současné prostory fakulty</a:t>
            </a:r>
            <a:endParaRPr sz="5200" b="1">
              <a:solidFill>
                <a:srgbClr val="FCC3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68" name="Google Shape;16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650" y="2110350"/>
            <a:ext cx="7936699" cy="263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651" y="2110350"/>
            <a:ext cx="7936699" cy="263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648" y="2110351"/>
            <a:ext cx="7936699" cy="263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3654" y="2110351"/>
            <a:ext cx="7936699" cy="263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3647" y="2110350"/>
            <a:ext cx="7936699" cy="2637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2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"/>
          <p:cNvSpPr/>
          <p:nvPr/>
        </p:nvSpPr>
        <p:spPr>
          <a:xfrm>
            <a:off x="1041600" y="-101400"/>
            <a:ext cx="7060800" cy="7060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" name="Google Shape;178;p20"/>
          <p:cNvGrpSpPr/>
          <p:nvPr/>
        </p:nvGrpSpPr>
        <p:grpSpPr>
          <a:xfrm>
            <a:off x="6237579" y="3951582"/>
            <a:ext cx="2601622" cy="2601622"/>
            <a:chOff x="4141000" y="2108050"/>
            <a:chExt cx="2877900" cy="2877900"/>
          </a:xfrm>
        </p:grpSpPr>
        <p:sp>
          <p:nvSpPr>
            <p:cNvPr id="179" name="Google Shape;179;p20"/>
            <p:cNvSpPr/>
            <p:nvPr/>
          </p:nvSpPr>
          <p:spPr>
            <a:xfrm>
              <a:off x="5125450" y="3092350"/>
              <a:ext cx="909000" cy="9093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0"/>
            <p:cNvSpPr/>
            <p:nvPr/>
          </p:nvSpPr>
          <p:spPr>
            <a:xfrm>
              <a:off x="4882150" y="2849200"/>
              <a:ext cx="1395600" cy="13956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0"/>
            <p:cNvSpPr/>
            <p:nvPr/>
          </p:nvSpPr>
          <p:spPr>
            <a:xfrm>
              <a:off x="4547350" y="2514400"/>
              <a:ext cx="2065200" cy="20652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0"/>
            <p:cNvSpPr/>
            <p:nvPr/>
          </p:nvSpPr>
          <p:spPr>
            <a:xfrm>
              <a:off x="4141000" y="2108050"/>
              <a:ext cx="2877900" cy="28779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" name="Google Shape;183;p20"/>
          <p:cNvSpPr/>
          <p:nvPr/>
        </p:nvSpPr>
        <p:spPr>
          <a:xfrm>
            <a:off x="634826" y="406238"/>
            <a:ext cx="1945500" cy="19455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" name="Google Shape;184;p20"/>
          <p:cNvGrpSpPr/>
          <p:nvPr/>
        </p:nvGrpSpPr>
        <p:grpSpPr>
          <a:xfrm>
            <a:off x="533408" y="304808"/>
            <a:ext cx="2148358" cy="2148358"/>
            <a:chOff x="6680825" y="2549350"/>
            <a:chExt cx="1539600" cy="1539600"/>
          </a:xfrm>
        </p:grpSpPr>
        <p:sp>
          <p:nvSpPr>
            <p:cNvPr id="185" name="Google Shape;185;p20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0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0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" name="Google Shape;188;p20"/>
          <p:cNvSpPr txBox="1"/>
          <p:nvPr/>
        </p:nvSpPr>
        <p:spPr>
          <a:xfrm>
            <a:off x="2639400" y="558875"/>
            <a:ext cx="3830400" cy="16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5200" b="1" dirty="0">
                <a:solidFill>
                  <a:srgbClr val="FCC300"/>
                </a:solidFill>
                <a:latin typeface="Poppins"/>
                <a:ea typeface="Poppins"/>
                <a:cs typeface="Poppins"/>
                <a:sym typeface="Poppins"/>
              </a:rPr>
              <a:t>Čo môžeš študovať?</a:t>
            </a:r>
            <a:endParaRPr sz="5200" b="1" dirty="0">
              <a:solidFill>
                <a:srgbClr val="FCC3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9" name="Google Shape;189;p20"/>
          <p:cNvSpPr txBox="1"/>
          <p:nvPr/>
        </p:nvSpPr>
        <p:spPr>
          <a:xfrm>
            <a:off x="2639400" y="2146150"/>
            <a:ext cx="4158300" cy="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CCCCCC"/>
              </a:buClr>
              <a:buSzPts val="2000"/>
              <a:buFont typeface="Poppins Light"/>
              <a:buChar char="￮"/>
            </a:pPr>
            <a:r>
              <a:rPr lang="cs" sz="2000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Bakalárske štúdium</a:t>
            </a:r>
            <a:endParaRPr sz="20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90" name="Google Shape;190;p20"/>
          <p:cNvSpPr txBox="1"/>
          <p:nvPr/>
        </p:nvSpPr>
        <p:spPr>
          <a:xfrm>
            <a:off x="1662972" y="2713574"/>
            <a:ext cx="6439427" cy="2744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indent="-317160">
              <a:lnSpc>
                <a:spcPct val="115000"/>
              </a:lnSpc>
              <a:buFont typeface="Poppins Light"/>
              <a:buChar char="-"/>
            </a:pPr>
            <a:r>
              <a:rPr lang="cs-CZ" sz="1800" spc="-1" dirty="0">
                <a:latin typeface="Poppins Light" panose="020B0604020202020204" charset="-18"/>
                <a:cs typeface="Poppins Light" panose="020B0604020202020204" charset="-18"/>
              </a:rPr>
              <a:t>Softwarové inženýrství (P, K)</a:t>
            </a:r>
          </a:p>
          <a:p>
            <a:pPr marL="914400" indent="-317160">
              <a:lnSpc>
                <a:spcPct val="115000"/>
              </a:lnSpc>
              <a:buFont typeface="Poppins Light"/>
              <a:buChar char="-"/>
            </a:pPr>
            <a:r>
              <a:rPr lang="cs-CZ" sz="1800" spc="-1" dirty="0">
                <a:latin typeface="Poppins Light" panose="020B0604020202020204" charset="-18"/>
                <a:cs typeface="Poppins Light" panose="020B0604020202020204" charset="-18"/>
              </a:rPr>
              <a:t>Aplikovaná informatika v průmyslové automatizaci </a:t>
            </a:r>
            <a:r>
              <a:rPr lang="cs-CZ" sz="1800" i="1" spc="-1" dirty="0">
                <a:latin typeface="Poppins Light" panose="020B0604020202020204" charset="-18"/>
                <a:cs typeface="Poppins Light" panose="020B0604020202020204" charset="-18"/>
              </a:rPr>
              <a:t>se specializacemi:</a:t>
            </a:r>
            <a:endParaRPr lang="cs-CZ" sz="1800" spc="-1" dirty="0">
              <a:latin typeface="Poppins Light" panose="020B0604020202020204" charset="-18"/>
              <a:cs typeface="Poppins Light" panose="020B0604020202020204" charset="-18"/>
            </a:endParaRPr>
          </a:p>
          <a:p>
            <a:pPr marL="1371600" lvl="1" indent="-317160">
              <a:lnSpc>
                <a:spcPct val="115000"/>
              </a:lnSpc>
              <a:buFont typeface="Poppins Light"/>
              <a:buChar char="-"/>
            </a:pPr>
            <a:r>
              <a:rPr lang="cs-CZ" sz="1800" spc="-1" dirty="0">
                <a:latin typeface="Poppins Light" panose="020B0604020202020204" charset="-18"/>
                <a:cs typeface="Poppins Light" panose="020B0604020202020204" charset="-18"/>
              </a:rPr>
              <a:t>Inteligentní systémy s roboty (P, K)</a:t>
            </a:r>
          </a:p>
          <a:p>
            <a:pPr marL="1371600" lvl="1" indent="-317160">
              <a:lnSpc>
                <a:spcPct val="115000"/>
              </a:lnSpc>
              <a:buFont typeface="Poppins Light"/>
              <a:buChar char="-"/>
            </a:pPr>
            <a:r>
              <a:rPr lang="cs-CZ" sz="1800" spc="-1" dirty="0">
                <a:latin typeface="Poppins Light" panose="020B0604020202020204" charset="-18"/>
                <a:cs typeface="Poppins Light" panose="020B0604020202020204" charset="-18"/>
              </a:rPr>
              <a:t>Průmyslová automatizace (P, K)</a:t>
            </a:r>
          </a:p>
          <a:p>
            <a:pPr marL="914400" indent="-317160">
              <a:lnSpc>
                <a:spcPct val="115000"/>
              </a:lnSpc>
              <a:buFont typeface="Poppins Light"/>
              <a:buChar char="-"/>
            </a:pPr>
            <a:r>
              <a:rPr lang="cs-CZ" sz="1800" spc="-1" dirty="0">
                <a:latin typeface="Poppins Light" panose="020B0604020202020204" charset="-18"/>
                <a:cs typeface="Poppins Light" panose="020B0604020202020204" charset="-18"/>
              </a:rPr>
              <a:t>Bezpečnostní technologie, systémy </a:t>
            </a:r>
            <a:r>
              <a:rPr lang="cs-CZ" sz="1800" dirty="0">
                <a:latin typeface="Poppins Light" panose="020B0604020202020204" charset="-18"/>
                <a:cs typeface="Poppins Light" panose="020B0604020202020204" charset="-18"/>
              </a:rPr>
              <a:t/>
            </a:r>
            <a:br>
              <a:rPr lang="cs-CZ" sz="1800" dirty="0">
                <a:latin typeface="Poppins Light" panose="020B0604020202020204" charset="-18"/>
                <a:cs typeface="Poppins Light" panose="020B0604020202020204" charset="-18"/>
              </a:rPr>
            </a:br>
            <a:r>
              <a:rPr lang="cs-CZ" sz="1800" spc="-1" dirty="0">
                <a:latin typeface="Poppins Light" panose="020B0604020202020204" charset="-18"/>
                <a:cs typeface="Poppins Light" panose="020B0604020202020204" charset="-18"/>
              </a:rPr>
              <a:t>a management (P, K)</a:t>
            </a:r>
          </a:p>
          <a:p>
            <a:pPr marL="914400" indent="-317160">
              <a:lnSpc>
                <a:spcPct val="115000"/>
              </a:lnSpc>
              <a:buFont typeface="Poppins Light"/>
              <a:buChar char="-"/>
            </a:pPr>
            <a:r>
              <a:rPr lang="cs-CZ" sz="1800" spc="-1" dirty="0">
                <a:latin typeface="Poppins Light" panose="020B0604020202020204" charset="-18"/>
                <a:cs typeface="Poppins Light" panose="020B0604020202020204" charset="-18"/>
              </a:rPr>
              <a:t>Informační technologie v administrativě (P)</a:t>
            </a:r>
          </a:p>
          <a:p>
            <a:pPr marL="914400" lvl="0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-"/>
            </a:pPr>
            <a:endParaRPr sz="2000" dirty="0">
              <a:solidFill>
                <a:srgbClr val="000000"/>
              </a:solidFill>
              <a:latin typeface="Poppins Light" panose="020B0604020202020204" charset="-18"/>
              <a:ea typeface="Poppins Light"/>
              <a:cs typeface="Poppins Light" panose="020B0604020202020204" charset="-18"/>
              <a:sym typeface="Poppins Light"/>
            </a:endParaRPr>
          </a:p>
        </p:txBody>
      </p:sp>
      <p:grpSp>
        <p:nvGrpSpPr>
          <p:cNvPr id="191" name="Google Shape;191;p20"/>
          <p:cNvGrpSpPr/>
          <p:nvPr/>
        </p:nvGrpSpPr>
        <p:grpSpPr>
          <a:xfrm>
            <a:off x="1101861" y="802586"/>
            <a:ext cx="1011464" cy="1152830"/>
            <a:chOff x="1494086" y="1206461"/>
            <a:chExt cx="1011464" cy="1152830"/>
          </a:xfrm>
        </p:grpSpPr>
        <p:sp>
          <p:nvSpPr>
            <p:cNvPr id="192" name="Google Shape;192;p20"/>
            <p:cNvSpPr/>
            <p:nvPr/>
          </p:nvSpPr>
          <p:spPr>
            <a:xfrm>
              <a:off x="1567862" y="1332491"/>
              <a:ext cx="937688" cy="244488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0"/>
            <p:cNvSpPr/>
            <p:nvPr/>
          </p:nvSpPr>
          <p:spPr>
            <a:xfrm>
              <a:off x="1494086" y="1644507"/>
              <a:ext cx="937688" cy="244488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0"/>
            <p:cNvSpPr/>
            <p:nvPr/>
          </p:nvSpPr>
          <p:spPr>
            <a:xfrm>
              <a:off x="1944439" y="1206461"/>
              <a:ext cx="110758" cy="126094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0"/>
            <p:cNvSpPr/>
            <p:nvPr/>
          </p:nvSpPr>
          <p:spPr>
            <a:xfrm>
              <a:off x="1944439" y="1888932"/>
              <a:ext cx="110758" cy="470359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" name="Google Shape;196;p20"/>
          <p:cNvSpPr/>
          <p:nvPr/>
        </p:nvSpPr>
        <p:spPr>
          <a:xfrm>
            <a:off x="8495700" y="6209700"/>
            <a:ext cx="495900" cy="495900"/>
          </a:xfrm>
          <a:prstGeom prst="ellipse">
            <a:avLst/>
          </a:prstGeom>
          <a:solidFill>
            <a:srgbClr val="FCC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0"/>
          <p:cNvSpPr txBox="1"/>
          <p:nvPr/>
        </p:nvSpPr>
        <p:spPr>
          <a:xfrm>
            <a:off x="8495700" y="6209700"/>
            <a:ext cx="4959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1"/>
          <p:cNvSpPr/>
          <p:nvPr/>
        </p:nvSpPr>
        <p:spPr>
          <a:xfrm>
            <a:off x="1041600" y="-101400"/>
            <a:ext cx="7060800" cy="7060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" name="Google Shape;203;p21"/>
          <p:cNvGrpSpPr/>
          <p:nvPr/>
        </p:nvGrpSpPr>
        <p:grpSpPr>
          <a:xfrm>
            <a:off x="6237579" y="3951582"/>
            <a:ext cx="2601622" cy="2601622"/>
            <a:chOff x="4141000" y="2108050"/>
            <a:chExt cx="2877900" cy="2877900"/>
          </a:xfrm>
        </p:grpSpPr>
        <p:sp>
          <p:nvSpPr>
            <p:cNvPr id="204" name="Google Shape;204;p21"/>
            <p:cNvSpPr/>
            <p:nvPr/>
          </p:nvSpPr>
          <p:spPr>
            <a:xfrm>
              <a:off x="5125450" y="3092350"/>
              <a:ext cx="909000" cy="9093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1"/>
            <p:cNvSpPr/>
            <p:nvPr/>
          </p:nvSpPr>
          <p:spPr>
            <a:xfrm>
              <a:off x="4882150" y="2849200"/>
              <a:ext cx="1395600" cy="13956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1"/>
            <p:cNvSpPr/>
            <p:nvPr/>
          </p:nvSpPr>
          <p:spPr>
            <a:xfrm>
              <a:off x="4547350" y="2514400"/>
              <a:ext cx="2065200" cy="20652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1"/>
            <p:cNvSpPr/>
            <p:nvPr/>
          </p:nvSpPr>
          <p:spPr>
            <a:xfrm>
              <a:off x="4141000" y="2108050"/>
              <a:ext cx="2877900" cy="2877900"/>
            </a:xfrm>
            <a:prstGeom prst="ellipse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" name="Google Shape;208;p21"/>
          <p:cNvSpPr/>
          <p:nvPr/>
        </p:nvSpPr>
        <p:spPr>
          <a:xfrm>
            <a:off x="634826" y="406238"/>
            <a:ext cx="1945500" cy="19455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9" name="Google Shape;209;p21"/>
          <p:cNvGrpSpPr/>
          <p:nvPr/>
        </p:nvGrpSpPr>
        <p:grpSpPr>
          <a:xfrm>
            <a:off x="533408" y="304808"/>
            <a:ext cx="2148358" cy="2148358"/>
            <a:chOff x="6680825" y="2549350"/>
            <a:chExt cx="1539600" cy="1539600"/>
          </a:xfrm>
        </p:grpSpPr>
        <p:sp>
          <p:nvSpPr>
            <p:cNvPr id="210" name="Google Shape;210;p21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1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FCC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" name="Google Shape;213;p21"/>
          <p:cNvSpPr txBox="1"/>
          <p:nvPr/>
        </p:nvSpPr>
        <p:spPr>
          <a:xfrm>
            <a:off x="2639400" y="558875"/>
            <a:ext cx="3830400" cy="16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sk-SK" sz="5200" b="1" dirty="0">
                <a:solidFill>
                  <a:srgbClr val="FCC300"/>
                </a:solidFill>
                <a:latin typeface="Poppins"/>
                <a:ea typeface="Poppins"/>
                <a:cs typeface="Poppins"/>
                <a:sym typeface="Poppins"/>
              </a:rPr>
              <a:t>Čo môžeš študovať?</a:t>
            </a:r>
          </a:p>
        </p:txBody>
      </p:sp>
      <p:grpSp>
        <p:nvGrpSpPr>
          <p:cNvPr id="214" name="Google Shape;214;p21"/>
          <p:cNvGrpSpPr/>
          <p:nvPr/>
        </p:nvGrpSpPr>
        <p:grpSpPr>
          <a:xfrm>
            <a:off x="1101861" y="802586"/>
            <a:ext cx="1011464" cy="1152830"/>
            <a:chOff x="1494086" y="1206461"/>
            <a:chExt cx="1011464" cy="1152830"/>
          </a:xfrm>
        </p:grpSpPr>
        <p:sp>
          <p:nvSpPr>
            <p:cNvPr id="215" name="Google Shape;215;p21"/>
            <p:cNvSpPr/>
            <p:nvPr/>
          </p:nvSpPr>
          <p:spPr>
            <a:xfrm>
              <a:off x="1567862" y="1332491"/>
              <a:ext cx="937688" cy="244488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1"/>
            <p:cNvSpPr/>
            <p:nvPr/>
          </p:nvSpPr>
          <p:spPr>
            <a:xfrm>
              <a:off x="1494086" y="1644507"/>
              <a:ext cx="937688" cy="244488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1944439" y="1206461"/>
              <a:ext cx="110758" cy="126094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1944439" y="1888932"/>
              <a:ext cx="110758" cy="470359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19;p21"/>
          <p:cNvSpPr txBox="1"/>
          <p:nvPr/>
        </p:nvSpPr>
        <p:spPr>
          <a:xfrm>
            <a:off x="2487000" y="2064125"/>
            <a:ext cx="4693500" cy="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CCCCCC"/>
              </a:buClr>
              <a:buSzPts val="2000"/>
              <a:buFont typeface="Poppins Light"/>
              <a:buChar char="￮"/>
            </a:pPr>
            <a:r>
              <a:rPr lang="cs" sz="1800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Nadväzujúce magisterské štúdium</a:t>
            </a:r>
            <a:endParaRPr sz="18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20" name="Google Shape;220;p21"/>
          <p:cNvSpPr txBox="1"/>
          <p:nvPr/>
        </p:nvSpPr>
        <p:spPr>
          <a:xfrm>
            <a:off x="1707670" y="2615654"/>
            <a:ext cx="6413442" cy="31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indent="-317160">
              <a:lnSpc>
                <a:spcPct val="115000"/>
              </a:lnSpc>
              <a:buFont typeface="Poppins Light"/>
              <a:buChar char="-"/>
            </a:pPr>
            <a:r>
              <a:rPr lang="cs-CZ" sz="1600" spc="-1" dirty="0">
                <a:latin typeface="Poppins Light" panose="020B0604020202020204" charset="-18"/>
                <a:cs typeface="Poppins Light" panose="020B0604020202020204" charset="-18"/>
              </a:rPr>
              <a:t>Informační technologie </a:t>
            </a:r>
            <a:r>
              <a:rPr lang="cs-CZ" sz="1600" i="1" spc="-1" dirty="0">
                <a:latin typeface="Poppins Light" panose="020B0604020202020204" charset="-18"/>
                <a:cs typeface="Poppins Light" panose="020B0604020202020204" charset="-18"/>
              </a:rPr>
              <a:t>se specializacemi</a:t>
            </a:r>
            <a:r>
              <a:rPr lang="cs-CZ" sz="1600" spc="-1" dirty="0">
                <a:latin typeface="Poppins Light" panose="020B0604020202020204" charset="-18"/>
                <a:cs typeface="Poppins Light" panose="020B0604020202020204" charset="-18"/>
              </a:rPr>
              <a:t>:</a:t>
            </a:r>
          </a:p>
          <a:p>
            <a:pPr marL="1371600" lvl="1" indent="-317160">
              <a:lnSpc>
                <a:spcPct val="115000"/>
              </a:lnSpc>
              <a:buFont typeface="Poppins Light"/>
              <a:buChar char="-"/>
            </a:pPr>
            <a:r>
              <a:rPr lang="cs-CZ" sz="1600" spc="-1" dirty="0">
                <a:latin typeface="Poppins Light" panose="020B0604020202020204" charset="-18"/>
                <a:cs typeface="Poppins Light" panose="020B0604020202020204" charset="-18"/>
              </a:rPr>
              <a:t>Softwarové inženýrství (P, K)</a:t>
            </a:r>
          </a:p>
          <a:p>
            <a:pPr marL="1371600" lvl="1" indent="-317160">
              <a:lnSpc>
                <a:spcPct val="115000"/>
              </a:lnSpc>
              <a:buFont typeface="Poppins Light"/>
              <a:buChar char="-"/>
            </a:pPr>
            <a:r>
              <a:rPr lang="cs-CZ" sz="1600" spc="-1" dirty="0">
                <a:latin typeface="Poppins Light" panose="020B0604020202020204" charset="-18"/>
                <a:cs typeface="Poppins Light" panose="020B0604020202020204" charset="-18"/>
              </a:rPr>
              <a:t>Kybernetická bezpečnost (P, K)</a:t>
            </a:r>
          </a:p>
          <a:p>
            <a:pPr marL="914400" indent="-317160">
              <a:lnSpc>
                <a:spcPct val="115000"/>
              </a:lnSpc>
              <a:buFont typeface="Poppins Light"/>
              <a:buChar char="-"/>
            </a:pPr>
            <a:r>
              <a:rPr lang="cs-CZ" sz="1600" spc="-1" dirty="0">
                <a:latin typeface="Poppins Light" panose="020B0604020202020204" charset="-18"/>
                <a:cs typeface="Poppins Light" panose="020B0604020202020204" charset="-18"/>
              </a:rPr>
              <a:t>Automatické řízení a informatika </a:t>
            </a:r>
            <a:r>
              <a:rPr lang="cs-CZ" sz="1800" dirty="0">
                <a:latin typeface="Poppins Light" panose="020B0604020202020204" charset="-18"/>
                <a:cs typeface="Poppins Light" panose="020B0604020202020204" charset="-18"/>
              </a:rPr>
              <a:t/>
            </a:r>
            <a:br>
              <a:rPr lang="cs-CZ" sz="1800" dirty="0">
                <a:latin typeface="Poppins Light" panose="020B0604020202020204" charset="-18"/>
                <a:cs typeface="Poppins Light" panose="020B0604020202020204" charset="-18"/>
              </a:rPr>
            </a:br>
            <a:r>
              <a:rPr lang="cs-CZ" sz="1600" spc="-1" dirty="0">
                <a:latin typeface="Poppins Light" panose="020B0604020202020204" charset="-18"/>
                <a:cs typeface="Poppins Light" panose="020B0604020202020204" charset="-18"/>
              </a:rPr>
              <a:t>v průmyslu 4.0 (P, K)</a:t>
            </a:r>
          </a:p>
          <a:p>
            <a:pPr marL="914400" indent="-317160">
              <a:lnSpc>
                <a:spcPct val="115000"/>
              </a:lnSpc>
              <a:buFont typeface="Poppins Light"/>
              <a:buChar char="-"/>
            </a:pPr>
            <a:r>
              <a:rPr lang="cs-CZ" sz="1600" spc="-1" dirty="0">
                <a:latin typeface="Poppins Light" panose="020B0604020202020204" charset="-18"/>
                <a:cs typeface="Poppins Light" panose="020B0604020202020204" charset="-18"/>
              </a:rPr>
              <a:t>Bezpečnostní technologie, systémy </a:t>
            </a:r>
            <a:r>
              <a:rPr lang="cs-CZ" sz="1800" dirty="0">
                <a:latin typeface="Poppins Light" panose="020B0604020202020204" charset="-18"/>
                <a:cs typeface="Poppins Light" panose="020B0604020202020204" charset="-18"/>
              </a:rPr>
              <a:t/>
            </a:r>
            <a:br>
              <a:rPr lang="cs-CZ" sz="1800" dirty="0">
                <a:latin typeface="Poppins Light" panose="020B0604020202020204" charset="-18"/>
                <a:cs typeface="Poppins Light" panose="020B0604020202020204" charset="-18"/>
              </a:rPr>
            </a:br>
            <a:r>
              <a:rPr lang="cs-CZ" sz="1600" spc="-1" dirty="0">
                <a:latin typeface="Poppins Light" panose="020B0604020202020204" charset="-18"/>
                <a:cs typeface="Poppins Light" panose="020B0604020202020204" charset="-18"/>
              </a:rPr>
              <a:t>a management </a:t>
            </a:r>
            <a:r>
              <a:rPr lang="cs-CZ" sz="1600" i="1" spc="-1" dirty="0">
                <a:latin typeface="Poppins Light" panose="020B0604020202020204" charset="-18"/>
                <a:cs typeface="Poppins Light" panose="020B0604020202020204" charset="-18"/>
              </a:rPr>
              <a:t>se specializacemi:</a:t>
            </a:r>
            <a:endParaRPr lang="cs-CZ" sz="1600" spc="-1" dirty="0">
              <a:latin typeface="Poppins Light" panose="020B0604020202020204" charset="-18"/>
              <a:cs typeface="Poppins Light" panose="020B0604020202020204" charset="-18"/>
            </a:endParaRPr>
          </a:p>
          <a:p>
            <a:pPr marL="1371600" lvl="1" indent="-317160">
              <a:lnSpc>
                <a:spcPct val="115000"/>
              </a:lnSpc>
              <a:buFont typeface="Poppins Light"/>
              <a:buChar char="-"/>
            </a:pPr>
            <a:r>
              <a:rPr lang="cs-CZ" sz="1600" spc="-1" dirty="0">
                <a:latin typeface="Poppins Light" panose="020B0604020202020204" charset="-18"/>
                <a:cs typeface="Poppins Light" panose="020B0604020202020204" charset="-18"/>
              </a:rPr>
              <a:t>Bezpečnostní technologie (P, K)</a:t>
            </a:r>
          </a:p>
          <a:p>
            <a:pPr marL="1371600" lvl="1" indent="-317160">
              <a:lnSpc>
                <a:spcPct val="115000"/>
              </a:lnSpc>
              <a:buFont typeface="Poppins Light"/>
              <a:buChar char="-"/>
            </a:pPr>
            <a:r>
              <a:rPr lang="cs-CZ" sz="1600" spc="-1" dirty="0">
                <a:latin typeface="Poppins Light" panose="020B0604020202020204" charset="-18"/>
                <a:cs typeface="Poppins Light" panose="020B0604020202020204" charset="-18"/>
              </a:rPr>
              <a:t>Bezpečnostní management (P, K)</a:t>
            </a:r>
          </a:p>
          <a:p>
            <a:pPr marL="914400" indent="-317160">
              <a:lnSpc>
                <a:spcPct val="115000"/>
              </a:lnSpc>
              <a:buFont typeface="Poppins Light"/>
              <a:buChar char="-"/>
            </a:pPr>
            <a:r>
              <a:rPr lang="cs-CZ" sz="1600" spc="-1" dirty="0">
                <a:latin typeface="Poppins Light" panose="020B0604020202020204" charset="-18"/>
                <a:cs typeface="Poppins Light" panose="020B0604020202020204" charset="-18"/>
              </a:rPr>
              <a:t>Učitelství informatiky pro střední školy (P)</a:t>
            </a:r>
          </a:p>
          <a:p>
            <a:pPr marL="914400" indent="-317160">
              <a:lnSpc>
                <a:spcPct val="115000"/>
              </a:lnSpc>
              <a:buFont typeface="Poppins Light"/>
              <a:buChar char="-"/>
            </a:pPr>
            <a:r>
              <a:rPr lang="cs-CZ" sz="1600" spc="-1" dirty="0" smtClean="0">
                <a:latin typeface="Poppins Light" panose="020B0604020202020204" charset="-18"/>
                <a:cs typeface="Poppins Light" panose="020B0604020202020204" charset="-18"/>
              </a:rPr>
              <a:t>Integrované systémy v budovách (P)</a:t>
            </a:r>
            <a:endParaRPr lang="cs-CZ" sz="1600" spc="-1" dirty="0">
              <a:latin typeface="Poppins Light" panose="020B0604020202020204" charset="-18"/>
              <a:cs typeface="Poppins Light" panose="020B0604020202020204" charset="-18"/>
            </a:endParaRPr>
          </a:p>
        </p:txBody>
      </p:sp>
      <p:sp>
        <p:nvSpPr>
          <p:cNvPr id="221" name="Google Shape;221;p21"/>
          <p:cNvSpPr/>
          <p:nvPr/>
        </p:nvSpPr>
        <p:spPr>
          <a:xfrm>
            <a:off x="8495700" y="6209700"/>
            <a:ext cx="495900" cy="495900"/>
          </a:xfrm>
          <a:prstGeom prst="ellipse">
            <a:avLst/>
          </a:prstGeom>
          <a:solidFill>
            <a:srgbClr val="FCC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1"/>
          <p:cNvSpPr txBox="1"/>
          <p:nvPr/>
        </p:nvSpPr>
        <p:spPr>
          <a:xfrm>
            <a:off x="8495700" y="6209700"/>
            <a:ext cx="4959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1219</Words>
  <Application>Microsoft Office PowerPoint</Application>
  <PresentationFormat>Předvádění na obrazovce (4:3)</PresentationFormat>
  <Paragraphs>343</Paragraphs>
  <Slides>33</Slides>
  <Notes>32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8" baseType="lpstr">
      <vt:lpstr>Arial</vt:lpstr>
      <vt:lpstr>Poppins</vt:lpstr>
      <vt:lpstr>Poppins Light</vt:lpstr>
      <vt:lpstr>Roboto</vt:lpstr>
      <vt:lpstr>Simple Light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student FAI</dc:creator>
  <cp:lastModifiedBy>kubalcik</cp:lastModifiedBy>
  <cp:revision>23</cp:revision>
  <dcterms:modified xsi:type="dcterms:W3CDTF">2021-02-09T16:22:05Z</dcterms:modified>
</cp:coreProperties>
</file>