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847" r:id="rId2"/>
    <p:sldMasterId id="2147483845" r:id="rId3"/>
    <p:sldMasterId id="2147483849" r:id="rId4"/>
    <p:sldMasterId id="2147483851" r:id="rId5"/>
    <p:sldMasterId id="2147483842" r:id="rId6"/>
    <p:sldMasterId id="2147483853" r:id="rId7"/>
    <p:sldMasterId id="2147483650" r:id="rId8"/>
    <p:sldMasterId id="2147483863" r:id="rId9"/>
  </p:sldMasterIdLst>
  <p:notesMasterIdLst>
    <p:notesMasterId r:id="rId46"/>
  </p:notesMasterIdLst>
  <p:handoutMasterIdLst>
    <p:handoutMasterId r:id="rId47"/>
  </p:handoutMasterIdLst>
  <p:sldIdLst>
    <p:sldId id="295" r:id="rId10"/>
    <p:sldId id="298" r:id="rId11"/>
    <p:sldId id="297" r:id="rId12"/>
    <p:sldId id="299" r:id="rId13"/>
    <p:sldId id="300" r:id="rId14"/>
    <p:sldId id="305" r:id="rId15"/>
    <p:sldId id="306" r:id="rId16"/>
    <p:sldId id="311" r:id="rId17"/>
    <p:sldId id="308" r:id="rId18"/>
    <p:sldId id="318" r:id="rId19"/>
    <p:sldId id="303" r:id="rId20"/>
    <p:sldId id="324" r:id="rId21"/>
    <p:sldId id="325" r:id="rId22"/>
    <p:sldId id="310" r:id="rId23"/>
    <p:sldId id="336" r:id="rId24"/>
    <p:sldId id="337" r:id="rId25"/>
    <p:sldId id="338" r:id="rId26"/>
    <p:sldId id="339" r:id="rId27"/>
    <p:sldId id="340" r:id="rId28"/>
    <p:sldId id="341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09" r:id="rId40"/>
    <p:sldId id="335" r:id="rId41"/>
    <p:sldId id="320" r:id="rId42"/>
    <p:sldId id="334" r:id="rId43"/>
    <p:sldId id="321" r:id="rId44"/>
    <p:sldId id="323" r:id="rId45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FF66"/>
    <a:srgbClr val="FFCC99"/>
    <a:srgbClr val="FECB00"/>
    <a:srgbClr val="CCFFCC"/>
    <a:srgbClr val="CC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6" autoAdjust="0"/>
    <p:restoredTop sz="95332" autoAdjust="0"/>
  </p:normalViewPr>
  <p:slideViewPr>
    <p:cSldViewPr showGuides="1">
      <p:cViewPr varScale="1">
        <p:scale>
          <a:sx n="88" d="100"/>
          <a:sy n="88" d="100"/>
        </p:scale>
        <p:origin x="1651" y="53"/>
      </p:cViewPr>
      <p:guideLst>
        <p:guide orient="horz" pos="30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Academic Staff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As of 1.1.2007</c:v>
                </c:pt>
                <c:pt idx="1">
                  <c:v>As of 1.1.2008</c:v>
                </c:pt>
                <c:pt idx="2">
                  <c:v>As of 1.1.2009</c:v>
                </c:pt>
                <c:pt idx="3">
                  <c:v>As of 1.1.2010</c:v>
                </c:pt>
                <c:pt idx="4">
                  <c:v>As of 1.1.2011</c:v>
                </c:pt>
                <c:pt idx="5">
                  <c:v>As of 1.1.2012</c:v>
                </c:pt>
                <c:pt idx="6">
                  <c:v>As of 1.1.2013</c:v>
                </c:pt>
                <c:pt idx="7">
                  <c:v>As of 1.1.2014</c:v>
                </c:pt>
                <c:pt idx="8">
                  <c:v>As of 1.1.2015</c:v>
                </c:pt>
                <c:pt idx="9">
                  <c:v>As of 1.1.2016</c:v>
                </c:pt>
                <c:pt idx="10">
                  <c:v>As of 1.1.2017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61</c:v>
                </c:pt>
                <c:pt idx="1">
                  <c:v>67</c:v>
                </c:pt>
                <c:pt idx="2">
                  <c:v>72</c:v>
                </c:pt>
                <c:pt idx="3">
                  <c:v>75</c:v>
                </c:pt>
                <c:pt idx="4">
                  <c:v>77</c:v>
                </c:pt>
                <c:pt idx="5">
                  <c:v>78</c:v>
                </c:pt>
                <c:pt idx="6">
                  <c:v>77</c:v>
                </c:pt>
                <c:pt idx="7">
                  <c:v>76</c:v>
                </c:pt>
                <c:pt idx="8">
                  <c:v>75</c:v>
                </c:pt>
                <c:pt idx="9">
                  <c:v>74</c:v>
                </c:pt>
                <c:pt idx="1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F-4226-AF83-8CA0672504A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Research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As of 1.1.2007</c:v>
                </c:pt>
                <c:pt idx="1">
                  <c:v>As of 1.1.2008</c:v>
                </c:pt>
                <c:pt idx="2">
                  <c:v>As of 1.1.2009</c:v>
                </c:pt>
                <c:pt idx="3">
                  <c:v>As of 1.1.2010</c:v>
                </c:pt>
                <c:pt idx="4">
                  <c:v>As of 1.1.2011</c:v>
                </c:pt>
                <c:pt idx="5">
                  <c:v>As of 1.1.2012</c:v>
                </c:pt>
                <c:pt idx="6">
                  <c:v>As of 1.1.2013</c:v>
                </c:pt>
                <c:pt idx="7">
                  <c:v>As of 1.1.2014</c:v>
                </c:pt>
                <c:pt idx="8">
                  <c:v>As of 1.1.2015</c:v>
                </c:pt>
                <c:pt idx="9">
                  <c:v>As of 1.1.2016</c:v>
                </c:pt>
                <c:pt idx="10">
                  <c:v>As of 1.1.2017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F-4226-AF83-8CA0672504A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Administrative Staff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As of 1.1.2007</c:v>
                </c:pt>
                <c:pt idx="1">
                  <c:v>As of 1.1.2008</c:v>
                </c:pt>
                <c:pt idx="2">
                  <c:v>As of 1.1.2009</c:v>
                </c:pt>
                <c:pt idx="3">
                  <c:v>As of 1.1.2010</c:v>
                </c:pt>
                <c:pt idx="4">
                  <c:v>As of 1.1.2011</c:v>
                </c:pt>
                <c:pt idx="5">
                  <c:v>As of 1.1.2012</c:v>
                </c:pt>
                <c:pt idx="6">
                  <c:v>As of 1.1.2013</c:v>
                </c:pt>
                <c:pt idx="7">
                  <c:v>As of 1.1.2014</c:v>
                </c:pt>
                <c:pt idx="8">
                  <c:v>As of 1.1.2015</c:v>
                </c:pt>
                <c:pt idx="9">
                  <c:v>As of 1.1.2016</c:v>
                </c:pt>
                <c:pt idx="10">
                  <c:v>As of 1.1.2017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31</c:v>
                </c:pt>
                <c:pt idx="1">
                  <c:v>28</c:v>
                </c:pt>
                <c:pt idx="2">
                  <c:v>26</c:v>
                </c:pt>
                <c:pt idx="3">
                  <c:v>36</c:v>
                </c:pt>
                <c:pt idx="4">
                  <c:v>30</c:v>
                </c:pt>
                <c:pt idx="5">
                  <c:v>41</c:v>
                </c:pt>
                <c:pt idx="6">
                  <c:v>39</c:v>
                </c:pt>
                <c:pt idx="7">
                  <c:v>42</c:v>
                </c:pt>
                <c:pt idx="8">
                  <c:v>45</c:v>
                </c:pt>
                <c:pt idx="9">
                  <c:v>45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F-4226-AF83-8CA067250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6624"/>
        <c:axId val="21228160"/>
        <c:axId val="0"/>
      </c:bar3DChart>
      <c:catAx>
        <c:axId val="212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28160"/>
        <c:crosses val="autoZero"/>
        <c:auto val="1"/>
        <c:lblAlgn val="ctr"/>
        <c:lblOffset val="100"/>
        <c:noMultiLvlLbl val="0"/>
      </c:catAx>
      <c:valAx>
        <c:axId val="212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2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noProof="0" dirty="0" smtClean="0"/>
              <a:t>Total</a:t>
            </a:r>
            <a:r>
              <a:rPr lang="en-GB" sz="2400" b="1" baseline="0" noProof="0" dirty="0" smtClean="0"/>
              <a:t> </a:t>
            </a:r>
            <a:r>
              <a:rPr lang="cs-CZ" sz="2400" b="1" baseline="0" noProof="0" dirty="0" smtClean="0"/>
              <a:t>No. </a:t>
            </a:r>
            <a:r>
              <a:rPr lang="en-GB" sz="2400" b="1" baseline="0" noProof="0" dirty="0" smtClean="0"/>
              <a:t>Of</a:t>
            </a:r>
            <a:r>
              <a:rPr lang="cs-CZ" sz="2400" b="1" baseline="0" noProof="0" dirty="0" smtClean="0"/>
              <a:t> </a:t>
            </a:r>
            <a:r>
              <a:rPr lang="en-GB" sz="2400" b="1" baseline="0" noProof="0" dirty="0" smtClean="0"/>
              <a:t>Employees</a:t>
            </a:r>
            <a:endParaRPr lang="en-GB" sz="2400" b="1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101</c:v>
                </c:pt>
                <c:pt idx="1">
                  <c:v>107</c:v>
                </c:pt>
                <c:pt idx="2">
                  <c:v>119</c:v>
                </c:pt>
                <c:pt idx="3">
                  <c:v>115</c:v>
                </c:pt>
                <c:pt idx="4">
                  <c:v>125</c:v>
                </c:pt>
                <c:pt idx="5">
                  <c:v>125</c:v>
                </c:pt>
                <c:pt idx="6">
                  <c:v>128</c:v>
                </c:pt>
                <c:pt idx="7">
                  <c:v>131</c:v>
                </c:pt>
                <c:pt idx="8">
                  <c:v>132</c:v>
                </c:pt>
                <c:pt idx="9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D-4B7A-BCE8-BF974D36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161352"/>
        <c:axId val="441154464"/>
      </c:barChart>
      <c:catAx>
        <c:axId val="44116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1154464"/>
        <c:crosses val="autoZero"/>
        <c:auto val="1"/>
        <c:lblAlgn val="ctr"/>
        <c:lblOffset val="100"/>
        <c:noMultiLvlLbl val="0"/>
      </c:catAx>
      <c:valAx>
        <c:axId val="4411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116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List1!$A$3:$A$12</c:f>
              <c:strCache>
                <c:ptCount val="10"/>
                <c:pt idx="0">
                  <c:v>As of 1.1.2008</c:v>
                </c:pt>
                <c:pt idx="1">
                  <c:v>As of 1.1.2009</c:v>
                </c:pt>
                <c:pt idx="2">
                  <c:v>As of 1.1.2010</c:v>
                </c:pt>
                <c:pt idx="3">
                  <c:v>As of 1.1.2011</c:v>
                </c:pt>
                <c:pt idx="4">
                  <c:v>As of 1.1.2012</c:v>
                </c:pt>
                <c:pt idx="5">
                  <c:v>As of 1.1.2013</c:v>
                </c:pt>
                <c:pt idx="6">
                  <c:v>As of 1.1.2014</c:v>
                </c:pt>
                <c:pt idx="7">
                  <c:v>As of 1.1.2015</c:v>
                </c:pt>
                <c:pt idx="8">
                  <c:v>As of 1.1.2016</c:v>
                </c:pt>
                <c:pt idx="9">
                  <c:v>As of 1.1.2017</c:v>
                </c:pt>
              </c:strCache>
            </c:strRef>
          </c:cat>
          <c:val>
            <c:numRef>
              <c:f>List1!$B$3:$B$12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9-453A-8918-A91B3713941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List1!$A$3:$A$12</c:f>
              <c:strCache>
                <c:ptCount val="10"/>
                <c:pt idx="0">
                  <c:v>As of 1.1.2008</c:v>
                </c:pt>
                <c:pt idx="1">
                  <c:v>As of 1.1.2009</c:v>
                </c:pt>
                <c:pt idx="2">
                  <c:v>As of 1.1.2010</c:v>
                </c:pt>
                <c:pt idx="3">
                  <c:v>As of 1.1.2011</c:v>
                </c:pt>
                <c:pt idx="4">
                  <c:v>As of 1.1.2012</c:v>
                </c:pt>
                <c:pt idx="5">
                  <c:v>As of 1.1.2013</c:v>
                </c:pt>
                <c:pt idx="6">
                  <c:v>As of 1.1.2014</c:v>
                </c:pt>
                <c:pt idx="7">
                  <c:v>As of 1.1.2015</c:v>
                </c:pt>
                <c:pt idx="8">
                  <c:v>As of 1.1.2016</c:v>
                </c:pt>
                <c:pt idx="9">
                  <c:v>As of 1.1.2017</c:v>
                </c:pt>
              </c:strCache>
            </c:strRef>
          </c:cat>
          <c:val>
            <c:numRef>
              <c:f>List1!$C$3:$C$12</c:f>
              <c:numCache>
                <c:formatCode>General</c:formatCode>
                <c:ptCount val="10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15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9-453A-8918-A91B3713941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List1!$A$3:$A$12</c:f>
              <c:strCache>
                <c:ptCount val="10"/>
                <c:pt idx="0">
                  <c:v>As of 1.1.2008</c:v>
                </c:pt>
                <c:pt idx="1">
                  <c:v>As of 1.1.2009</c:v>
                </c:pt>
                <c:pt idx="2">
                  <c:v>As of 1.1.2010</c:v>
                </c:pt>
                <c:pt idx="3">
                  <c:v>As of 1.1.2011</c:v>
                </c:pt>
                <c:pt idx="4">
                  <c:v>As of 1.1.2012</c:v>
                </c:pt>
                <c:pt idx="5">
                  <c:v>As of 1.1.2013</c:v>
                </c:pt>
                <c:pt idx="6">
                  <c:v>As of 1.1.2014</c:v>
                </c:pt>
                <c:pt idx="7">
                  <c:v>As of 1.1.2015</c:v>
                </c:pt>
                <c:pt idx="8">
                  <c:v>As of 1.1.2016</c:v>
                </c:pt>
                <c:pt idx="9">
                  <c:v>As of 1.1.2017</c:v>
                </c:pt>
              </c:strCache>
            </c:strRef>
          </c:cat>
          <c:val>
            <c:numRef>
              <c:f>List1!$D$3:$D$12</c:f>
              <c:numCache>
                <c:formatCode>General</c:formatCode>
                <c:ptCount val="10"/>
                <c:pt idx="0">
                  <c:v>28</c:v>
                </c:pt>
                <c:pt idx="1">
                  <c:v>30</c:v>
                </c:pt>
                <c:pt idx="2">
                  <c:v>33</c:v>
                </c:pt>
                <c:pt idx="3">
                  <c:v>38</c:v>
                </c:pt>
                <c:pt idx="4">
                  <c:v>43</c:v>
                </c:pt>
                <c:pt idx="5">
                  <c:v>43</c:v>
                </c:pt>
                <c:pt idx="6">
                  <c:v>42</c:v>
                </c:pt>
                <c:pt idx="7">
                  <c:v>43</c:v>
                </c:pt>
                <c:pt idx="8">
                  <c:v>43</c:v>
                </c:pt>
                <c:pt idx="9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E9-453A-8918-A91B3713941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Assistants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List1!$A$3:$A$12</c:f>
              <c:strCache>
                <c:ptCount val="10"/>
                <c:pt idx="0">
                  <c:v>As of 1.1.2008</c:v>
                </c:pt>
                <c:pt idx="1">
                  <c:v>As of 1.1.2009</c:v>
                </c:pt>
                <c:pt idx="2">
                  <c:v>As of 1.1.2010</c:v>
                </c:pt>
                <c:pt idx="3">
                  <c:v>As of 1.1.2011</c:v>
                </c:pt>
                <c:pt idx="4">
                  <c:v>As of 1.1.2012</c:v>
                </c:pt>
                <c:pt idx="5">
                  <c:v>As of 1.1.2013</c:v>
                </c:pt>
                <c:pt idx="6">
                  <c:v>As of 1.1.2014</c:v>
                </c:pt>
                <c:pt idx="7">
                  <c:v>As of 1.1.2015</c:v>
                </c:pt>
                <c:pt idx="8">
                  <c:v>As of 1.1.2016</c:v>
                </c:pt>
                <c:pt idx="9">
                  <c:v>As of 1.1.2017</c:v>
                </c:pt>
              </c:strCache>
            </c:strRef>
          </c:cat>
          <c:val>
            <c:numRef>
              <c:f>List1!$E$3:$E$12</c:f>
              <c:numCache>
                <c:formatCode>General</c:formatCode>
                <c:ptCount val="10"/>
                <c:pt idx="0">
                  <c:v>13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E9-453A-8918-A91B3713941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Lecturers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List1!$A$3:$A$12</c:f>
              <c:strCache>
                <c:ptCount val="10"/>
                <c:pt idx="0">
                  <c:v>As of 1.1.2008</c:v>
                </c:pt>
                <c:pt idx="1">
                  <c:v>As of 1.1.2009</c:v>
                </c:pt>
                <c:pt idx="2">
                  <c:v>As of 1.1.2010</c:v>
                </c:pt>
                <c:pt idx="3">
                  <c:v>As of 1.1.2011</c:v>
                </c:pt>
                <c:pt idx="4">
                  <c:v>As of 1.1.2012</c:v>
                </c:pt>
                <c:pt idx="5">
                  <c:v>As of 1.1.2013</c:v>
                </c:pt>
                <c:pt idx="6">
                  <c:v>As of 1.1.2014</c:v>
                </c:pt>
                <c:pt idx="7">
                  <c:v>As of 1.1.2015</c:v>
                </c:pt>
                <c:pt idx="8">
                  <c:v>As of 1.1.2016</c:v>
                </c:pt>
                <c:pt idx="9">
                  <c:v>As of 1.1.2017</c:v>
                </c:pt>
              </c:strCache>
            </c:strRef>
          </c:cat>
          <c:val>
            <c:numRef>
              <c:f>List1!$F$3:$F$12</c:f>
              <c:numCache>
                <c:formatCode>General</c:formatCode>
                <c:ptCount val="10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E9-453A-8918-A91B3713941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Research Assistants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List1!$A$3:$A$12</c:f>
              <c:strCache>
                <c:ptCount val="10"/>
                <c:pt idx="0">
                  <c:v>As of 1.1.2008</c:v>
                </c:pt>
                <c:pt idx="1">
                  <c:v>As of 1.1.2009</c:v>
                </c:pt>
                <c:pt idx="2">
                  <c:v>As of 1.1.2010</c:v>
                </c:pt>
                <c:pt idx="3">
                  <c:v>As of 1.1.2011</c:v>
                </c:pt>
                <c:pt idx="4">
                  <c:v>As of 1.1.2012</c:v>
                </c:pt>
                <c:pt idx="5">
                  <c:v>As of 1.1.2013</c:v>
                </c:pt>
                <c:pt idx="6">
                  <c:v>As of 1.1.2014</c:v>
                </c:pt>
                <c:pt idx="7">
                  <c:v>As of 1.1.2015</c:v>
                </c:pt>
                <c:pt idx="8">
                  <c:v>As of 1.1.2016</c:v>
                </c:pt>
                <c:pt idx="9">
                  <c:v>As of 1.1.2017</c:v>
                </c:pt>
              </c:strCache>
            </c:strRef>
          </c:cat>
          <c:val>
            <c:numRef>
              <c:f>List1!$G$3:$G$12</c:f>
              <c:numCache>
                <c:formatCode>General</c:formatCode>
                <c:ptCount val="10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E9-453A-8918-A91B37139417}"/>
            </c:ext>
          </c:extLst>
        </c:ser>
        <c:ser>
          <c:idx val="6"/>
          <c:order val="6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List1!$A$3:$A$12</c:f>
              <c:strCache>
                <c:ptCount val="10"/>
                <c:pt idx="0">
                  <c:v>As of 1.1.2008</c:v>
                </c:pt>
                <c:pt idx="1">
                  <c:v>As of 1.1.2009</c:v>
                </c:pt>
                <c:pt idx="2">
                  <c:v>As of 1.1.2010</c:v>
                </c:pt>
                <c:pt idx="3">
                  <c:v>As of 1.1.2011</c:v>
                </c:pt>
                <c:pt idx="4">
                  <c:v>As of 1.1.2012</c:v>
                </c:pt>
                <c:pt idx="5">
                  <c:v>As of 1.1.2013</c:v>
                </c:pt>
                <c:pt idx="6">
                  <c:v>As of 1.1.2014</c:v>
                </c:pt>
                <c:pt idx="7">
                  <c:v>As of 1.1.2015</c:v>
                </c:pt>
                <c:pt idx="8">
                  <c:v>As of 1.1.2016</c:v>
                </c:pt>
                <c:pt idx="9">
                  <c:v>As of 1.1.2017</c:v>
                </c:pt>
              </c:strCache>
            </c:strRef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E9-453A-8918-A91B37139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736960"/>
        <c:axId val="29738496"/>
        <c:axId val="0"/>
      </c:bar3DChart>
      <c:catAx>
        <c:axId val="297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738496"/>
        <c:crosses val="autoZero"/>
        <c:auto val="1"/>
        <c:lblAlgn val="ctr"/>
        <c:lblOffset val="100"/>
        <c:noMultiLvlLbl val="0"/>
      </c:catAx>
      <c:valAx>
        <c:axId val="2973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73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Overall Government Allocation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82.9</c:v>
                </c:pt>
                <c:pt idx="1">
                  <c:v>88.8</c:v>
                </c:pt>
                <c:pt idx="2">
                  <c:v>96.3</c:v>
                </c:pt>
                <c:pt idx="3">
                  <c:v>81.900000000000006</c:v>
                </c:pt>
                <c:pt idx="4">
                  <c:v>84.3</c:v>
                </c:pt>
                <c:pt idx="5">
                  <c:v>71.790000000000006</c:v>
                </c:pt>
                <c:pt idx="6">
                  <c:v>69.739999999999995</c:v>
                </c:pt>
                <c:pt idx="7">
                  <c:v>77.569999999999993</c:v>
                </c:pt>
                <c:pt idx="8">
                  <c:v>70.69</c:v>
                </c:pt>
                <c:pt idx="9">
                  <c:v>70.89</c:v>
                </c:pt>
                <c:pt idx="10">
                  <c:v>68.06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C-4149-BCDE-3E26EA81EA7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Contribution to University 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22.4</c:v>
                </c:pt>
                <c:pt idx="1">
                  <c:v>24.8</c:v>
                </c:pt>
                <c:pt idx="2">
                  <c:v>24.7</c:v>
                </c:pt>
                <c:pt idx="3">
                  <c:v>22.3</c:v>
                </c:pt>
                <c:pt idx="4">
                  <c:v>21.5</c:v>
                </c:pt>
                <c:pt idx="5">
                  <c:v>20.41</c:v>
                </c:pt>
                <c:pt idx="6">
                  <c:v>17.8</c:v>
                </c:pt>
                <c:pt idx="7">
                  <c:v>21.2</c:v>
                </c:pt>
                <c:pt idx="8">
                  <c:v>21.45</c:v>
                </c:pt>
                <c:pt idx="9">
                  <c:v>19.46</c:v>
                </c:pt>
                <c:pt idx="10">
                  <c:v>20.329999999999998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C-4149-BCDE-3E26EA81EA7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Clear Funding from Government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60.5</c:v>
                </c:pt>
                <c:pt idx="1">
                  <c:v>64.099999999999994</c:v>
                </c:pt>
                <c:pt idx="2">
                  <c:v>71.900000000000006</c:v>
                </c:pt>
                <c:pt idx="3">
                  <c:v>61.4</c:v>
                </c:pt>
                <c:pt idx="4">
                  <c:v>62.8</c:v>
                </c:pt>
                <c:pt idx="5">
                  <c:v>51.38</c:v>
                </c:pt>
                <c:pt idx="6">
                  <c:v>51.94</c:v>
                </c:pt>
                <c:pt idx="7">
                  <c:v>56.37</c:v>
                </c:pt>
                <c:pt idx="8">
                  <c:v>49.24</c:v>
                </c:pt>
                <c:pt idx="9">
                  <c:v>51.43</c:v>
                </c:pt>
                <c:pt idx="10">
                  <c:v>47.73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8C-4149-BCDE-3E26EA81EA7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Other Sources of Revenue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List1!$E$2:$E$12</c:f>
              <c:numCache>
                <c:formatCode>General</c:formatCode>
                <c:ptCount val="11"/>
                <c:pt idx="0">
                  <c:v>32.5</c:v>
                </c:pt>
                <c:pt idx="1">
                  <c:v>33</c:v>
                </c:pt>
                <c:pt idx="2">
                  <c:v>27.4</c:v>
                </c:pt>
                <c:pt idx="3">
                  <c:v>25.1</c:v>
                </c:pt>
                <c:pt idx="4">
                  <c:v>82.7</c:v>
                </c:pt>
                <c:pt idx="5">
                  <c:v>86.72</c:v>
                </c:pt>
                <c:pt idx="10">
                  <c:v>47.73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C-4149-BCDE-3E26EA81E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59584"/>
        <c:axId val="29461120"/>
        <c:axId val="0"/>
      </c:bar3DChart>
      <c:catAx>
        <c:axId val="294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461120"/>
        <c:crosses val="autoZero"/>
        <c:auto val="1"/>
        <c:lblAlgn val="ctr"/>
        <c:lblOffset val="100"/>
        <c:noMultiLvlLbl val="0"/>
      </c:catAx>
      <c:valAx>
        <c:axId val="2946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4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noProof="0" dirty="0" smtClean="0">
                <a:solidFill>
                  <a:schemeClr val="tx1"/>
                </a:solidFill>
              </a:rPr>
              <a:t>Faculty Budget in 2017</a:t>
            </a:r>
            <a:endParaRPr lang="en-GB" sz="1800" b="1" noProof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8B-4754-9306-1DBA195B7D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B-4754-9306-1DBA195B7D2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Contribution to University Budget</c:v>
                </c:pt>
                <c:pt idx="1">
                  <c:v>Clear Funding from Government</c:v>
                </c:pt>
                <c:pt idx="2">
                  <c:v>Overall Government Allocation</c:v>
                </c:pt>
                <c:pt idx="3">
                  <c:v>Other Revenue Sources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68.06</c:v>
                </c:pt>
                <c:pt idx="1">
                  <c:v>20.329999999999998</c:v>
                </c:pt>
                <c:pt idx="2">
                  <c:v>47.73</c:v>
                </c:pt>
                <c:pt idx="3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8B-4754-9306-1DBA195B7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Bachelor's Degree Programmes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As of 31.10.2007</c:v>
                </c:pt>
                <c:pt idx="1">
                  <c:v>As of 31.10.2008</c:v>
                </c:pt>
                <c:pt idx="2">
                  <c:v>As of 31.10.2009</c:v>
                </c:pt>
                <c:pt idx="3">
                  <c:v>As of 31.10.2010</c:v>
                </c:pt>
                <c:pt idx="4">
                  <c:v>As of 31.10.2011</c:v>
                </c:pt>
                <c:pt idx="5">
                  <c:v>As of 31.10.2012</c:v>
                </c:pt>
                <c:pt idx="6">
                  <c:v>As of 31.10.2013</c:v>
                </c:pt>
                <c:pt idx="7">
                  <c:v>As of 31.10.2014</c:v>
                </c:pt>
                <c:pt idx="8">
                  <c:v>As of 31.10.2015</c:v>
                </c:pt>
                <c:pt idx="9">
                  <c:v>As of 31.10.2016</c:v>
                </c:pt>
                <c:pt idx="10">
                  <c:v>AS of 31.10.2017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984</c:v>
                </c:pt>
                <c:pt idx="1">
                  <c:v>1197</c:v>
                </c:pt>
                <c:pt idx="2">
                  <c:v>1089</c:v>
                </c:pt>
                <c:pt idx="3">
                  <c:v>1112</c:v>
                </c:pt>
                <c:pt idx="4">
                  <c:v>972</c:v>
                </c:pt>
                <c:pt idx="5">
                  <c:v>915</c:v>
                </c:pt>
                <c:pt idx="6">
                  <c:v>963</c:v>
                </c:pt>
                <c:pt idx="7">
                  <c:v>987</c:v>
                </c:pt>
                <c:pt idx="8">
                  <c:v>842</c:v>
                </c:pt>
                <c:pt idx="9">
                  <c:v>754</c:v>
                </c:pt>
                <c:pt idx="10">
                  <c:v>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6-40DB-86DB-66E34A52EE4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Master's Degree Programmes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As of 31.10.2007</c:v>
                </c:pt>
                <c:pt idx="1">
                  <c:v>As of 31.10.2008</c:v>
                </c:pt>
                <c:pt idx="2">
                  <c:v>As of 31.10.2009</c:v>
                </c:pt>
                <c:pt idx="3">
                  <c:v>As of 31.10.2010</c:v>
                </c:pt>
                <c:pt idx="4">
                  <c:v>As of 31.10.2011</c:v>
                </c:pt>
                <c:pt idx="5">
                  <c:v>As of 31.10.2012</c:v>
                </c:pt>
                <c:pt idx="6">
                  <c:v>As of 31.10.2013</c:v>
                </c:pt>
                <c:pt idx="7">
                  <c:v>As of 31.10.2014</c:v>
                </c:pt>
                <c:pt idx="8">
                  <c:v>As of 31.10.2015</c:v>
                </c:pt>
                <c:pt idx="9">
                  <c:v>As of 31.10.2016</c:v>
                </c:pt>
                <c:pt idx="10">
                  <c:v>AS of 31.10.2017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451</c:v>
                </c:pt>
                <c:pt idx="1">
                  <c:v>528</c:v>
                </c:pt>
                <c:pt idx="2">
                  <c:v>554</c:v>
                </c:pt>
                <c:pt idx="3">
                  <c:v>648</c:v>
                </c:pt>
                <c:pt idx="4">
                  <c:v>664</c:v>
                </c:pt>
                <c:pt idx="5">
                  <c:v>591</c:v>
                </c:pt>
                <c:pt idx="6">
                  <c:v>535</c:v>
                </c:pt>
                <c:pt idx="7">
                  <c:v>480</c:v>
                </c:pt>
                <c:pt idx="8">
                  <c:v>489</c:v>
                </c:pt>
                <c:pt idx="9">
                  <c:v>513</c:v>
                </c:pt>
                <c:pt idx="10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6-40DB-86DB-66E34A52EE4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Ph.D. (Doctoral) Degree Programmes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As of 31.10.2007</c:v>
                </c:pt>
                <c:pt idx="1">
                  <c:v>As of 31.10.2008</c:v>
                </c:pt>
                <c:pt idx="2">
                  <c:v>As of 31.10.2009</c:v>
                </c:pt>
                <c:pt idx="3">
                  <c:v>As of 31.10.2010</c:v>
                </c:pt>
                <c:pt idx="4">
                  <c:v>As of 31.10.2011</c:v>
                </c:pt>
                <c:pt idx="5">
                  <c:v>As of 31.10.2012</c:v>
                </c:pt>
                <c:pt idx="6">
                  <c:v>As of 31.10.2013</c:v>
                </c:pt>
                <c:pt idx="7">
                  <c:v>As of 31.10.2014</c:v>
                </c:pt>
                <c:pt idx="8">
                  <c:v>As of 31.10.2015</c:v>
                </c:pt>
                <c:pt idx="9">
                  <c:v>As of 31.10.2016</c:v>
                </c:pt>
                <c:pt idx="10">
                  <c:v>AS of 31.10.2017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88</c:v>
                </c:pt>
                <c:pt idx="1">
                  <c:v>114</c:v>
                </c:pt>
                <c:pt idx="2">
                  <c:v>143</c:v>
                </c:pt>
                <c:pt idx="3">
                  <c:v>127</c:v>
                </c:pt>
                <c:pt idx="4">
                  <c:v>132</c:v>
                </c:pt>
                <c:pt idx="5">
                  <c:v>125</c:v>
                </c:pt>
                <c:pt idx="6">
                  <c:v>121</c:v>
                </c:pt>
                <c:pt idx="7">
                  <c:v>134</c:v>
                </c:pt>
                <c:pt idx="8">
                  <c:v>136</c:v>
                </c:pt>
                <c:pt idx="9">
                  <c:v>143</c:v>
                </c:pt>
                <c:pt idx="1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36-40DB-86DB-66E34A52EE4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As of 31.10.2007</c:v>
                </c:pt>
                <c:pt idx="1">
                  <c:v>As of 31.10.2008</c:v>
                </c:pt>
                <c:pt idx="2">
                  <c:v>As of 31.10.2009</c:v>
                </c:pt>
                <c:pt idx="3">
                  <c:v>As of 31.10.2010</c:v>
                </c:pt>
                <c:pt idx="4">
                  <c:v>As of 31.10.2011</c:v>
                </c:pt>
                <c:pt idx="5">
                  <c:v>As of 31.10.2012</c:v>
                </c:pt>
                <c:pt idx="6">
                  <c:v>As of 31.10.2013</c:v>
                </c:pt>
                <c:pt idx="7">
                  <c:v>As of 31.10.2014</c:v>
                </c:pt>
                <c:pt idx="8">
                  <c:v>As of 31.10.2015</c:v>
                </c:pt>
                <c:pt idx="9">
                  <c:v>As of 31.10.2016</c:v>
                </c:pt>
                <c:pt idx="10">
                  <c:v>AS of 31.10.2017</c:v>
                </c:pt>
              </c:strCache>
            </c:strRef>
          </c:cat>
          <c:val>
            <c:numRef>
              <c:f>List1!$E$2:$E$12</c:f>
              <c:numCache>
                <c:formatCode>General</c:formatCode>
                <c:ptCount val="11"/>
                <c:pt idx="0">
                  <c:v>1523</c:v>
                </c:pt>
                <c:pt idx="1">
                  <c:v>1839</c:v>
                </c:pt>
                <c:pt idx="2">
                  <c:v>1786</c:v>
                </c:pt>
                <c:pt idx="3">
                  <c:v>1887</c:v>
                </c:pt>
                <c:pt idx="4">
                  <c:v>1768</c:v>
                </c:pt>
                <c:pt idx="5">
                  <c:v>1631</c:v>
                </c:pt>
                <c:pt idx="6">
                  <c:v>1619</c:v>
                </c:pt>
                <c:pt idx="7">
                  <c:v>1601</c:v>
                </c:pt>
                <c:pt idx="8">
                  <c:v>1467</c:v>
                </c:pt>
                <c:pt idx="9">
                  <c:v>1410</c:v>
                </c:pt>
                <c:pt idx="10">
                  <c:v>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36-40DB-86DB-66E34A52EE4C}"/>
            </c:ext>
          </c:extLst>
        </c:ser>
        <c:ser>
          <c:idx val="4"/>
          <c:order val="4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As of 31.10.2007</c:v>
                </c:pt>
                <c:pt idx="1">
                  <c:v>As of 31.10.2008</c:v>
                </c:pt>
                <c:pt idx="2">
                  <c:v>As of 31.10.2009</c:v>
                </c:pt>
                <c:pt idx="3">
                  <c:v>As of 31.10.2010</c:v>
                </c:pt>
                <c:pt idx="4">
                  <c:v>As of 31.10.2011</c:v>
                </c:pt>
                <c:pt idx="5">
                  <c:v>As of 31.10.2012</c:v>
                </c:pt>
                <c:pt idx="6">
                  <c:v>As of 31.10.2013</c:v>
                </c:pt>
                <c:pt idx="7">
                  <c:v>As of 31.10.2014</c:v>
                </c:pt>
                <c:pt idx="8">
                  <c:v>As of 31.10.2015</c:v>
                </c:pt>
                <c:pt idx="9">
                  <c:v>As of 31.10.2016</c:v>
                </c:pt>
                <c:pt idx="10">
                  <c:v>AS of 31.10.2017</c:v>
                </c:pt>
              </c:strCache>
            </c:strRef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36-40DB-86DB-66E34A52EE4C}"/>
            </c:ext>
          </c:extLst>
        </c:ser>
        <c:ser>
          <c:idx val="5"/>
          <c:order val="5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As of 31.10.2007</c:v>
                </c:pt>
                <c:pt idx="1">
                  <c:v>As of 31.10.2008</c:v>
                </c:pt>
                <c:pt idx="2">
                  <c:v>As of 31.10.2009</c:v>
                </c:pt>
                <c:pt idx="3">
                  <c:v>As of 31.10.2010</c:v>
                </c:pt>
                <c:pt idx="4">
                  <c:v>As of 31.10.2011</c:v>
                </c:pt>
                <c:pt idx="5">
                  <c:v>As of 31.10.2012</c:v>
                </c:pt>
                <c:pt idx="6">
                  <c:v>As of 31.10.2013</c:v>
                </c:pt>
                <c:pt idx="7">
                  <c:v>As of 31.10.2014</c:v>
                </c:pt>
                <c:pt idx="8">
                  <c:v>As of 31.10.2015</c:v>
                </c:pt>
                <c:pt idx="9">
                  <c:v>As of 31.10.2016</c:v>
                </c:pt>
                <c:pt idx="10">
                  <c:v>AS of 31.10.2017</c:v>
                </c:pt>
              </c:strCache>
            </c:strRef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36-40DB-86DB-66E34A52EE4C}"/>
            </c:ext>
          </c:extLst>
        </c:ser>
        <c:ser>
          <c:idx val="6"/>
          <c:order val="6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List1!$A$2:$A$12</c:f>
              <c:strCache>
                <c:ptCount val="11"/>
                <c:pt idx="0">
                  <c:v>As of 31.10.2007</c:v>
                </c:pt>
                <c:pt idx="1">
                  <c:v>As of 31.10.2008</c:v>
                </c:pt>
                <c:pt idx="2">
                  <c:v>As of 31.10.2009</c:v>
                </c:pt>
                <c:pt idx="3">
                  <c:v>As of 31.10.2010</c:v>
                </c:pt>
                <c:pt idx="4">
                  <c:v>As of 31.10.2011</c:v>
                </c:pt>
                <c:pt idx="5">
                  <c:v>As of 31.10.2012</c:v>
                </c:pt>
                <c:pt idx="6">
                  <c:v>As of 31.10.2013</c:v>
                </c:pt>
                <c:pt idx="7">
                  <c:v>As of 31.10.2014</c:v>
                </c:pt>
                <c:pt idx="8">
                  <c:v>As of 31.10.2015</c:v>
                </c:pt>
                <c:pt idx="9">
                  <c:v>As of 31.10.2016</c:v>
                </c:pt>
                <c:pt idx="10">
                  <c:v>AS of 31.10.2017</c:v>
                </c:pt>
              </c:strCache>
            </c:strRef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36-40DB-86DB-66E34A52E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87296"/>
        <c:axId val="21697280"/>
        <c:axId val="0"/>
      </c:bar3DChart>
      <c:catAx>
        <c:axId val="216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697280"/>
        <c:crosses val="autoZero"/>
        <c:auto val="1"/>
        <c:lblAlgn val="ctr"/>
        <c:lblOffset val="100"/>
        <c:noMultiLvlLbl val="0"/>
      </c:catAx>
      <c:valAx>
        <c:axId val="2169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68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99096739017791E-2"/>
          <c:y val="3.1956705665182501E-2"/>
          <c:w val="0.93360833390127518"/>
          <c:h val="0.90723188876449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1871</c:v>
                </c:pt>
                <c:pt idx="1">
                  <c:v>3528</c:v>
                </c:pt>
                <c:pt idx="2">
                  <c:v>4733</c:v>
                </c:pt>
                <c:pt idx="3">
                  <c:v>6371</c:v>
                </c:pt>
                <c:pt idx="4">
                  <c:v>6454</c:v>
                </c:pt>
                <c:pt idx="5">
                  <c:v>7115</c:v>
                </c:pt>
                <c:pt idx="6">
                  <c:v>7101</c:v>
                </c:pt>
                <c:pt idx="7">
                  <c:v>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6-4ECC-84A0-9C2B9BB56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22441080"/>
        <c:axId val="522440096"/>
      </c:barChart>
      <c:catAx>
        <c:axId val="5224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2440096"/>
        <c:crosses val="autoZero"/>
        <c:auto val="1"/>
        <c:lblAlgn val="ctr"/>
        <c:lblOffset val="100"/>
        <c:noMultiLvlLbl val="0"/>
      </c:catAx>
      <c:valAx>
        <c:axId val="5224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244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0.79667</cdr:y>
    </cdr:from>
    <cdr:to>
      <cdr:x>0.35832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872208" y="38489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0.25</cdr:x>
      <cdr:y>0.79667</cdr:y>
    </cdr:from>
    <cdr:to>
      <cdr:x>0.36758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944216" y="3920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0.18519</cdr:x>
      <cdr:y>0.82386</cdr:y>
    </cdr:from>
    <cdr:to>
      <cdr:x>0.28704</cdr:x>
      <cdr:y>0.9517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1440160" y="3704910"/>
          <a:ext cx="792087" cy="574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Number of      Projects 37</a:t>
          </a:r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0.30556</cdr:x>
      <cdr:y>0.83988</cdr:y>
    </cdr:from>
    <cdr:to>
      <cdr:x>0.39815</cdr:x>
      <cdr:y>0.91994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2376265" y="3776952"/>
          <a:ext cx="720080" cy="36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Number of Projects 53</a:t>
          </a:r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0.46296</cdr:x>
      <cdr:y>0.82386</cdr:y>
    </cdr:from>
    <cdr:to>
      <cdr:x>0.58333</cdr:x>
      <cdr:y>0.91994</cdr:y>
    </cdr:to>
    <cdr:sp macro="" textlink="">
      <cdr:nvSpPr>
        <cdr:cNvPr id="6" name="TextovéPole 5"/>
        <cdr:cNvSpPr txBox="1"/>
      </cdr:nvSpPr>
      <cdr:spPr>
        <a:xfrm xmlns:a="http://schemas.openxmlformats.org/drawingml/2006/main">
          <a:off x="3600400" y="3704926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0.41667</cdr:x>
      <cdr:y>0.82386</cdr:y>
    </cdr:from>
    <cdr:to>
      <cdr:x>0.50926</cdr:x>
      <cdr:y>0.91994</cdr:y>
    </cdr:to>
    <cdr:sp macro="" textlink="">
      <cdr:nvSpPr>
        <cdr:cNvPr id="7" name="TextovéPole 6"/>
        <cdr:cNvSpPr txBox="1"/>
      </cdr:nvSpPr>
      <cdr:spPr>
        <a:xfrm xmlns:a="http://schemas.openxmlformats.org/drawingml/2006/main">
          <a:off x="3240360" y="3704910"/>
          <a:ext cx="720080" cy="43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70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Number of Projects 53</a:t>
          </a:r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0.52778</cdr:x>
      <cdr:y>0.83988</cdr:y>
    </cdr:from>
    <cdr:to>
      <cdr:x>0.62963</cdr:x>
      <cdr:y>0.91994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4104457" y="3776952"/>
          <a:ext cx="792088" cy="36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Number of Projects 66</a:t>
          </a:r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0.64815</cdr:x>
      <cdr:y>0.82386</cdr:y>
    </cdr:from>
    <cdr:to>
      <cdr:x>0.74074</cdr:x>
      <cdr:y>0.91994</cdr:y>
    </cdr:to>
    <cdr:sp macro="" textlink="">
      <cdr:nvSpPr>
        <cdr:cNvPr id="9" name="TextovéPole 8"/>
        <cdr:cNvSpPr txBox="1"/>
      </cdr:nvSpPr>
      <cdr:spPr>
        <a:xfrm xmlns:a="http://schemas.openxmlformats.org/drawingml/2006/main">
          <a:off x="5040560" y="3704910"/>
          <a:ext cx="720080" cy="43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70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Number of Projects 62</a:t>
          </a:r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0.77311</cdr:x>
      <cdr:y>0.84615</cdr:y>
    </cdr:from>
    <cdr:to>
      <cdr:x>0.86111</cdr:x>
      <cdr:y>0.91994</cdr:y>
    </cdr:to>
    <cdr:sp macro="" textlink="">
      <cdr:nvSpPr>
        <cdr:cNvPr id="10" name="TextovéPole 9"/>
        <cdr:cNvSpPr txBox="1"/>
      </cdr:nvSpPr>
      <cdr:spPr>
        <a:xfrm xmlns:a="http://schemas.openxmlformats.org/drawingml/2006/main">
          <a:off x="6624735" y="3960440"/>
          <a:ext cx="754085" cy="345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Number of Projects 39</a:t>
          </a:r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0.89076</cdr:x>
      <cdr:y>0.84615</cdr:y>
    </cdr:from>
    <cdr:to>
      <cdr:x>0.97479</cdr:x>
      <cdr:y>0.92308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7632848" y="39604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Number of </a:t>
          </a:r>
        </a:p>
        <a:p xmlns:a="http://schemas.openxmlformats.org/drawingml/2006/main">
          <a:r>
            <a:rPr lang="cs-CZ" sz="700" dirty="0" smtClean="0">
              <a:latin typeface="Arial" panose="020B0604020202020204" pitchFamily="34" charset="0"/>
              <a:cs typeface="Arial" panose="020B0604020202020204" pitchFamily="34" charset="0"/>
            </a:rPr>
            <a:t>Projects 33</a:t>
          </a:r>
          <a:endParaRPr lang="cs-CZ" sz="7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F4126A-3DAF-40B0-992A-BB29E3A831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13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89993"/>
            <a:ext cx="5435600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0523D4-FB00-4FA8-8729-41E8F7D4E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523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523D4-FB00-4FA8-8729-41E8F7D4E36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8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523D4-FB00-4FA8-8729-41E8F7D4E36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35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6189-E753-4F98-B8C3-412529C7E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6189-E753-4F98-B8C3-412529C7E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7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31" name="Picture 2" descr="E:\Adamek\Propagace SPŠ\FOTO pro ppt\Foto FAI\OREZY_ppt\FAI_V_2.jpg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813"/>
            <a:ext cx="2916238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2051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2056" name="Picture 3" descr="E:\Adamek\Propagace SPŠ\FOTO pro ppt\Foto FAI\FakultaZL.jpg"/>
          <p:cNvPicPr>
            <a:picLocks noChangeArrowheads="1"/>
          </p:cNvPicPr>
          <p:nvPr userDrawn="1"/>
        </p:nvPicPr>
        <p:blipFill>
          <a:blip r:embed="rId4" cstate="print"/>
          <a:srcRect l="36124" t="352" r="18204" b="706"/>
          <a:stretch>
            <a:fillRect/>
          </a:stretch>
        </p:blipFill>
        <p:spPr bwMode="auto">
          <a:xfrm>
            <a:off x="0" y="785813"/>
            <a:ext cx="3000375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3075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081" name="Picture 4" descr="E:\Adamek\Propagace SPŠ\FOTO pro ppt\Foto FAI\Fotky_budovy_046.jpg"/>
          <p:cNvPicPr>
            <a:picLocks noChangeAspect="1" noChangeArrowheads="1"/>
          </p:cNvPicPr>
          <p:nvPr userDrawn="1"/>
        </p:nvPicPr>
        <p:blipFill>
          <a:blip r:embed="rId4" cstate="print"/>
          <a:srcRect l="20251" r="3333"/>
          <a:stretch>
            <a:fillRect/>
          </a:stretch>
        </p:blipFill>
        <p:spPr bwMode="auto">
          <a:xfrm>
            <a:off x="0" y="785813"/>
            <a:ext cx="2916238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4099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4104" name="Obrázek 14" descr="Fotky_budovy_038.jpg"/>
          <p:cNvPicPr>
            <a:picLocks noChangeAspect="1"/>
          </p:cNvPicPr>
          <p:nvPr userDrawn="1"/>
        </p:nvPicPr>
        <p:blipFill>
          <a:blip r:embed="rId4" cstate="print"/>
          <a:srcRect l="22501" r="39229" b="1250"/>
          <a:stretch>
            <a:fillRect/>
          </a:stretch>
        </p:blipFill>
        <p:spPr bwMode="auto">
          <a:xfrm>
            <a:off x="0" y="785813"/>
            <a:ext cx="29162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123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128" name="Obrázek 13" descr="Fotky_budovy_033.jpg"/>
          <p:cNvPicPr>
            <a:picLocks noChangeAspect="1"/>
          </p:cNvPicPr>
          <p:nvPr userDrawn="1"/>
        </p:nvPicPr>
        <p:blipFill>
          <a:blip r:embed="rId4" cstate="print"/>
          <a:srcRect l="11665" r="14999"/>
          <a:stretch>
            <a:fillRect/>
          </a:stretch>
        </p:blipFill>
        <p:spPr bwMode="auto">
          <a:xfrm>
            <a:off x="0" y="785813"/>
            <a:ext cx="29162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6147" name="Picture 12" descr="UTB-knizka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6152" name="Picture 2" descr="E:\Adamek\Propagace SPŠ\FOTO pro ppt\Foto FAI\J. Svahy 3.jpg"/>
          <p:cNvPicPr>
            <a:picLocks noChangeAspect="1" noChangeArrowheads="1"/>
          </p:cNvPicPr>
          <p:nvPr userDrawn="1"/>
        </p:nvPicPr>
        <p:blipFill>
          <a:blip r:embed="rId4" cstate="print"/>
          <a:srcRect l="41467" r="21521" b="3796"/>
          <a:stretch>
            <a:fillRect/>
          </a:stretch>
        </p:blipFill>
        <p:spPr bwMode="auto">
          <a:xfrm>
            <a:off x="0" y="785812"/>
            <a:ext cx="2930790" cy="56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588125" cy="7651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7171" name="Picture 12" descr="UTB-knizka_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37313"/>
            <a:ext cx="42862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00813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428625" y="6437313"/>
            <a:ext cx="8715375" cy="428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0" y="6429375"/>
            <a:ext cx="9144000" cy="0"/>
          </a:xfrm>
          <a:prstGeom prst="line">
            <a:avLst/>
          </a:prstGeom>
          <a:noFill/>
          <a:ln w="38100">
            <a:solidFill>
              <a:srgbClr val="D0D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6588224" y="6462713"/>
            <a:ext cx="256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www.utb.cz/fai-en</a:t>
            </a:r>
            <a:endParaRPr lang="cs-CZ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fai_logo_en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39588" y="0"/>
            <a:ext cx="2604444" cy="7488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transition advClick="0"/>
  <p:timing>
    <p:tnLst>
      <p:par>
        <p:cTn id="1" dur="indefinite" restart="never" nodeType="tmRoot"/>
      </p:par>
    </p:tnLst>
  </p:timing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FDA5A4-4299-4B49-9165-915847FC5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8198" name="Skupina 24"/>
          <p:cNvGrpSpPr>
            <a:grpSpLocks/>
          </p:cNvGrpSpPr>
          <p:nvPr userDrawn="1"/>
        </p:nvGrpSpPr>
        <p:grpSpPr bwMode="auto">
          <a:xfrm>
            <a:off x="106363" y="3071813"/>
            <a:ext cx="8931275" cy="1500187"/>
            <a:chOff x="107125" y="3429000"/>
            <a:chExt cx="8931157" cy="1500198"/>
          </a:xfrm>
        </p:grpSpPr>
        <p:pic>
          <p:nvPicPr>
            <p:cNvPr id="267281" name="Picture 17" descr="D:\dokumenty D\PROPAGACE\Adamek\Propagace SPŠ\FOTO pro ppt\Foto FAI\J. Svahy 3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25" y="3429000"/>
              <a:ext cx="2250297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3" name="Picture 19" descr="D:\dokumenty D\PROPAGACE\Adamek\Propagace SPŠ\FOTO pro ppt\Foto FAI\Fotky_budovy_177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78" y="3429000"/>
              <a:ext cx="225170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4" name="Picture 20" descr="D:\dokumenty D\PROPAGACE\Adamek\Propagace SPŠ\FOTO pro ppt\Foto FAI\Fotky_budovy_042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029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5" name="Picture 21" descr="D:\dokumenty D\PROPAGACE\Adamek\Propagace SPŠ\FOTO pro ppt\Foto FAI\Fotky_budovy_025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11167"/>
            <a:stretch>
              <a:fillRect/>
            </a:stretch>
          </p:blipFill>
          <p:spPr bwMode="auto">
            <a:xfrm>
              <a:off x="464343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0" y="1566863"/>
            <a:ext cx="9144000" cy="35718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0" y="5286375"/>
            <a:ext cx="9144000" cy="1571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Faculty of Applied Informatics</a:t>
            </a:r>
            <a:r>
              <a:rPr lang="cs-CZ" dirty="0" smtClean="0"/>
              <a:t> </a:t>
            </a:r>
            <a:r>
              <a:rPr lang="cs-CZ" dirty="0"/>
              <a:t>/ Nad Stráněmi 4511 / 760 05 </a:t>
            </a:r>
            <a:r>
              <a:rPr lang="cs-CZ" dirty="0" smtClean="0"/>
              <a:t>Zlín /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  <a:p>
            <a:pPr algn="ctr">
              <a:defRPr/>
            </a:pPr>
            <a:r>
              <a:rPr lang="cs-CZ" sz="2000" b="1" dirty="0" smtClean="0"/>
              <a:t>www.utb.cz/fai-en</a:t>
            </a:r>
            <a:endParaRPr lang="cs-CZ" sz="2000" b="1" dirty="0"/>
          </a:p>
        </p:txBody>
      </p:sp>
      <p:pic>
        <p:nvPicPr>
          <p:cNvPr id="14" name="Obrázek 13" descr="fai_logo_eng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85984" y="1071546"/>
            <a:ext cx="4572032" cy="1314499"/>
          </a:xfrm>
          <a:prstGeom prst="rect">
            <a:avLst/>
          </a:prstGeom>
          <a:effectLst>
            <a:outerShdw blurRad="254000" dist="177800" dir="3240000" algn="tl" rotWithShape="0">
              <a:prstClr val="black">
                <a:alpha val="49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FDA5A4-4299-4B49-9165-915847FC5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24"/>
          <p:cNvGrpSpPr>
            <a:grpSpLocks/>
          </p:cNvGrpSpPr>
          <p:nvPr userDrawn="1"/>
        </p:nvGrpSpPr>
        <p:grpSpPr bwMode="auto">
          <a:xfrm>
            <a:off x="106363" y="3071813"/>
            <a:ext cx="8931275" cy="1500187"/>
            <a:chOff x="107125" y="3429000"/>
            <a:chExt cx="8931157" cy="1500198"/>
          </a:xfrm>
        </p:grpSpPr>
        <p:pic>
          <p:nvPicPr>
            <p:cNvPr id="267281" name="Picture 17" descr="D:\dokumenty D\PROPAGACE\Adamek\Propagace SPŠ\FOTO pro ppt\Foto FAI\J. Svahy 3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25" y="3429000"/>
              <a:ext cx="2250297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3" name="Picture 19" descr="D:\dokumenty D\PROPAGACE\Adamek\Propagace SPŠ\FOTO pro ppt\Foto FAI\Fotky_budovy_177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78" y="3429000"/>
              <a:ext cx="225170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4" name="Picture 20" descr="D:\dokumenty D\PROPAGACE\Adamek\Propagace SPŠ\FOTO pro ppt\Foto FAI\Fotky_budovy_042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029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pic>
          <p:nvPicPr>
            <p:cNvPr id="267285" name="Picture 21" descr="D:\dokumenty D\PROPAGACE\Adamek\Propagace SPŠ\FOTO pro ppt\Foto FAI\Fotky_budovy_025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11167"/>
            <a:stretch>
              <a:fillRect/>
            </a:stretch>
          </p:blipFill>
          <p:spPr bwMode="auto">
            <a:xfrm>
              <a:off x="4643438" y="3429000"/>
              <a:ext cx="2000264" cy="15001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0" y="1566863"/>
            <a:ext cx="9144000" cy="35718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0" y="5286375"/>
            <a:ext cx="9144000" cy="15716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Faculty of Applied Informatics</a:t>
            </a:r>
            <a:r>
              <a:rPr lang="cs-CZ" dirty="0" smtClean="0"/>
              <a:t> </a:t>
            </a:r>
            <a:r>
              <a:rPr lang="cs-CZ" dirty="0"/>
              <a:t>/ Nad Stráněmi 4511 / 760 05 </a:t>
            </a:r>
            <a:r>
              <a:rPr lang="cs-CZ" dirty="0" smtClean="0"/>
              <a:t>Zlín /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  <a:p>
            <a:pPr algn="ctr">
              <a:defRPr/>
            </a:pPr>
            <a:r>
              <a:rPr lang="cs-CZ" sz="2000" b="1" dirty="0" smtClean="0"/>
              <a:t>www.utb.cz/fai-en</a:t>
            </a:r>
            <a:endParaRPr lang="cs-CZ" sz="2000" b="1" dirty="0"/>
          </a:p>
        </p:txBody>
      </p:sp>
      <p:pic>
        <p:nvPicPr>
          <p:cNvPr id="14" name="Obrázek 13" descr="fai_logo_eng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85984" y="1071546"/>
            <a:ext cx="4572032" cy="1314499"/>
          </a:xfrm>
          <a:prstGeom prst="rect">
            <a:avLst/>
          </a:prstGeom>
          <a:effectLst>
            <a:outerShdw blurRad="254000" dist="177800" dir="3240000" algn="tl" rotWithShape="0">
              <a:prstClr val="black">
                <a:alpha val="49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b.cz/fai-en/intranet-1/degree-course-automatic-control-and-informatics-2?lang=2" TargetMode="External"/><Relationship Id="rId2" Type="http://schemas.openxmlformats.org/officeDocument/2006/relationships/hyperlink" Target="http://www.utb.cz/fai-en/intranet-1/degree-course-engineering-informatics-3?lang=2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07950" y="142875"/>
            <a:ext cx="506523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FACULTY BUDGET</a:t>
            </a: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2017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80932"/>
              </p:ext>
            </p:extLst>
          </p:nvPr>
        </p:nvGraphicFramePr>
        <p:xfrm>
          <a:off x="1285875" y="1117600"/>
          <a:ext cx="6534165" cy="1811340"/>
        </p:xfrm>
        <a:graphic>
          <a:graphicData uri="http://schemas.openxmlformats.org/drawingml/2006/table">
            <a:tbl>
              <a:tblPr/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CZK (Million)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Overall Government Allocation:</a:t>
                      </a:r>
                      <a:endParaRPr kumimoji="0" lang="en-GB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68.06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Contribution to University Budget: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20.33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Clear Funding from Government: 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47.73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Other Revenue Sources: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42.10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20631"/>
              </p:ext>
            </p:extLst>
          </p:nvPr>
        </p:nvGraphicFramePr>
        <p:xfrm>
          <a:off x="1752607" y="3068960"/>
          <a:ext cx="560070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FACULTY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´S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PEDAGOGICAL FOCUS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8435" name="Obdélník 4"/>
          <p:cNvSpPr>
            <a:spLocks noChangeArrowheads="1"/>
          </p:cNvSpPr>
          <p:nvPr/>
        </p:nvSpPr>
        <p:spPr bwMode="auto">
          <a:xfrm>
            <a:off x="3059832" y="1674390"/>
            <a:ext cx="5941293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en-GB" sz="2400" dirty="0" smtClean="0"/>
              <a:t>Bachelor´s Degree Studies 	3-year</a:t>
            </a:r>
            <a:r>
              <a:rPr lang="cs-CZ" sz="2400" dirty="0" smtClean="0"/>
              <a:t>s</a:t>
            </a:r>
            <a:endParaRPr lang="en-GB" sz="2400" dirty="0" smtClean="0"/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Master´s Degree Studies 	2-year</a:t>
            </a:r>
            <a:r>
              <a:rPr lang="cs-CZ" sz="2400" dirty="0" smtClean="0"/>
              <a:t>s</a:t>
            </a:r>
            <a:endParaRPr lang="en-GB" sz="2400" dirty="0" smtClean="0"/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</a:t>
            </a:r>
            <a:r>
              <a:rPr lang="en-GB" sz="2400" dirty="0"/>
              <a:t>Doctoral </a:t>
            </a:r>
            <a:r>
              <a:rPr lang="cs-CZ" sz="2400" dirty="0" smtClean="0"/>
              <a:t>(</a:t>
            </a:r>
            <a:r>
              <a:rPr lang="cs-CZ" sz="2000" dirty="0" smtClean="0"/>
              <a:t>Ph.D.</a:t>
            </a:r>
            <a:r>
              <a:rPr lang="cs-CZ" sz="2400" dirty="0" smtClean="0"/>
              <a:t>) </a:t>
            </a:r>
            <a:r>
              <a:rPr lang="en-GB" sz="2400" dirty="0" smtClean="0"/>
              <a:t>Degree Studies</a:t>
            </a:r>
            <a:r>
              <a:rPr lang="cs-CZ" sz="2400" dirty="0" smtClean="0"/>
              <a:t> </a:t>
            </a:r>
            <a:r>
              <a:rPr lang="en-GB" sz="2400" dirty="0" smtClean="0"/>
              <a:t>4-year</a:t>
            </a:r>
            <a:r>
              <a:rPr lang="cs-CZ" sz="2400" dirty="0" smtClean="0"/>
              <a:t>s</a:t>
            </a:r>
            <a:endParaRPr lang="en-GB" sz="2400" dirty="0" smtClean="0"/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ECTS Credit System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400" dirty="0" smtClean="0"/>
              <a:t>  The Bologna Declaration</a:t>
            </a:r>
            <a:endParaRPr lang="en-GB" sz="2400" dirty="0"/>
          </a:p>
        </p:txBody>
      </p:sp>
      <p:pic>
        <p:nvPicPr>
          <p:cNvPr id="18436" name="Picture 2" descr="E:\Adamek\Propagace SPŠ\FOTO pro ppt\Foto FAI\Fotky_budovy_038.jpg"/>
          <p:cNvPicPr>
            <a:picLocks noChangeAspect="1" noChangeArrowheads="1"/>
          </p:cNvPicPr>
          <p:nvPr/>
        </p:nvPicPr>
        <p:blipFill>
          <a:blip r:embed="rId2" cstate="print"/>
          <a:srcRect l="10313" r="46564" b="1450"/>
          <a:stretch>
            <a:fillRect/>
          </a:stretch>
        </p:blipFill>
        <p:spPr bwMode="auto">
          <a:xfrm>
            <a:off x="0" y="785813"/>
            <a:ext cx="2928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STUDENT NUMBERS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23295"/>
              </p:ext>
            </p:extLst>
          </p:nvPr>
        </p:nvGraphicFramePr>
        <p:xfrm>
          <a:off x="107504" y="908720"/>
          <a:ext cx="8928989" cy="3024336"/>
        </p:xfrm>
        <a:graphic>
          <a:graphicData uri="http://schemas.openxmlformats.org/drawingml/2006/table">
            <a:tbl>
              <a:tblPr/>
              <a:tblGrid>
                <a:gridCol w="93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33">
                  <a:extLst>
                    <a:ext uri="{9D8B030D-6E8A-4147-A177-3AD203B41FA5}">
                      <a16:colId xmlns:a16="http://schemas.microsoft.com/office/drawing/2014/main" val="15580058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10473642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2096898727"/>
                    </a:ext>
                  </a:extLst>
                </a:gridCol>
              </a:tblGrid>
              <a:tr h="5065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31.10.2007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31.10.2008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31.10.2009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31.10.2017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Bachelor´s Degree  </a:t>
                      </a:r>
                      <a:r>
                        <a:rPr kumimoji="0" lang="cs-CZ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rogrammes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1 089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Master´s Degree  </a:t>
                      </a:r>
                      <a:r>
                        <a:rPr kumimoji="0" lang="cs-CZ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rogrammes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7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Ph.D. (Doctoral) Degree  </a:t>
                      </a:r>
                      <a:r>
                        <a:rPr kumimoji="0" lang="cs-CZ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rogrammes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4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1 839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1 619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1 467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1 410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1 380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29277525"/>
              </p:ext>
            </p:extLst>
          </p:nvPr>
        </p:nvGraphicFramePr>
        <p:xfrm>
          <a:off x="1925397" y="3784767"/>
          <a:ext cx="5303551" cy="259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661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STUDY DISCIPLINE SCHEME (Bc</a:t>
            </a:r>
            <a:r>
              <a:rPr lang="cs-CZ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Ing.)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869"/>
            <a:ext cx="9144000" cy="56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81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Ph.D. STUDIES DIAGRAM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ovéPole 15"/>
          <p:cNvSpPr txBox="1">
            <a:spLocks noChangeArrowheads="1"/>
          </p:cNvSpPr>
          <p:nvPr/>
        </p:nvSpPr>
        <p:spPr bwMode="auto">
          <a:xfrm>
            <a:off x="983674" y="1000125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Study </a:t>
            </a:r>
            <a:r>
              <a:rPr lang="cs-CZ" b="1" smtClean="0"/>
              <a:t>P</a:t>
            </a:r>
            <a:r>
              <a:rPr lang="en-US" b="1" smtClean="0"/>
              <a:t>rogramme</a:t>
            </a:r>
            <a:r>
              <a:rPr lang="cs-CZ" b="1" smtClean="0"/>
              <a:t>s</a:t>
            </a:r>
            <a:endParaRPr lang="cs-CZ" b="1" dirty="0"/>
          </a:p>
        </p:txBody>
      </p:sp>
      <p:sp>
        <p:nvSpPr>
          <p:cNvPr id="20485" name="TextovéPole 16"/>
          <p:cNvSpPr txBox="1">
            <a:spLocks noChangeArrowheads="1"/>
          </p:cNvSpPr>
          <p:nvPr/>
        </p:nvSpPr>
        <p:spPr bwMode="auto">
          <a:xfrm>
            <a:off x="6215074" y="1000125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Field</a:t>
            </a:r>
            <a:r>
              <a:rPr lang="cs-CZ" b="1" dirty="0" smtClean="0"/>
              <a:t>s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GB" b="1" dirty="0" smtClean="0"/>
              <a:t>Studies</a:t>
            </a:r>
            <a:endParaRPr lang="en-GB" b="1" dirty="0"/>
          </a:p>
        </p:txBody>
      </p:sp>
      <p:sp>
        <p:nvSpPr>
          <p:cNvPr id="2" name="Obdélník 1"/>
          <p:cNvSpPr/>
          <p:nvPr/>
        </p:nvSpPr>
        <p:spPr>
          <a:xfrm>
            <a:off x="983674" y="3356992"/>
            <a:ext cx="44524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dirty="0" smtClean="0">
              <a:solidFill>
                <a:srgbClr val="00B050"/>
              </a:solidFill>
            </a:endParaRPr>
          </a:p>
          <a:p>
            <a:endParaRPr lang="cs-CZ" altLang="cs-CZ" dirty="0">
              <a:solidFill>
                <a:srgbClr val="00B050"/>
              </a:solidFill>
            </a:endParaRPr>
          </a:p>
          <a:p>
            <a:endParaRPr lang="cs-CZ" altLang="cs-CZ" dirty="0" smtClean="0">
              <a:solidFill>
                <a:srgbClr val="00B050"/>
              </a:solidFill>
            </a:endParaRPr>
          </a:p>
          <a:p>
            <a:r>
              <a:rPr lang="en-GB" altLang="cs-CZ" dirty="0" smtClean="0">
                <a:solidFill>
                  <a:srgbClr val="00B050"/>
                </a:solidFill>
              </a:rPr>
              <a:t>First students accepted </a:t>
            </a:r>
            <a:r>
              <a:rPr lang="cs-CZ" altLang="cs-CZ" dirty="0" smtClean="0">
                <a:solidFill>
                  <a:srgbClr val="00B050"/>
                </a:solidFill>
              </a:rPr>
              <a:t>in</a:t>
            </a:r>
            <a:r>
              <a:rPr lang="en-GB" altLang="cs-CZ" dirty="0" smtClean="0">
                <a:solidFill>
                  <a:srgbClr val="00B050"/>
                </a:solidFill>
              </a:rPr>
              <a:t> June, 2008</a:t>
            </a:r>
          </a:p>
          <a:p>
            <a:r>
              <a:rPr lang="en-GB" altLang="cs-CZ" sz="1600" dirty="0" smtClean="0"/>
              <a:t>Accreditation until 31. 8. 2019</a:t>
            </a:r>
            <a:endParaRPr lang="en-GB" altLang="cs-CZ" sz="16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37500" cy="19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44625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Developments in Ph.D. Student Numbers (As of: 31.10. of the given year)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52031"/>
              </p:ext>
            </p:extLst>
          </p:nvPr>
        </p:nvGraphicFramePr>
        <p:xfrm>
          <a:off x="467546" y="980728"/>
          <a:ext cx="7992886" cy="126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2">
                  <a:extLst>
                    <a:ext uri="{9D8B030D-6E8A-4147-A177-3AD203B41FA5}">
                      <a16:colId xmlns:a16="http://schemas.microsoft.com/office/drawing/2014/main" val="3375825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825381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0720034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3252527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41579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957903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2644649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35331780"/>
                    </a:ext>
                  </a:extLst>
                </a:gridCol>
              </a:tblGrid>
              <a:tr h="352692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2017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2011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9627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Ph.D. student numbers at FAI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123 (10*)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143</a:t>
                      </a:r>
                      <a:r>
                        <a:rPr lang="cs-CZ" sz="1400" baseline="0" dirty="0" smtClean="0"/>
                        <a:t> (10*)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136 (6)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135</a:t>
                      </a:r>
                      <a:r>
                        <a:rPr lang="cs-CZ" sz="1400" baseline="0" dirty="0" smtClean="0"/>
                        <a:t> (2)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131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72691"/>
                  </a:ext>
                </a:extLst>
              </a:tr>
              <a:tr h="293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tudies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47 (4)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61 (3)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 (3)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65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01016"/>
                  </a:ext>
                </a:extLst>
              </a:tr>
              <a:tr h="293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Part-time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76 (6)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82 (7)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76 (3)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70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57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69560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691680" y="2264591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Numbers in brackets show Foreign Ph.D. Student numbers</a:t>
            </a:r>
            <a:endParaRPr lang="cs-CZ" sz="1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99917"/>
              </p:ext>
            </p:extLst>
          </p:nvPr>
        </p:nvGraphicFramePr>
        <p:xfrm>
          <a:off x="467544" y="2541588"/>
          <a:ext cx="7992888" cy="135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7551031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1508629"/>
                    </a:ext>
                  </a:extLst>
                </a:gridCol>
                <a:gridCol w="1098809">
                  <a:extLst>
                    <a:ext uri="{9D8B030D-6E8A-4147-A177-3AD203B41FA5}">
                      <a16:colId xmlns:a16="http://schemas.microsoft.com/office/drawing/2014/main" val="2023400526"/>
                    </a:ext>
                  </a:extLst>
                </a:gridCol>
                <a:gridCol w="1159274">
                  <a:extLst>
                    <a:ext uri="{9D8B030D-6E8A-4147-A177-3AD203B41FA5}">
                      <a16:colId xmlns:a16="http://schemas.microsoft.com/office/drawing/2014/main" val="520934299"/>
                    </a:ext>
                  </a:extLst>
                </a:gridCol>
                <a:gridCol w="1342317">
                  <a:extLst>
                    <a:ext uri="{9D8B030D-6E8A-4147-A177-3AD203B41FA5}">
                      <a16:colId xmlns:a16="http://schemas.microsoft.com/office/drawing/2014/main" val="229312112"/>
                    </a:ext>
                  </a:extLst>
                </a:gridCol>
              </a:tblGrid>
              <a:tr h="32986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7738"/>
                  </a:ext>
                </a:extLst>
              </a:tr>
              <a:tr h="32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Automatic Control and Informatics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21 (1)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27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93358"/>
                  </a:ext>
                </a:extLst>
              </a:tr>
              <a:tr h="32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 (1)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61314"/>
                  </a:ext>
                </a:extLst>
              </a:tr>
              <a:tr h="32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Part-time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0481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55371"/>
              </p:ext>
            </p:extLst>
          </p:nvPr>
        </p:nvGraphicFramePr>
        <p:xfrm>
          <a:off x="467544" y="4173939"/>
          <a:ext cx="7992888" cy="141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721">
                  <a:extLst>
                    <a:ext uri="{9D8B030D-6E8A-4147-A177-3AD203B41FA5}">
                      <a16:colId xmlns:a16="http://schemas.microsoft.com/office/drawing/2014/main" val="1011793861"/>
                    </a:ext>
                  </a:extLst>
                </a:gridCol>
                <a:gridCol w="1220288">
                  <a:extLst>
                    <a:ext uri="{9D8B030D-6E8A-4147-A177-3AD203B41FA5}">
                      <a16:colId xmlns:a16="http://schemas.microsoft.com/office/drawing/2014/main" val="1913417032"/>
                    </a:ext>
                  </a:extLst>
                </a:gridCol>
                <a:gridCol w="1220288">
                  <a:extLst>
                    <a:ext uri="{9D8B030D-6E8A-4147-A177-3AD203B41FA5}">
                      <a16:colId xmlns:a16="http://schemas.microsoft.com/office/drawing/2014/main" val="370263513"/>
                    </a:ext>
                  </a:extLst>
                </a:gridCol>
                <a:gridCol w="1159274">
                  <a:extLst>
                    <a:ext uri="{9D8B030D-6E8A-4147-A177-3AD203B41FA5}">
                      <a16:colId xmlns:a16="http://schemas.microsoft.com/office/drawing/2014/main" val="74484553"/>
                    </a:ext>
                  </a:extLst>
                </a:gridCol>
                <a:gridCol w="1342317">
                  <a:extLst>
                    <a:ext uri="{9D8B030D-6E8A-4147-A177-3AD203B41FA5}">
                      <a16:colId xmlns:a16="http://schemas.microsoft.com/office/drawing/2014/main" val="1726406672"/>
                    </a:ext>
                  </a:extLst>
                </a:gridCol>
              </a:tblGrid>
              <a:tr h="33518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30248"/>
                  </a:ext>
                </a:extLst>
              </a:tr>
              <a:tr h="441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102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117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529361"/>
                  </a:ext>
                </a:extLst>
              </a:tr>
              <a:tr h="259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39 (3)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51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434103"/>
                  </a:ext>
                </a:extLst>
              </a:tr>
              <a:tr h="259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Part-time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63 (6)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67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57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2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12117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44625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Number of Accepted FAI Ph.D. Students 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28795"/>
              </p:ext>
            </p:extLst>
          </p:nvPr>
        </p:nvGraphicFramePr>
        <p:xfrm>
          <a:off x="467544" y="836712"/>
          <a:ext cx="8496944" cy="128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>
                  <a:extLst>
                    <a:ext uri="{9D8B030D-6E8A-4147-A177-3AD203B41FA5}">
                      <a16:colId xmlns:a16="http://schemas.microsoft.com/office/drawing/2014/main" val="337582572"/>
                    </a:ext>
                  </a:extLst>
                </a:gridCol>
                <a:gridCol w="1355476">
                  <a:extLst>
                    <a:ext uri="{9D8B030D-6E8A-4147-A177-3AD203B41FA5}">
                      <a16:colId xmlns:a16="http://schemas.microsoft.com/office/drawing/2014/main" val="3351205197"/>
                    </a:ext>
                  </a:extLst>
                </a:gridCol>
                <a:gridCol w="1355476">
                  <a:extLst>
                    <a:ext uri="{9D8B030D-6E8A-4147-A177-3AD203B41FA5}">
                      <a16:colId xmlns:a16="http://schemas.microsoft.com/office/drawing/2014/main" val="3307200343"/>
                    </a:ext>
                  </a:extLst>
                </a:gridCol>
                <a:gridCol w="903650">
                  <a:extLst>
                    <a:ext uri="{9D8B030D-6E8A-4147-A177-3AD203B41FA5}">
                      <a16:colId xmlns:a16="http://schemas.microsoft.com/office/drawing/2014/main" val="832525277"/>
                    </a:ext>
                  </a:extLst>
                </a:gridCol>
                <a:gridCol w="903650">
                  <a:extLst>
                    <a:ext uri="{9D8B030D-6E8A-4147-A177-3AD203B41FA5}">
                      <a16:colId xmlns:a16="http://schemas.microsoft.com/office/drawing/2014/main" val="214157905"/>
                    </a:ext>
                  </a:extLst>
                </a:gridCol>
                <a:gridCol w="966527">
                  <a:extLst>
                    <a:ext uri="{9D8B030D-6E8A-4147-A177-3AD203B41FA5}">
                      <a16:colId xmlns:a16="http://schemas.microsoft.com/office/drawing/2014/main" val="295790310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2017/18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2016/17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2015/16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2014/15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2013/14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96279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Ph.D. student numbers at FAI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 (2*)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30 (6*)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31 (5)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37 (2)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28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7269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 (2)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 (2)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 (2)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25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23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01016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Part-time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 (0)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 (4)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 (3)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69560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763688" y="2120575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Numbers in brackets show Foreign Ph.D. Student numbers</a:t>
            </a:r>
            <a:endParaRPr lang="cs-CZ" sz="1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3685"/>
              </p:ext>
            </p:extLst>
          </p:nvPr>
        </p:nvGraphicFramePr>
        <p:xfrm>
          <a:off x="467544" y="2541588"/>
          <a:ext cx="3600400" cy="135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75510311"/>
                    </a:ext>
                  </a:extLst>
                </a:gridCol>
              </a:tblGrid>
              <a:tr h="32986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7738"/>
                  </a:ext>
                </a:extLst>
              </a:tr>
              <a:tr h="32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Automatic Control and Informatics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93358"/>
                  </a:ext>
                </a:extLst>
              </a:tr>
              <a:tr h="32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tudies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61314"/>
                  </a:ext>
                </a:extLst>
              </a:tr>
              <a:tr h="32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Part-time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0481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88098"/>
              </p:ext>
            </p:extLst>
          </p:nvPr>
        </p:nvGraphicFramePr>
        <p:xfrm>
          <a:off x="467544" y="4173939"/>
          <a:ext cx="7992888" cy="141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721">
                  <a:extLst>
                    <a:ext uri="{9D8B030D-6E8A-4147-A177-3AD203B41FA5}">
                      <a16:colId xmlns:a16="http://schemas.microsoft.com/office/drawing/2014/main" val="1011793861"/>
                    </a:ext>
                  </a:extLst>
                </a:gridCol>
                <a:gridCol w="981727">
                  <a:extLst>
                    <a:ext uri="{9D8B030D-6E8A-4147-A177-3AD203B41FA5}">
                      <a16:colId xmlns:a16="http://schemas.microsoft.com/office/drawing/2014/main" val="316447033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02635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44845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2640667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85956791"/>
                    </a:ext>
                  </a:extLst>
                </a:gridCol>
              </a:tblGrid>
              <a:tr h="31133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2017/18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2016/17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2015/16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2014/15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2013/14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30248"/>
                  </a:ext>
                </a:extLst>
              </a:tr>
              <a:tr h="441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 (2)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28</a:t>
                      </a:r>
                      <a:r>
                        <a:rPr lang="cs-CZ" sz="1400" baseline="0" dirty="0" smtClean="0"/>
                        <a:t> (5)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</a:t>
                      </a:r>
                      <a:r>
                        <a:rPr lang="cs-CZ" sz="1400" baseline="0" dirty="0" smtClean="0"/>
                        <a:t> (4)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29</a:t>
                      </a:r>
                      <a:r>
                        <a:rPr lang="cs-CZ" sz="1400" baseline="0" dirty="0" smtClean="0"/>
                        <a:t> (2)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529361"/>
                  </a:ext>
                </a:extLst>
              </a:tr>
              <a:tr h="259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Full-time 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 (2)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</a:t>
                      </a:r>
                      <a:r>
                        <a:rPr lang="cs-CZ" sz="1400" baseline="0" dirty="0" smtClean="0"/>
                        <a:t> (1)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r>
                        <a:rPr lang="cs-CZ" sz="1400" baseline="0" dirty="0" smtClean="0"/>
                        <a:t> (2)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</a:t>
                      </a:r>
                      <a:r>
                        <a:rPr lang="cs-CZ" sz="1400" baseline="0" dirty="0" smtClean="0"/>
                        <a:t>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434103"/>
                  </a:ext>
                </a:extLst>
              </a:tr>
              <a:tr h="259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Part-time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 (0)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r>
                        <a:rPr lang="cs-CZ" sz="1400" baseline="0" dirty="0" smtClean="0"/>
                        <a:t> (4)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</a:t>
                      </a:r>
                      <a:r>
                        <a:rPr lang="cs-CZ" sz="1400" baseline="0" dirty="0" smtClean="0"/>
                        <a:t> (2)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</a:t>
                      </a:r>
                      <a:r>
                        <a:rPr lang="cs-CZ" sz="1400" baseline="0" dirty="0" smtClean="0"/>
                        <a:t>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20291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42410"/>
              </p:ext>
            </p:extLst>
          </p:nvPr>
        </p:nvGraphicFramePr>
        <p:xfrm>
          <a:off x="4067944" y="2541587"/>
          <a:ext cx="4896545" cy="13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7862857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639312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792397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4683649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589760297"/>
                    </a:ext>
                  </a:extLst>
                </a:gridCol>
              </a:tblGrid>
              <a:tr h="4772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2017/18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2016/17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2015/16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2014/15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2013/14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82831"/>
                  </a:ext>
                </a:extLst>
              </a:tr>
              <a:tr h="2927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(0)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2 (1)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4509"/>
                  </a:ext>
                </a:extLst>
              </a:tr>
              <a:tr h="2927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(1)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112149"/>
                  </a:ext>
                </a:extLst>
              </a:tr>
              <a:tr h="2927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(0)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3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65830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29723"/>
              </p:ext>
            </p:extLst>
          </p:nvPr>
        </p:nvGraphicFramePr>
        <p:xfrm>
          <a:off x="251519" y="1124743"/>
          <a:ext cx="8712969" cy="129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33758257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6631828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07200343"/>
                    </a:ext>
                  </a:extLst>
                </a:gridCol>
                <a:gridCol w="809526">
                  <a:extLst>
                    <a:ext uri="{9D8B030D-6E8A-4147-A177-3AD203B41FA5}">
                      <a16:colId xmlns:a16="http://schemas.microsoft.com/office/drawing/2014/main" val="832525277"/>
                    </a:ext>
                  </a:extLst>
                </a:gridCol>
                <a:gridCol w="748771">
                  <a:extLst>
                    <a:ext uri="{9D8B030D-6E8A-4147-A177-3AD203B41FA5}">
                      <a16:colId xmlns:a16="http://schemas.microsoft.com/office/drawing/2014/main" val="214157905"/>
                    </a:ext>
                  </a:extLst>
                </a:gridCol>
                <a:gridCol w="748771">
                  <a:extLst>
                    <a:ext uri="{9D8B030D-6E8A-4147-A177-3AD203B41FA5}">
                      <a16:colId xmlns:a16="http://schemas.microsoft.com/office/drawing/2014/main" val="295790310"/>
                    </a:ext>
                  </a:extLst>
                </a:gridCol>
                <a:gridCol w="680701">
                  <a:extLst>
                    <a:ext uri="{9D8B030D-6E8A-4147-A177-3AD203B41FA5}">
                      <a16:colId xmlns:a16="http://schemas.microsoft.com/office/drawing/2014/main" val="1012046615"/>
                    </a:ext>
                  </a:extLst>
                </a:gridCol>
                <a:gridCol w="612631">
                  <a:extLst>
                    <a:ext uri="{9D8B030D-6E8A-4147-A177-3AD203B41FA5}">
                      <a16:colId xmlns:a16="http://schemas.microsoft.com/office/drawing/2014/main" val="3424100013"/>
                    </a:ext>
                  </a:extLst>
                </a:gridCol>
              </a:tblGrid>
              <a:tr h="2893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96279"/>
                  </a:ext>
                </a:extLst>
              </a:tr>
              <a:tr h="318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Ph.D. Graduates at FAI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 (0)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4 (1*)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</a:t>
                      </a:r>
                      <a:r>
                        <a:rPr lang="cs-CZ" sz="1400" baseline="0" dirty="0" smtClean="0"/>
                        <a:t>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 (2)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72691"/>
                  </a:ext>
                </a:extLst>
              </a:tr>
              <a:tr h="241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Automatic Control and Informatics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(1)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01016"/>
                  </a:ext>
                </a:extLst>
              </a:tr>
              <a:tr h="241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Informatics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 (1)</a:t>
                      </a:r>
                      <a:endParaRPr lang="cs-CZ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(1)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(1)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69560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835696" y="2780928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Numbers in brackets show Foreign Ph.D. Student numbers</a:t>
            </a:r>
            <a:endParaRPr lang="cs-CZ" sz="1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56068"/>
              </p:ext>
            </p:extLst>
          </p:nvPr>
        </p:nvGraphicFramePr>
        <p:xfrm>
          <a:off x="467543" y="3356993"/>
          <a:ext cx="8280921" cy="253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400">
                  <a:extLst>
                    <a:ext uri="{9D8B030D-6E8A-4147-A177-3AD203B41FA5}">
                      <a16:colId xmlns:a16="http://schemas.microsoft.com/office/drawing/2014/main" val="1011793861"/>
                    </a:ext>
                  </a:extLst>
                </a:gridCol>
                <a:gridCol w="2331521">
                  <a:extLst>
                    <a:ext uri="{9D8B030D-6E8A-4147-A177-3AD203B41FA5}">
                      <a16:colId xmlns:a16="http://schemas.microsoft.com/office/drawing/2014/main" val="370263513"/>
                    </a:ext>
                  </a:extLst>
                </a:gridCol>
              </a:tblGrid>
              <a:tr h="493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as of: </a:t>
                      </a:r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.201</a:t>
                      </a:r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1991</a:t>
                      </a:r>
                      <a:r>
                        <a:rPr lang="cs-CZ" baseline="0" dirty="0" smtClean="0"/>
                        <a:t> - 2017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30248"/>
                  </a:ext>
                </a:extLst>
              </a:tr>
              <a:tr h="595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Number of FAI Ph.D. Graduates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86</a:t>
                      </a:r>
                      <a:endParaRPr lang="cs-CZ" sz="24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29361"/>
                  </a:ext>
                </a:extLst>
              </a:tr>
              <a:tr h="509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Number of Ph.D. Students Accepted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450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34103"/>
                  </a:ext>
                </a:extLst>
              </a:tr>
              <a:tr h="509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Ph.D. Students unsuccessful in completing their degree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235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20291"/>
                  </a:ext>
                </a:extLst>
              </a:tr>
              <a:tr h="411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Total of successful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Ph.D. Students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26.8%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389475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0" y="1"/>
            <a:ext cx="666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Developments in Ph.D. Studies Graduate Numbers </a:t>
            </a:r>
            <a:endParaRPr lang="cs-CZ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05526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980728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Modern Information Technology Applications 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Information System Software and Hardware Solutions 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Artificial Intelligence Application Methods 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Communication and Security Systems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Data Security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Critical Infrastructure Protection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Modern Automatic Control Methods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/>
              <a:t>Manufacturing Processes and Systems Modelling and Simulation</a:t>
            </a:r>
            <a:endParaRPr lang="cs-CZ" sz="20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sz="1600" dirty="0" smtClean="0"/>
          </a:p>
          <a:p>
            <a:endParaRPr lang="cs-CZ" sz="2000" b="1" dirty="0"/>
          </a:p>
          <a:p>
            <a:r>
              <a:rPr lang="en-GB" sz="2000" b="1" dirty="0">
                <a:solidFill>
                  <a:schemeClr val="dk1"/>
                </a:solidFill>
              </a:rPr>
              <a:t>Degree </a:t>
            </a:r>
            <a:r>
              <a:rPr lang="en-GB" sz="2000" b="1" dirty="0" smtClean="0">
                <a:solidFill>
                  <a:schemeClr val="dk1"/>
                </a:solidFill>
              </a:rPr>
              <a:t>Course</a:t>
            </a:r>
            <a:r>
              <a:rPr lang="cs-CZ" sz="2000" b="1" dirty="0" smtClean="0">
                <a:solidFill>
                  <a:schemeClr val="dk1"/>
                </a:solidFill>
              </a:rPr>
              <a:t>: </a:t>
            </a:r>
            <a:r>
              <a:rPr lang="en-GB" sz="2000" b="1" dirty="0" smtClean="0">
                <a:solidFill>
                  <a:schemeClr val="dk1"/>
                </a:solidFill>
              </a:rPr>
              <a:t>Engineering Informatics</a:t>
            </a:r>
            <a:r>
              <a:rPr lang="cs-CZ" sz="2000" b="1" dirty="0">
                <a:solidFill>
                  <a:schemeClr val="dk1"/>
                </a:solidFill>
              </a:rPr>
              <a:t> </a:t>
            </a:r>
            <a:r>
              <a:rPr lang="cs-CZ" sz="2000" dirty="0">
                <a:solidFill>
                  <a:schemeClr val="dk1"/>
                </a:solidFill>
              </a:rPr>
              <a:t>- </a:t>
            </a:r>
            <a:r>
              <a:rPr lang="cs-CZ" sz="2000" dirty="0">
                <a:solidFill>
                  <a:schemeClr val="dk1"/>
                </a:solidFill>
                <a:hlinkClick r:id="rId2"/>
              </a:rPr>
              <a:t>http://</a:t>
            </a:r>
            <a:r>
              <a:rPr lang="cs-CZ" sz="2000" dirty="0" smtClean="0">
                <a:solidFill>
                  <a:schemeClr val="dk1"/>
                </a:solidFill>
                <a:hlinkClick r:id="rId2"/>
              </a:rPr>
              <a:t>www.utb.cz/fai-en/intranet-1/degree-course-engineering-informatics-3?lang=2</a:t>
            </a:r>
            <a:endParaRPr lang="cs-CZ" sz="2000" dirty="0" smtClean="0">
              <a:solidFill>
                <a:schemeClr val="dk1"/>
              </a:solidFill>
            </a:endParaRPr>
          </a:p>
          <a:p>
            <a:endParaRPr lang="cs-CZ" sz="2000" dirty="0" smtClean="0">
              <a:solidFill>
                <a:schemeClr val="dk1"/>
              </a:solidFill>
            </a:endParaRPr>
          </a:p>
          <a:p>
            <a:r>
              <a:rPr lang="en-GB" sz="2000" b="1" dirty="0">
                <a:solidFill>
                  <a:schemeClr val="dk1"/>
                </a:solidFill>
              </a:rPr>
              <a:t>Degree Course</a:t>
            </a:r>
            <a:r>
              <a:rPr lang="cs-CZ" sz="2000" b="1" dirty="0">
                <a:solidFill>
                  <a:schemeClr val="dk1"/>
                </a:solidFill>
              </a:rPr>
              <a:t>: </a:t>
            </a:r>
            <a:r>
              <a:rPr lang="en-GB" sz="2000" b="1" dirty="0" smtClean="0">
                <a:solidFill>
                  <a:schemeClr val="dk1"/>
                </a:solidFill>
              </a:rPr>
              <a:t>Automatic </a:t>
            </a:r>
            <a:r>
              <a:rPr lang="en-GB" sz="2000" b="1" dirty="0">
                <a:solidFill>
                  <a:schemeClr val="dk1"/>
                </a:solidFill>
              </a:rPr>
              <a:t>Control and </a:t>
            </a:r>
            <a:r>
              <a:rPr lang="en-GB" sz="2000" b="1" dirty="0" smtClean="0">
                <a:solidFill>
                  <a:schemeClr val="dk1"/>
                </a:solidFill>
              </a:rPr>
              <a:t>Informatics</a:t>
            </a:r>
            <a:r>
              <a:rPr lang="cs-CZ" sz="2000" b="1" dirty="0">
                <a:solidFill>
                  <a:schemeClr val="dk1"/>
                </a:solidFill>
              </a:rPr>
              <a:t> </a:t>
            </a:r>
            <a:r>
              <a:rPr lang="cs-CZ" sz="2000" dirty="0">
                <a:solidFill>
                  <a:schemeClr val="dk1"/>
                </a:solidFill>
              </a:rPr>
              <a:t>- </a:t>
            </a:r>
            <a:r>
              <a:rPr lang="cs-CZ" sz="2000" dirty="0">
                <a:solidFill>
                  <a:schemeClr val="dk1"/>
                </a:solidFill>
                <a:hlinkClick r:id="rId3"/>
              </a:rPr>
              <a:t>http://</a:t>
            </a:r>
            <a:r>
              <a:rPr lang="cs-CZ" sz="2000" dirty="0" smtClean="0">
                <a:solidFill>
                  <a:schemeClr val="dk1"/>
                </a:solidFill>
                <a:hlinkClick r:id="rId3"/>
              </a:rPr>
              <a:t>www.utb.cz/fai-en/intranet-1/degree-course-automatic-control-and-informatics-2?lang=2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6660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            </a:t>
            </a:r>
            <a:r>
              <a:rPr lang="en-GB" sz="2200" b="1" dirty="0" smtClean="0">
                <a:solidFill>
                  <a:schemeClr val="bg1"/>
                </a:solidFill>
              </a:rPr>
              <a:t>Dissertation </a:t>
            </a:r>
            <a:r>
              <a:rPr lang="en-GB" sz="2200" b="1" dirty="0">
                <a:solidFill>
                  <a:schemeClr val="bg1"/>
                </a:solidFill>
              </a:rPr>
              <a:t>Topics </a:t>
            </a:r>
            <a:endParaRPr lang="cs-CZ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4002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1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Student Grant Competition 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(</a:t>
            </a:r>
            <a:r>
              <a:rPr lang="en-GB" sz="2000" b="1" dirty="0">
                <a:solidFill>
                  <a:schemeClr val="bg1"/>
                </a:solidFill>
              </a:rPr>
              <a:t>Internal Grant Agency – IGA) 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980729"/>
            <a:ext cx="856895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b="1" kern="0" dirty="0">
                <a:solidFill>
                  <a:srgbClr val="000000"/>
                </a:solidFill>
                <a:cs typeface="Arial" panose="020B0604020202020204" pitchFamily="34" charset="0"/>
              </a:rPr>
              <a:t>The Internal Grant Agency </a:t>
            </a:r>
            <a:r>
              <a:rPr lang="en-GB" kern="0" dirty="0">
                <a:solidFill>
                  <a:srgbClr val="000000"/>
                </a:solidFill>
                <a:cs typeface="Arial" panose="020B0604020202020204" pitchFamily="34" charset="0"/>
              </a:rPr>
              <a:t>assures the distribution of direct financial support for specific Tertiary Education research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kern="0" dirty="0">
                <a:solidFill>
                  <a:srgbClr val="000000"/>
                </a:solidFill>
                <a:cs typeface="Arial" panose="020B0604020202020204" pitchFamily="34" charset="0"/>
              </a:rPr>
              <a:t>The principles governing the distribution of these direct financial support grants are given in: </a:t>
            </a:r>
            <a:r>
              <a:rPr lang="en-GB" b="1" kern="0" dirty="0">
                <a:solidFill>
                  <a:srgbClr val="000000"/>
                </a:solidFill>
                <a:cs typeface="Arial" panose="020B0604020202020204" pitchFamily="34" charset="0"/>
              </a:rPr>
              <a:t>Rector´s Directive </a:t>
            </a:r>
            <a:r>
              <a:rPr lang="en-GB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SR/13/201</a:t>
            </a:r>
            <a:r>
              <a:rPr lang="cs-CZ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5 </a:t>
            </a:r>
            <a:r>
              <a:rPr lang="cs-CZ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only available </a:t>
            </a:r>
            <a:r>
              <a:rPr lang="cs-CZ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cs-CZ" kern="0" dirty="0">
                <a:solidFill>
                  <a:srgbClr val="000000"/>
                </a:solidFill>
                <a:cs typeface="Arial" panose="020B0604020202020204" pitchFamily="34" charset="0"/>
              </a:rPr>
              <a:t>Czech)</a:t>
            </a:r>
            <a:endParaRPr lang="en-GB" b="1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530873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PROFILE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3286116" y="1273175"/>
            <a:ext cx="56435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300" b="1" dirty="0" smtClean="0"/>
              <a:t>Educational Activities</a:t>
            </a:r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200" dirty="0" smtClean="0"/>
              <a:t>Bachelor´s Degree Studies</a:t>
            </a:r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200" dirty="0" smtClean="0"/>
              <a:t>Master´s Degree Studies</a:t>
            </a:r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GB" sz="2200" dirty="0" smtClean="0"/>
              <a:t>Doctoral </a:t>
            </a:r>
            <a:r>
              <a:rPr lang="cs-CZ" sz="2200" dirty="0" smtClean="0"/>
              <a:t>(Ph.D.) </a:t>
            </a:r>
            <a:r>
              <a:rPr lang="en-GB" sz="2200" dirty="0" smtClean="0"/>
              <a:t>Degree Studies</a:t>
            </a:r>
          </a:p>
          <a:p>
            <a:pPr marL="266700" indent="-266700" algn="just">
              <a:spcAft>
                <a:spcPts val="1200"/>
              </a:spcAft>
              <a:tabLst>
                <a:tab pos="266700" algn="l"/>
              </a:tabLst>
            </a:pPr>
            <a:r>
              <a:rPr lang="en-GB" sz="2200" dirty="0" smtClean="0"/>
              <a:t> </a:t>
            </a:r>
          </a:p>
          <a:p>
            <a:pPr marL="266700" indent="-266700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Research and Development Activities</a:t>
            </a:r>
            <a:endParaRPr lang="en-GB" sz="2300" b="1" dirty="0" smtClean="0"/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Information Technologies</a:t>
            </a:r>
            <a:endParaRPr lang="en-GB" sz="2200" dirty="0" smtClean="0"/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Automatic Control</a:t>
            </a:r>
            <a:endParaRPr lang="en-GB" sz="2200" dirty="0" smtClean="0"/>
          </a:p>
          <a:p>
            <a:pPr marL="723900" lvl="1" indent="-266700" algn="just">
              <a:spcAft>
                <a:spcPts val="1200"/>
              </a:spcAft>
              <a:buFont typeface="Wingdings" pitchFamily="2" charset="2"/>
              <a:buChar char="§"/>
              <a:tabLst>
                <a:tab pos="266700" algn="l"/>
              </a:tabLst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Security Technologies</a:t>
            </a:r>
            <a:endParaRPr lang="en-GB" sz="2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1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Developments </a:t>
            </a:r>
            <a:r>
              <a:rPr lang="en-GB" sz="2000" b="1" dirty="0">
                <a:solidFill>
                  <a:schemeClr val="bg1"/>
                </a:solidFill>
              </a:rPr>
              <a:t>in IGA Direct Support Grant Levels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980729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IGA Direct Support Grant Levels for Specific Tertiary Education Research (In </a:t>
            </a:r>
            <a:r>
              <a:rPr lang="cs-CZ" sz="1600" b="1" dirty="0" smtClean="0"/>
              <a:t>T</a:t>
            </a:r>
            <a:r>
              <a:rPr lang="en-GB" sz="1600" b="1" dirty="0" err="1" smtClean="0"/>
              <a:t>hou</a:t>
            </a:r>
            <a:r>
              <a:rPr lang="en-GB" sz="1600" b="1" dirty="0"/>
              <a:t>. CZK)</a:t>
            </a:r>
            <a:endParaRPr lang="cs-CZ" sz="1600" dirty="0"/>
          </a:p>
          <a:p>
            <a:endParaRPr lang="cs-CZ" b="1" dirty="0"/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1757556965"/>
              </p:ext>
            </p:extLst>
          </p:nvPr>
        </p:nvGraphicFramePr>
        <p:xfrm>
          <a:off x="107504" y="1484784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83568" y="5445224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Number of </a:t>
            </a:r>
            <a:r>
              <a:rPr lang="en-GB" sz="700" dirty="0" smtClean="0"/>
              <a:t>Projects</a:t>
            </a:r>
            <a:r>
              <a:rPr lang="cs-CZ" sz="700" dirty="0" smtClean="0"/>
              <a:t>  30</a:t>
            </a:r>
            <a:endParaRPr lang="cs-CZ" sz="700" dirty="0"/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52555449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International Activities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3286116" y="1273175"/>
            <a:ext cx="564356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Student + Academic Mobility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Study Stays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Outgoing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Incoming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Practical Work Placements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Outgoing</a:t>
            </a:r>
          </a:p>
          <a:p>
            <a:pPr marL="1257300" lvl="2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dirty="0">
                <a:solidFill>
                  <a:srgbClr val="000000"/>
                </a:solidFill>
              </a:rPr>
              <a:t>Incoming</a:t>
            </a:r>
          </a:p>
          <a:p>
            <a:pPr marL="342900" lvl="2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 dirty="0">
                <a:solidFill>
                  <a:srgbClr val="000000"/>
                </a:solidFill>
              </a:rPr>
              <a:t>Bilateral Contracts </a:t>
            </a:r>
          </a:p>
          <a:p>
            <a:pPr marL="342900" lvl="2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200" b="1">
                <a:solidFill>
                  <a:srgbClr val="000000"/>
                </a:solidFill>
              </a:rPr>
              <a:t>Long-term Foreign </a:t>
            </a:r>
            <a:r>
              <a:rPr lang="en-GB" altLang="cs-CZ" sz="2200" b="1" smtClean="0">
                <a:solidFill>
                  <a:srgbClr val="000000"/>
                </a:solidFill>
              </a:rPr>
              <a:t>Students</a:t>
            </a:r>
            <a:endParaRPr lang="en-GB" altLang="cs-CZ" sz="2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7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dirty="0"/>
              <a:t>Outgoing Students 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987824" y="765175"/>
            <a:ext cx="6084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altLang="cs-CZ" sz="2000" dirty="0">
                <a:solidFill>
                  <a:srgbClr val="000000"/>
                </a:solidFill>
              </a:rPr>
              <a:t>Outgoing Student Numbers (Study-stays</a:t>
            </a:r>
            <a:r>
              <a:rPr lang="cs-CZ" altLang="cs-CZ" sz="2000" dirty="0">
                <a:solidFill>
                  <a:srgbClr val="000000"/>
                </a:solidFill>
              </a:rPr>
              <a:t>/</a:t>
            </a:r>
            <a:r>
              <a:rPr lang="en-GB" altLang="cs-CZ" sz="2000" dirty="0">
                <a:solidFill>
                  <a:srgbClr val="000000"/>
                </a:solidFill>
              </a:rPr>
              <a:t>Work</a:t>
            </a:r>
            <a:r>
              <a:rPr lang="cs-CZ" altLang="cs-CZ" sz="2000" dirty="0">
                <a:solidFill>
                  <a:srgbClr val="000000"/>
                </a:solidFill>
              </a:rPr>
              <a:t>-</a:t>
            </a:r>
            <a:r>
              <a:rPr lang="en-GB" altLang="cs-CZ" sz="2000" dirty="0">
                <a:solidFill>
                  <a:srgbClr val="000000"/>
                </a:solidFill>
              </a:rPr>
              <a:t>Placements)</a:t>
            </a:r>
            <a:endParaRPr lang="en-GB" sz="20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395328"/>
              </p:ext>
            </p:extLst>
          </p:nvPr>
        </p:nvGraphicFramePr>
        <p:xfrm>
          <a:off x="2987675" y="1401763"/>
          <a:ext cx="3222625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List" r:id="rId4" imgW="3223278" imgH="2674620" progId="Excel.Sheet.12">
                  <p:embed/>
                </p:oleObj>
              </mc:Choice>
              <mc:Fallback>
                <p:oleObj name="List" r:id="rId4" imgW="3223278" imgH="2674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675" y="1401763"/>
                        <a:ext cx="3222625" cy="267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76" y="3717032"/>
            <a:ext cx="5715242" cy="26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061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1663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Destinations</a:t>
            </a:r>
            <a:endParaRPr lang="cs-CZ" sz="3200" dirty="0">
              <a:solidFill>
                <a:schemeClr val="bg1"/>
              </a:solidFill>
            </a:endParaRPr>
          </a:p>
          <a:p>
            <a:endParaRPr lang="cs-CZ" sz="22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704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97222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dirty="0"/>
              <a:t>Incoming Students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8436" name="Picture 2" descr="E:\Adamek\Propagace SPŠ\FOTO pro ppt\Foto FAI\Fotky_budovy_038.jpg"/>
          <p:cNvPicPr>
            <a:picLocks noChangeAspect="1" noChangeArrowheads="1"/>
          </p:cNvPicPr>
          <p:nvPr/>
        </p:nvPicPr>
        <p:blipFill>
          <a:blip r:embed="rId2" cstate="print"/>
          <a:srcRect l="10313" r="46564" b="1450"/>
          <a:stretch>
            <a:fillRect/>
          </a:stretch>
        </p:blipFill>
        <p:spPr bwMode="auto">
          <a:xfrm>
            <a:off x="0" y="785813"/>
            <a:ext cx="2928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987824" y="785813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Incoming Students (</a:t>
            </a:r>
            <a:r>
              <a:rPr lang="cs-CZ" sz="2000" dirty="0" smtClean="0"/>
              <a:t>Study-</a:t>
            </a:r>
            <a:r>
              <a:rPr lang="en-GB" sz="2000" dirty="0" smtClean="0"/>
              <a:t>Stays/Work-Placements</a:t>
            </a:r>
            <a:r>
              <a:rPr lang="cs-CZ" sz="2000" dirty="0" smtClean="0"/>
              <a:t>)</a:t>
            </a:r>
            <a:r>
              <a:rPr lang="cs-CZ" sz="2000" dirty="0"/>
              <a:t>	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39756"/>
            <a:ext cx="3888432" cy="22322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429000"/>
            <a:ext cx="5364945" cy="30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71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1663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Overview of Countries of Origin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06752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6"/>
          <p:cNvSpPr txBox="1">
            <a:spLocks/>
          </p:cNvSpPr>
          <p:nvPr/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800" kern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/>
              <a:t>Bilateral Contracts</a:t>
            </a:r>
            <a:endParaRPr lang="cs-CZ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059832" y="836712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dirty="0">
                <a:solidFill>
                  <a:srgbClr val="000000"/>
                </a:solidFill>
                <a:latin typeface="Arial" panose="020B0604020202020204" pitchFamily="34" charset="0"/>
              </a:rPr>
              <a:t>Overall Number of Bilateral Contracts Concluded Within the Erasmus+ Programme, as of: </a:t>
            </a:r>
            <a:r>
              <a:rPr lang="en-GB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1.12.201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n-GB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en-GB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6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483043"/>
            <a:ext cx="5760640" cy="49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6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dirty="0"/>
              <a:t>Bilateral Contracts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8436" name="Picture 2" descr="E:\Adamek\Propagace SPŠ\FOTO pro ppt\Foto FAI\Fotky_budovy_038.jpg"/>
          <p:cNvPicPr>
            <a:picLocks noChangeAspect="1" noChangeArrowheads="1"/>
          </p:cNvPicPr>
          <p:nvPr/>
        </p:nvPicPr>
        <p:blipFill>
          <a:blip r:embed="rId2" cstate="print"/>
          <a:srcRect l="10313" r="46564" b="1450"/>
          <a:stretch>
            <a:fillRect/>
          </a:stretch>
        </p:blipFill>
        <p:spPr bwMode="auto">
          <a:xfrm>
            <a:off x="0" y="785813"/>
            <a:ext cx="2928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2928938" y="908720"/>
            <a:ext cx="6107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Overall Number of Bilateral Contracts Concluded Within the Erasmus+ Programme, as of: </a:t>
            </a:r>
            <a:r>
              <a:rPr lang="en-US" dirty="0" smtClean="0"/>
              <a:t>1.12.201</a:t>
            </a:r>
            <a:r>
              <a:rPr lang="cs-CZ" dirty="0" smtClean="0"/>
              <a:t>7</a:t>
            </a:r>
            <a:r>
              <a:rPr lang="en-US" dirty="0" smtClean="0"/>
              <a:t> </a:t>
            </a:r>
            <a:r>
              <a:rPr lang="cs-CZ" dirty="0" smtClean="0"/>
              <a:t>=</a:t>
            </a:r>
            <a:r>
              <a:rPr lang="en-US" dirty="0" smtClean="0"/>
              <a:t> 6</a:t>
            </a:r>
            <a:r>
              <a:rPr lang="cs-CZ" dirty="0" smtClean="0"/>
              <a:t>8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555052"/>
            <a:ext cx="5544616" cy="48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55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/>
              <a:t>Bilateral Contracts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87824" y="83671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Overall Number of Bilateral Contracts Concluded Within the Erasmus+ Programme, as of: </a:t>
            </a:r>
            <a:r>
              <a:rPr lang="en-US" dirty="0" smtClean="0"/>
              <a:t>1.12.201</a:t>
            </a:r>
            <a:r>
              <a:rPr lang="cs-CZ" dirty="0" smtClean="0"/>
              <a:t>7</a:t>
            </a:r>
            <a:r>
              <a:rPr lang="en-US" dirty="0" smtClean="0"/>
              <a:t> </a:t>
            </a:r>
            <a:r>
              <a:rPr lang="cs-CZ" dirty="0" smtClean="0"/>
              <a:t>=</a:t>
            </a:r>
            <a:r>
              <a:rPr lang="en-US" dirty="0" smtClean="0"/>
              <a:t> 6</a:t>
            </a:r>
            <a:r>
              <a:rPr lang="cs-CZ" dirty="0" smtClean="0"/>
              <a:t>8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483043"/>
            <a:ext cx="5472608" cy="48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65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44624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Foreign </a:t>
            </a:r>
            <a:r>
              <a:rPr lang="cs-CZ" sz="3200" b="1" dirty="0">
                <a:solidFill>
                  <a:schemeClr val="bg1"/>
                </a:solidFill>
              </a:rPr>
              <a:t>Students – </a:t>
            </a:r>
            <a:r>
              <a:rPr lang="en-GB" sz="3200" b="1" dirty="0" smtClean="0">
                <a:solidFill>
                  <a:schemeClr val="bg1"/>
                </a:solidFill>
              </a:rPr>
              <a:t>Self-Paying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399926"/>
            <a:ext cx="5122234" cy="30541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5924507" cy="26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014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spc="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HISTORY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071802" y="1220349"/>
            <a:ext cx="60007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cs-CZ" sz="2200" dirty="0"/>
              <a:t>1986 – </a:t>
            </a:r>
            <a:r>
              <a:rPr lang="cs-CZ" sz="2200" dirty="0" smtClean="0"/>
              <a:t>1992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Department of Automation and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Control Engineering</a:t>
            </a:r>
            <a:endParaRPr lang="en-GB" sz="2200" dirty="0" smtClean="0"/>
          </a:p>
          <a:p>
            <a:pPr>
              <a:spcAft>
                <a:spcPts val="2400"/>
              </a:spcAft>
            </a:pPr>
            <a:r>
              <a:rPr lang="en-GB" sz="2200" dirty="0" smtClean="0"/>
              <a:t>1992 – 2001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Department of Automation and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Control Systems</a:t>
            </a:r>
            <a:endParaRPr lang="en-GB" sz="2200" dirty="0" smtClean="0"/>
          </a:p>
          <a:p>
            <a:pPr>
              <a:spcAft>
                <a:spcPts val="2400"/>
              </a:spcAft>
            </a:pPr>
            <a:r>
              <a:rPr lang="en-GB" sz="2200" dirty="0" smtClean="0"/>
              <a:t>2001 – 2004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Institute of Information 			Technologies (2 Departments)</a:t>
            </a:r>
            <a:endParaRPr lang="en-GB" sz="2200" dirty="0" smtClean="0"/>
          </a:p>
          <a:p>
            <a:pPr>
              <a:spcAft>
                <a:spcPts val="2400"/>
              </a:spcAft>
            </a:pPr>
            <a:r>
              <a:rPr lang="en-GB" sz="2200" dirty="0" smtClean="0"/>
              <a:t>2004 – 2005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Institute of Process Control and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Applied Informatics</a:t>
            </a:r>
            <a:b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(4 Departments)</a:t>
            </a:r>
            <a:endParaRPr lang="en-GB" sz="2200" dirty="0" smtClean="0">
              <a:cs typeface="Arial" charset="0"/>
            </a:endParaRPr>
          </a:p>
          <a:p>
            <a:pPr>
              <a:spcAft>
                <a:spcPts val="2400"/>
              </a:spcAft>
            </a:pPr>
            <a:r>
              <a:rPr lang="en-GB" sz="2200" dirty="0" smtClean="0"/>
              <a:t>2006		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Faculty of Applied Informatics</a:t>
            </a:r>
            <a:endParaRPr lang="en-GB" sz="2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sz="3600" dirty="0" smtClean="0"/>
              <a:t>Self-</a:t>
            </a:r>
            <a:r>
              <a:rPr lang="cs-CZ" sz="3600" dirty="0" smtClean="0"/>
              <a:t>P</a:t>
            </a:r>
            <a:r>
              <a:rPr lang="en-GB" sz="3600" dirty="0" err="1" smtClean="0"/>
              <a:t>aying</a:t>
            </a:r>
            <a:r>
              <a:rPr lang="en-GB" sz="3600" dirty="0" smtClean="0"/>
              <a:t> </a:t>
            </a:r>
            <a:r>
              <a:rPr lang="en-GB" sz="3600" dirty="0"/>
              <a:t>Foreign Students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765175"/>
            <a:ext cx="6300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algn="ctr"/>
            <a:endParaRPr lang="cs-CZ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/>
            <a:r>
              <a:rPr lang="cs-CZ" sz="2000" b="1" dirty="0" smtClean="0"/>
              <a:t>      </a:t>
            </a:r>
            <a:r>
              <a:rPr lang="cs-CZ" sz="2400" b="1" dirty="0" smtClean="0"/>
              <a:t>Countries </a:t>
            </a:r>
            <a:r>
              <a:rPr lang="cs-CZ" sz="2400" b="1" dirty="0"/>
              <a:t>of Origin of Long-term Students</a:t>
            </a:r>
            <a:r>
              <a:rPr lang="cs-CZ" sz="2400" b="1" dirty="0" smtClean="0"/>
              <a:t>: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 algn="ctr"/>
            <a:r>
              <a:rPr lang="en-GB" sz="2400" b="1" dirty="0" smtClean="0"/>
              <a:t>Nigeria, Morocco, Uzbekistan, Ukraine, Japan, Russia, Egypt, Bangladesh, Mexico, Syria, India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421586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600" dirty="0" smtClean="0">
                <a:cs typeface="Arial" charset="0"/>
              </a:rPr>
              <a:t>ICT TECHNOLOGY </a:t>
            </a:r>
            <a:r>
              <a:rPr lang="en-US" sz="3600" dirty="0" smtClean="0">
                <a:cs typeface="Arial" pitchFamily="34" charset="0"/>
              </a:rPr>
              <a:t>PARK</a:t>
            </a:r>
            <a:r>
              <a:rPr lang="cs-CZ" sz="3600" dirty="0" smtClean="0">
                <a:cs typeface="Arial" pitchFamily="34" charset="0"/>
              </a:rPr>
              <a:t>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154919" y="1028700"/>
            <a:ext cx="6846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INFORMATION AND COMMUNICATION TECHNOLOGIES</a:t>
            </a:r>
            <a:endParaRPr lang="cs-CZ" sz="2200" b="1" dirty="0">
              <a:latin typeface="+mj-lt"/>
            </a:endParaRPr>
          </a:p>
        </p:txBody>
      </p:sp>
      <p:pic>
        <p:nvPicPr>
          <p:cNvPr id="28677" name="Picture 6" descr="kamera 6 final 160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626225" cy="4543425"/>
          </a:xfrm>
          <a:prstGeom prst="rect">
            <a:avLst/>
          </a:prstGeom>
          <a:noFill/>
          <a:ln w="12700">
            <a:solidFill>
              <a:srgbClr val="B2B2B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ovéPole 1"/>
          <p:cNvSpPr txBox="1">
            <a:spLocks noChangeArrowheads="1"/>
          </p:cNvSpPr>
          <p:nvPr/>
        </p:nvSpPr>
        <p:spPr bwMode="auto">
          <a:xfrm>
            <a:off x="528638" y="1989138"/>
            <a:ext cx="81486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 smtClean="0">
                <a:cs typeface="Arial" panose="020B0604020202020204" pitchFamily="34" charset="0"/>
              </a:rPr>
              <a:t>Grant Provider:		</a:t>
            </a:r>
            <a:r>
              <a:rPr lang="cs-CZ" altLang="cs-CZ" dirty="0" smtClean="0">
                <a:cs typeface="Arial" panose="020B0604020202020204" pitchFamily="34" charset="0"/>
              </a:rPr>
              <a:t>MPO </a:t>
            </a:r>
            <a:r>
              <a:rPr lang="cs-CZ" altLang="cs-CZ" dirty="0">
                <a:cs typeface="Arial" panose="020B0604020202020204" pitchFamily="34" charset="0"/>
              </a:rPr>
              <a:t>ČR</a:t>
            </a: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Operational Programme:	</a:t>
            </a:r>
            <a:r>
              <a:rPr lang="en-GB" altLang="cs-CZ" dirty="0" smtClean="0">
                <a:cs typeface="Arial" panose="020B0604020202020204" pitchFamily="34" charset="0"/>
              </a:rPr>
              <a:t>Enterprise </a:t>
            </a:r>
          </a:p>
          <a:p>
            <a:pPr eaLnBrk="1" hangingPunct="1"/>
            <a:r>
              <a:rPr lang="en-GB" altLang="cs-CZ" dirty="0" smtClean="0">
                <a:cs typeface="Arial" panose="020B0604020202020204" pitchFamily="34" charset="0"/>
              </a:rPr>
              <a:t>			and Innovation</a:t>
            </a: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Grant Title:		</a:t>
            </a:r>
            <a:r>
              <a:rPr lang="en-GB" altLang="cs-CZ" dirty="0" err="1" smtClean="0">
                <a:cs typeface="Arial" panose="020B0604020202020204" pitchFamily="34" charset="0"/>
              </a:rPr>
              <a:t>Prosperita</a:t>
            </a:r>
            <a:r>
              <a:rPr lang="en-GB" altLang="cs-CZ" dirty="0" smtClean="0">
                <a:cs typeface="Arial" panose="020B0604020202020204" pitchFamily="34" charset="0"/>
              </a:rPr>
              <a:t> II.</a:t>
            </a:r>
          </a:p>
          <a:p>
            <a:pPr eaLnBrk="1" hangingPunct="1"/>
            <a:endParaRPr lang="en-GB" altLang="cs-CZ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Construction Begun:	</a:t>
            </a:r>
            <a:r>
              <a:rPr lang="en-GB" altLang="cs-CZ" dirty="0" smtClean="0">
                <a:cs typeface="Arial" panose="020B0604020202020204" pitchFamily="34" charset="0"/>
              </a:rPr>
              <a:t>03/2011</a:t>
            </a: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Construction Finished:	</a:t>
            </a:r>
            <a:r>
              <a:rPr lang="en-GB" altLang="cs-CZ" dirty="0" smtClean="0">
                <a:cs typeface="Arial" panose="020B0604020202020204" pitchFamily="34" charset="0"/>
              </a:rPr>
              <a:t>09/2012</a:t>
            </a:r>
          </a:p>
          <a:p>
            <a:pPr eaLnBrk="1" hangingPunct="1"/>
            <a:endParaRPr lang="en-GB" altLang="cs-CZ" dirty="0" smtClean="0">
              <a:cs typeface="Arial" panose="020B0604020202020204" pitchFamily="34" charset="0"/>
            </a:endParaRPr>
          </a:p>
          <a:p>
            <a:pPr eaLnBrk="1" hangingPunct="1"/>
            <a:endParaRPr lang="en-GB" altLang="cs-CZ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Usable Surface </a:t>
            </a:r>
            <a:r>
              <a:rPr lang="cs-CZ" altLang="cs-CZ" b="1" dirty="0" smtClean="0">
                <a:cs typeface="Arial" panose="020B0604020202020204" pitchFamily="34" charset="0"/>
              </a:rPr>
              <a:t>A</a:t>
            </a:r>
            <a:r>
              <a:rPr lang="en-GB" altLang="cs-CZ" b="1" dirty="0" smtClean="0">
                <a:cs typeface="Arial" panose="020B0604020202020204" pitchFamily="34" charset="0"/>
              </a:rPr>
              <a:t>rea:		</a:t>
            </a:r>
            <a:r>
              <a:rPr lang="en-GB" altLang="cs-CZ" dirty="0" smtClean="0">
                <a:cs typeface="Arial" panose="020B0604020202020204" pitchFamily="34" charset="0"/>
              </a:rPr>
              <a:t>3617.47 m</a:t>
            </a:r>
            <a:r>
              <a:rPr lang="en-GB" altLang="cs-CZ" baseline="30000" dirty="0" smtClean="0">
                <a:cs typeface="Arial" panose="020B0604020202020204" pitchFamily="34" charset="0"/>
              </a:rPr>
              <a:t>2</a:t>
            </a:r>
            <a:endParaRPr lang="en-GB" altLang="cs-CZ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Overall </a:t>
            </a:r>
            <a:r>
              <a:rPr lang="cs-CZ" altLang="cs-CZ" b="1" dirty="0" smtClean="0">
                <a:cs typeface="Arial" panose="020B0604020202020204" pitchFamily="34" charset="0"/>
              </a:rPr>
              <a:t>U</a:t>
            </a:r>
            <a:r>
              <a:rPr lang="en-GB" altLang="cs-CZ" b="1" dirty="0">
                <a:cs typeface="Arial" panose="020B0604020202020204" pitchFamily="34" charset="0"/>
              </a:rPr>
              <a:t>sable Surface </a:t>
            </a:r>
            <a:r>
              <a:rPr lang="cs-CZ" altLang="cs-CZ" b="1" dirty="0" smtClean="0">
                <a:cs typeface="Arial" panose="020B0604020202020204" pitchFamily="34" charset="0"/>
              </a:rPr>
              <a:t>A</a:t>
            </a:r>
            <a:r>
              <a:rPr lang="en-GB" altLang="cs-CZ" b="1" dirty="0" smtClean="0">
                <a:cs typeface="Arial" panose="020B0604020202020204" pitchFamily="34" charset="0"/>
              </a:rPr>
              <a:t>rea:	</a:t>
            </a:r>
            <a:r>
              <a:rPr lang="en-GB" altLang="cs-CZ" dirty="0" smtClean="0">
                <a:cs typeface="Arial" panose="020B0604020202020204" pitchFamily="34" charset="0"/>
              </a:rPr>
              <a:t>5006.39 m</a:t>
            </a:r>
            <a:r>
              <a:rPr lang="en-GB" altLang="cs-CZ" baseline="30000" dirty="0" smtClean="0">
                <a:cs typeface="Arial" panose="020B0604020202020204" pitchFamily="34" charset="0"/>
              </a:rPr>
              <a:t>2</a:t>
            </a:r>
            <a:endParaRPr lang="en-GB" altLang="cs-CZ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altLang="cs-CZ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Financial Costs:		</a:t>
            </a:r>
            <a:r>
              <a:rPr lang="cs-CZ" altLang="cs-CZ" b="1" dirty="0" smtClean="0">
                <a:cs typeface="Arial" panose="020B0604020202020204" pitchFamily="34" charset="0"/>
              </a:rPr>
              <a:t>      </a:t>
            </a:r>
            <a:r>
              <a:rPr lang="en-GB" altLang="cs-CZ" dirty="0" smtClean="0">
                <a:cs typeface="Arial" panose="020B0604020202020204" pitchFamily="34" charset="0"/>
              </a:rPr>
              <a:t>circa 280 mill</a:t>
            </a:r>
            <a:r>
              <a:rPr lang="cs-CZ" altLang="cs-CZ" dirty="0" smtClean="0">
                <a:cs typeface="Arial" panose="020B0604020202020204" pitchFamily="34" charset="0"/>
              </a:rPr>
              <a:t>ion</a:t>
            </a:r>
            <a:r>
              <a:rPr lang="en-GB" altLang="cs-CZ" dirty="0" smtClean="0">
                <a:cs typeface="Arial" panose="020B0604020202020204" pitchFamily="34" charset="0"/>
              </a:rPr>
              <a:t> CZK</a:t>
            </a:r>
            <a:endParaRPr lang="en-GB" altLang="cs-CZ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altLang="cs-CZ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dirty="0" smtClean="0">
                <a:cs typeface="Arial" panose="020B0604020202020204" pitchFamily="34" charset="0"/>
              </a:rPr>
              <a:t>Finance Sources:</a:t>
            </a:r>
            <a:r>
              <a:rPr lang="cs-CZ" altLang="cs-CZ" b="1" dirty="0">
                <a:cs typeface="Arial" panose="020B0604020202020204" pitchFamily="34" charset="0"/>
              </a:rPr>
              <a:t>		</a:t>
            </a:r>
            <a:r>
              <a:rPr lang="cs-CZ" altLang="cs-CZ" dirty="0">
                <a:cs typeface="Arial" panose="020B0604020202020204" pitchFamily="34" charset="0"/>
              </a:rPr>
              <a:t>¾ </a:t>
            </a:r>
            <a:r>
              <a:rPr lang="cs-CZ" altLang="cs-CZ" dirty="0" smtClean="0">
                <a:cs typeface="Arial" panose="020B0604020202020204" pitchFamily="34" charset="0"/>
              </a:rPr>
              <a:t>MPO Grant, </a:t>
            </a:r>
            <a:r>
              <a:rPr lang="cs-CZ" altLang="cs-CZ" dirty="0" err="1" smtClean="0">
                <a:cs typeface="Arial" panose="020B0604020202020204" pitchFamily="34" charset="0"/>
              </a:rPr>
              <a:t>Czechinvest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 dirty="0">
                <a:cs typeface="Arial" panose="020B0604020202020204" pitchFamily="34" charset="0"/>
              </a:rPr>
              <a:t>				</a:t>
            </a:r>
            <a:r>
              <a:rPr lang="cs-CZ" altLang="cs-CZ" dirty="0">
                <a:cs typeface="Arial" panose="020B0604020202020204" pitchFamily="34" charset="0"/>
              </a:rPr>
              <a:t>¼ </a:t>
            </a:r>
            <a:r>
              <a:rPr lang="cs-CZ" altLang="cs-CZ" dirty="0" smtClean="0">
                <a:cs typeface="Arial" panose="020B0604020202020204" pitchFamily="34" charset="0"/>
              </a:rPr>
              <a:t>TBU in Zlín</a:t>
            </a:r>
            <a:endParaRPr lang="cs-CZ" altLang="cs-CZ" b="1" dirty="0">
              <a:cs typeface="Arial" panose="020B0604020202020204" pitchFamily="34" charset="0"/>
            </a:endParaRPr>
          </a:p>
        </p:txBody>
      </p:sp>
      <p:pic>
        <p:nvPicPr>
          <p:cNvPr id="34821" name="Obrázek 2" descr="snimek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30972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528638" y="1125538"/>
            <a:ext cx="8147050" cy="7191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cs-CZ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altLang="cs-CZ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altLang="cs-CZ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dirty="0" smtClean="0"/>
              <a:t> Information </a:t>
            </a:r>
            <a:r>
              <a:rPr lang="en-US" sz="2000" dirty="0"/>
              <a:t>and Communication </a:t>
            </a:r>
            <a:r>
              <a:rPr lang="en-US" sz="2000" dirty="0" smtClean="0"/>
              <a:t>Technology Park</a:t>
            </a:r>
            <a:endParaRPr lang="cs-CZ" altLang="cs-CZ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</a:t>
            </a:r>
            <a:r>
              <a:rPr lang="cs-CZ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600" dirty="0" smtClean="0">
                <a:cs typeface="Arial" charset="0"/>
              </a:rPr>
              <a:t>ICT </a:t>
            </a:r>
            <a:r>
              <a:rPr lang="cs-CZ" sz="3600" dirty="0">
                <a:cs typeface="Arial" charset="0"/>
              </a:rPr>
              <a:t>TECHNOLOGY </a:t>
            </a:r>
            <a:r>
              <a:rPr lang="en-US" sz="3600" dirty="0">
                <a:cs typeface="Arial" pitchFamily="34" charset="0"/>
              </a:rPr>
              <a:t>PARK</a:t>
            </a:r>
            <a:endParaRPr lang="cs-CZ" sz="3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59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5750" y="1001713"/>
            <a:ext cx="824669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kern="0" dirty="0" smtClean="0">
                <a:latin typeface="Arial"/>
              </a:rPr>
              <a:t>The</a:t>
            </a:r>
            <a:r>
              <a:rPr lang="cs-CZ" sz="2000" b="1" kern="0" dirty="0" smtClean="0">
                <a:latin typeface="Arial"/>
              </a:rPr>
              <a:t> ICT Technology Park – </a:t>
            </a:r>
            <a:r>
              <a:rPr lang="en-GB" sz="2000" b="1" kern="0" dirty="0" smtClean="0">
                <a:latin typeface="Arial"/>
              </a:rPr>
              <a:t>Aims and Benefits</a:t>
            </a:r>
            <a:endParaRPr lang="cs-CZ" sz="2000" b="1" kern="0" dirty="0" smtClean="0">
              <a:latin typeface="Arial"/>
            </a:endParaRPr>
          </a:p>
          <a:p>
            <a:endParaRPr lang="cs-CZ" sz="2000" b="1" kern="0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/>
              </a:rPr>
              <a:t>The </a:t>
            </a:r>
            <a:r>
              <a:rPr lang="en-US" sz="2000" kern="0" dirty="0" smtClean="0">
                <a:latin typeface="Arial"/>
              </a:rPr>
              <a:t>continuous fulfil</a:t>
            </a:r>
            <a:r>
              <a:rPr lang="cs-CZ" sz="2000" kern="0" dirty="0" smtClean="0">
                <a:latin typeface="Arial"/>
              </a:rPr>
              <a:t>l</a:t>
            </a:r>
            <a:r>
              <a:rPr lang="en-GB" sz="2000" kern="0" dirty="0" err="1" smtClean="0">
                <a:latin typeface="Arial"/>
              </a:rPr>
              <a:t>ment</a:t>
            </a:r>
            <a:r>
              <a:rPr lang="en-GB" sz="2000" kern="0" dirty="0" smtClean="0">
                <a:latin typeface="Arial"/>
              </a:rPr>
              <a:t> </a:t>
            </a:r>
            <a:r>
              <a:rPr lang="cs-CZ" sz="2000" kern="0" dirty="0" smtClean="0">
                <a:latin typeface="Arial"/>
              </a:rPr>
              <a:t>and</a:t>
            </a:r>
            <a:r>
              <a:rPr lang="en-GB" sz="2000" kern="0" dirty="0" smtClean="0">
                <a:latin typeface="Arial"/>
              </a:rPr>
              <a:t> </a:t>
            </a:r>
            <a:r>
              <a:rPr lang="en-US" sz="2000" kern="0" dirty="0" smtClean="0">
                <a:latin typeface="Arial"/>
              </a:rPr>
              <a:t>development</a:t>
            </a:r>
            <a:r>
              <a:rPr lang="cs-CZ" sz="2000" kern="0" dirty="0" smtClean="0">
                <a:latin typeface="Arial"/>
              </a:rPr>
              <a:t> </a:t>
            </a:r>
            <a:r>
              <a:rPr lang="en-GB" sz="2000" kern="0" dirty="0" smtClean="0">
                <a:latin typeface="Arial"/>
              </a:rPr>
              <a:t>of</a:t>
            </a:r>
            <a:r>
              <a:rPr lang="en-US" sz="2000" kern="0" dirty="0" smtClean="0">
                <a:latin typeface="Arial"/>
              </a:rPr>
              <a:t> </a:t>
            </a:r>
            <a:r>
              <a:rPr lang="en-GB" sz="2000" kern="0" dirty="0" smtClean="0">
                <a:latin typeface="Arial"/>
              </a:rPr>
              <a:t>cooperat</a:t>
            </a:r>
            <a:r>
              <a:rPr lang="en-US" sz="2000" kern="0" dirty="0" err="1" smtClean="0">
                <a:latin typeface="Arial"/>
              </a:rPr>
              <a:t>i</a:t>
            </a:r>
            <a:r>
              <a:rPr lang="cs-CZ" sz="2000" kern="0" dirty="0" smtClean="0">
                <a:latin typeface="Arial"/>
              </a:rPr>
              <a:t>ve </a:t>
            </a:r>
            <a:r>
              <a:rPr lang="cs-CZ" sz="2000" kern="0" dirty="0" err="1" smtClean="0">
                <a:latin typeface="Arial"/>
              </a:rPr>
              <a:t>ventures</a:t>
            </a:r>
            <a:r>
              <a:rPr lang="cs-CZ" sz="2000" kern="0" dirty="0" smtClean="0">
                <a:latin typeface="Arial"/>
              </a:rPr>
              <a:t> </a:t>
            </a:r>
            <a:r>
              <a:rPr lang="cs-CZ" sz="2000" kern="0" dirty="0" err="1" smtClean="0">
                <a:latin typeface="Arial"/>
              </a:rPr>
              <a:t>be</a:t>
            </a:r>
            <a:r>
              <a:rPr lang="en-US" sz="2000" kern="0" dirty="0" smtClean="0">
                <a:latin typeface="Arial"/>
              </a:rPr>
              <a:t>tween </a:t>
            </a:r>
            <a:r>
              <a:rPr lang="en-US" sz="2000" kern="0" dirty="0">
                <a:latin typeface="Arial"/>
              </a:rPr>
              <a:t>the university and the business </a:t>
            </a:r>
            <a:r>
              <a:rPr lang="en-US" sz="2000" kern="0" dirty="0" smtClean="0">
                <a:latin typeface="Arial"/>
              </a:rPr>
              <a:t>sphere</a:t>
            </a:r>
            <a:r>
              <a:rPr lang="en-US" sz="2000" kern="0" dirty="0" smtClean="0">
                <a:latin typeface="Arial"/>
              </a:rPr>
              <a:t>.</a:t>
            </a:r>
            <a:endParaRPr lang="cs-CZ" sz="2000" kern="0" dirty="0" smtClean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kern="0" dirty="0" err="1" smtClean="0">
                <a:latin typeface="Arial"/>
              </a:rPr>
              <a:t>The</a:t>
            </a:r>
            <a:r>
              <a:rPr lang="cs-CZ" sz="2000" kern="0" dirty="0" smtClean="0">
                <a:latin typeface="Arial"/>
              </a:rPr>
              <a:t> </a:t>
            </a:r>
            <a:r>
              <a:rPr lang="cs-CZ" sz="2000" kern="0" dirty="0" err="1" smtClean="0">
                <a:latin typeface="Arial"/>
              </a:rPr>
              <a:t>further</a:t>
            </a:r>
            <a:r>
              <a:rPr lang="cs-CZ" sz="2000" kern="0" dirty="0" smtClean="0">
                <a:latin typeface="Arial"/>
              </a:rPr>
              <a:t> d</a:t>
            </a:r>
            <a:r>
              <a:rPr lang="en-US" sz="2000" kern="0" dirty="0" err="1" smtClean="0">
                <a:latin typeface="Arial"/>
              </a:rPr>
              <a:t>evelop</a:t>
            </a:r>
            <a:r>
              <a:rPr lang="cs-CZ" sz="2000" kern="0" dirty="0" err="1" smtClean="0">
                <a:latin typeface="Arial"/>
              </a:rPr>
              <a:t>ment</a:t>
            </a:r>
            <a:r>
              <a:rPr lang="cs-CZ" sz="2000" kern="0" dirty="0" smtClean="0">
                <a:latin typeface="Arial"/>
              </a:rPr>
              <a:t> </a:t>
            </a:r>
            <a:r>
              <a:rPr lang="cs-CZ" sz="2000" kern="0" dirty="0" err="1" smtClean="0">
                <a:latin typeface="Arial"/>
              </a:rPr>
              <a:t>of</a:t>
            </a:r>
            <a:r>
              <a:rPr lang="en-US" sz="2000" kern="0" dirty="0" smtClean="0">
                <a:latin typeface="Arial"/>
              </a:rPr>
              <a:t> </a:t>
            </a:r>
            <a:r>
              <a:rPr lang="en-US" sz="2000" kern="0" dirty="0">
                <a:latin typeface="Arial"/>
              </a:rPr>
              <a:t>the competitiveness of companies and their products</a:t>
            </a:r>
            <a:r>
              <a:rPr lang="en-US" sz="2000" kern="0" dirty="0" smtClean="0">
                <a:latin typeface="Arial"/>
              </a:rPr>
              <a:t>.</a:t>
            </a:r>
            <a:endParaRPr lang="cs-CZ" sz="2000" kern="0" dirty="0" smtClean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</a:rPr>
              <a:t>Financially favored rents </a:t>
            </a:r>
            <a:r>
              <a:rPr lang="cs-CZ" sz="2000" kern="0" dirty="0" err="1" smtClean="0">
                <a:latin typeface="Arial"/>
              </a:rPr>
              <a:t>that</a:t>
            </a:r>
            <a:r>
              <a:rPr lang="cs-CZ" sz="2000" kern="0" dirty="0" smtClean="0">
                <a:latin typeface="Arial"/>
              </a:rPr>
              <a:t> </a:t>
            </a:r>
            <a:r>
              <a:rPr lang="en-US" sz="2000" kern="0" dirty="0" smtClean="0">
                <a:latin typeface="Arial"/>
              </a:rPr>
              <a:t>are </a:t>
            </a:r>
            <a:r>
              <a:rPr lang="en-US" sz="2000" kern="0" dirty="0">
                <a:latin typeface="Arial"/>
              </a:rPr>
              <a:t>valid for the duration of the project's sustainability</a:t>
            </a:r>
            <a:r>
              <a:rPr lang="en-US" sz="2000" kern="0" dirty="0" smtClean="0">
                <a:latin typeface="Arial"/>
              </a:rPr>
              <a:t>.</a:t>
            </a:r>
            <a:endParaRPr lang="cs-CZ" sz="2000" kern="0" dirty="0" smtClean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kern="0" dirty="0" err="1" smtClean="0">
                <a:latin typeface="Arial"/>
              </a:rPr>
              <a:t>The</a:t>
            </a:r>
            <a:r>
              <a:rPr lang="cs-CZ" sz="2000" kern="0" dirty="0" smtClean="0">
                <a:latin typeface="Arial"/>
              </a:rPr>
              <a:t> c</a:t>
            </a:r>
            <a:r>
              <a:rPr lang="en-US" sz="2000" kern="0" dirty="0" err="1" smtClean="0">
                <a:latin typeface="Arial"/>
              </a:rPr>
              <a:t>reation</a:t>
            </a:r>
            <a:r>
              <a:rPr lang="en-US" sz="2000" kern="0" dirty="0" smtClean="0">
                <a:latin typeface="Arial"/>
              </a:rPr>
              <a:t> </a:t>
            </a:r>
            <a:r>
              <a:rPr lang="en-US" sz="2000" kern="0" dirty="0">
                <a:latin typeface="Arial"/>
              </a:rPr>
              <a:t>of jobs for researchers is </a:t>
            </a:r>
            <a:r>
              <a:rPr lang="en-US" sz="2000" kern="0" dirty="0" smtClean="0">
                <a:latin typeface="Arial"/>
              </a:rPr>
              <a:t>achieved</a:t>
            </a:r>
            <a:r>
              <a:rPr lang="cs-CZ" sz="2000" kern="0" dirty="0" smtClean="0">
                <a:latin typeface="Arial"/>
              </a:rPr>
              <a:t> </a:t>
            </a:r>
            <a:r>
              <a:rPr lang="cs-CZ" sz="2000" kern="0" dirty="0" err="1" smtClean="0">
                <a:latin typeface="Arial"/>
              </a:rPr>
              <a:t>through</a:t>
            </a:r>
            <a:r>
              <a:rPr lang="cs-CZ" sz="2000" kern="0" dirty="0" smtClean="0">
                <a:latin typeface="Arial"/>
              </a:rPr>
              <a:t> </a:t>
            </a:r>
            <a:r>
              <a:rPr lang="cs-CZ" sz="2000" kern="0" dirty="0" err="1" smtClean="0">
                <a:latin typeface="Arial"/>
              </a:rPr>
              <a:t>the</a:t>
            </a:r>
            <a:r>
              <a:rPr lang="en-US" sz="2000" kern="0" dirty="0" smtClean="0">
                <a:latin typeface="Arial"/>
              </a:rPr>
              <a:t> </a:t>
            </a:r>
            <a:r>
              <a:rPr lang="en-US" sz="2000" kern="0" dirty="0">
                <a:latin typeface="Arial"/>
              </a:rPr>
              <a:t>synergy </a:t>
            </a:r>
            <a:r>
              <a:rPr lang="cs-CZ" sz="2000" kern="0" dirty="0" err="1" smtClean="0">
                <a:latin typeface="Arial"/>
              </a:rPr>
              <a:t>between</a:t>
            </a:r>
            <a:r>
              <a:rPr lang="en-US" sz="2000" kern="0" dirty="0" smtClean="0">
                <a:latin typeface="Arial"/>
              </a:rPr>
              <a:t> </a:t>
            </a:r>
            <a:r>
              <a:rPr lang="en-US" sz="2000" kern="0" dirty="0">
                <a:latin typeface="Arial"/>
              </a:rPr>
              <a:t>CEBIA-Tech </a:t>
            </a:r>
            <a:r>
              <a:rPr lang="en-US" sz="2000" kern="0" dirty="0" smtClean="0">
                <a:latin typeface="Arial"/>
              </a:rPr>
              <a:t>project</a:t>
            </a:r>
            <a:r>
              <a:rPr lang="cs-CZ" sz="2000" kern="0" dirty="0" smtClean="0">
                <a:latin typeface="Arial"/>
              </a:rPr>
              <a:t>s</a:t>
            </a:r>
            <a:r>
              <a:rPr lang="en-US" sz="2000" kern="0" dirty="0" smtClean="0">
                <a:latin typeface="Arial"/>
              </a:rPr>
              <a:t> </a:t>
            </a:r>
            <a:r>
              <a:rPr lang="en-US" sz="2000" kern="0" dirty="0">
                <a:latin typeface="Arial"/>
              </a:rPr>
              <a:t>and </a:t>
            </a:r>
            <a:r>
              <a:rPr lang="cs-CZ" sz="2000" kern="0" dirty="0" err="1" smtClean="0">
                <a:latin typeface="Arial"/>
              </a:rPr>
              <a:t>the</a:t>
            </a:r>
            <a:r>
              <a:rPr lang="en-US" sz="2000" kern="0" dirty="0" smtClean="0">
                <a:latin typeface="Arial"/>
              </a:rPr>
              <a:t> </a:t>
            </a:r>
            <a:r>
              <a:rPr lang="en-US" sz="2000" kern="0" dirty="0">
                <a:latin typeface="Arial"/>
              </a:rPr>
              <a:t>sustainability period</a:t>
            </a:r>
            <a:r>
              <a:rPr lang="en-US" sz="2000" kern="0" dirty="0" smtClean="0">
                <a:latin typeface="Arial"/>
              </a:rPr>
              <a:t>.</a:t>
            </a:r>
            <a:endParaRPr lang="cs-CZ" sz="2000" kern="0" dirty="0" smtClean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</a:rPr>
              <a:t>There is an ongoing opportunity to employ qualified graduates and students in innovative companies.</a:t>
            </a:r>
            <a:endParaRPr lang="en-GB" sz="2000" kern="0" dirty="0" smtClean="0">
              <a:latin typeface="Arial"/>
            </a:endParaRPr>
          </a:p>
          <a:p>
            <a:endParaRPr lang="cs-CZ" sz="2000" b="1" dirty="0"/>
          </a:p>
        </p:txBody>
      </p:sp>
      <p:sp>
        <p:nvSpPr>
          <p:cNvPr id="6" name="Nadpis 6"/>
          <p:cNvSpPr txBox="1">
            <a:spLocks/>
          </p:cNvSpPr>
          <p:nvPr/>
        </p:nvSpPr>
        <p:spPr>
          <a:xfrm>
            <a:off x="-32" y="-24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 marL="180975" indent="-180975" algn="ctr" eaLnBrk="0" hangingPunct="0"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</a:p>
          <a:p>
            <a:pPr marL="180975" indent="-180975" eaLnBrk="0" hangingPunct="0"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  <a:cs typeface="Arial" charset="0"/>
              </a:rPr>
              <a:t>THE ICT </a:t>
            </a:r>
            <a:r>
              <a:rPr lang="cs-CZ" sz="3600" b="1" dirty="0">
                <a:solidFill>
                  <a:schemeClr val="bg1"/>
                </a:solidFill>
                <a:latin typeface="+mj-lt"/>
                <a:cs typeface="Arial" charset="0"/>
              </a:rPr>
              <a:t>TECHNOLOGY 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PARK</a:t>
            </a:r>
            <a:endParaRPr lang="cs-CZ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cs-CZ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5" y="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THE ICT 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TECHNOLOGY PARK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12474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ICT </a:t>
            </a:r>
            <a:r>
              <a:rPr lang="cs-CZ" b="1" dirty="0"/>
              <a:t>Technology Park </a:t>
            </a:r>
            <a:r>
              <a:rPr lang="cs-CZ" b="1" dirty="0" smtClean="0"/>
              <a:t>R&amp;D </a:t>
            </a:r>
            <a:r>
              <a:rPr lang="en-GB" b="1" dirty="0" smtClean="0"/>
              <a:t>Activities</a:t>
            </a:r>
            <a:endParaRPr lang="cs-CZ" b="1" dirty="0" smtClean="0"/>
          </a:p>
          <a:p>
            <a:endParaRPr lang="cs-CZ" b="1" dirty="0"/>
          </a:p>
          <a:p>
            <a:r>
              <a:rPr lang="en-GB" b="1" dirty="0" smtClean="0"/>
              <a:t>      Engineering Informatics Applications: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Grid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Intelligent Production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Intelligent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Embedded Systems</a:t>
            </a:r>
          </a:p>
          <a:p>
            <a:pPr lvl="1"/>
            <a:endParaRPr lang="cs-CZ" dirty="0" smtClean="0"/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Security Research: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Communication </a:t>
            </a:r>
            <a:r>
              <a:rPr lang="cs-CZ" dirty="0" smtClean="0"/>
              <a:t>Systems</a:t>
            </a:r>
            <a:r>
              <a:rPr lang="en-GB" dirty="0" smtClean="0"/>
              <a:t> for Crisis Intervention 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Resolving Electromagnetic Compatibility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Practical Implementations of Terahertz </a:t>
            </a:r>
            <a:r>
              <a:rPr lang="cs-CZ" dirty="0" smtClean="0"/>
              <a:t>F</a:t>
            </a:r>
            <a:r>
              <a:rPr lang="en-GB" dirty="0" err="1" smtClean="0"/>
              <a:t>requencies</a:t>
            </a:r>
            <a:endParaRPr lang="en-GB" dirty="0" smtClean="0"/>
          </a:p>
          <a:p>
            <a:pPr lvl="1"/>
            <a:endParaRPr lang="cs-CZ" dirty="0" smtClean="0"/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Alternative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3700106366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07704" y="3284984"/>
            <a:ext cx="49337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200" b="1" dirty="0" err="1" smtClean="0"/>
              <a:t>Thank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you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for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your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kind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attention</a:t>
            </a:r>
            <a:r>
              <a:rPr lang="cs-CZ" sz="3200" b="1" dirty="0"/>
              <a:t>.</a:t>
            </a:r>
            <a:endParaRPr lang="en-GB" sz="3200" dirty="0"/>
          </a:p>
        </p:txBody>
      </p:sp>
      <p:sp>
        <p:nvSpPr>
          <p:cNvPr id="6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643702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endParaRPr lang="cs-CZ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987824" y="765175"/>
            <a:ext cx="615617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Electronics and Measurements </a:t>
            </a:r>
            <a:endParaRPr lang="cs-CZ" sz="22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Mathematics</a:t>
            </a:r>
            <a:endParaRPr lang="cs-CZ" sz="2200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Informatics and Artificial Intelligence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Computer and Communication</a:t>
            </a:r>
            <a:br>
              <a:rPr lang="en-GB" sz="2200" b="1" dirty="0" smtClean="0">
                <a:latin typeface="+mj-lt"/>
              </a:rPr>
            </a:br>
            <a:r>
              <a:rPr lang="en-GB" sz="2200" b="1" dirty="0" smtClean="0">
                <a:latin typeface="+mj-lt"/>
              </a:rPr>
              <a:t> Systems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Automation and Control Engineering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Process Control</a:t>
            </a:r>
            <a:endParaRPr lang="cs-CZ" sz="2200" b="1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Department of Security Engineering</a:t>
            </a:r>
            <a:endParaRPr lang="cs-CZ" sz="2200" b="1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+mj-lt"/>
              </a:rPr>
              <a:t>Regional Research Centre CEBIA-Tech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cs-CZ" sz="2200" b="1" kern="0" dirty="0" smtClean="0">
                <a:latin typeface="+mj-lt"/>
                <a:cs typeface="Arial" panose="020B0604020202020204" pitchFamily="34" charset="0"/>
              </a:rPr>
              <a:t>The Information and Communication Technologies Scientific Research Park</a:t>
            </a:r>
            <a:endParaRPr lang="en-GB" sz="2200" b="1" dirty="0" smtClean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6"/>
          <p:cNvSpPr txBox="1">
            <a:spLocks/>
          </p:cNvSpPr>
          <p:nvPr/>
        </p:nvSpPr>
        <p:spPr>
          <a:xfrm>
            <a:off x="0" y="0"/>
            <a:ext cx="6588125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800" kern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</a:t>
            </a:r>
            <a:r>
              <a:rPr lang="cs-CZ" sz="3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endParaRPr lang="cs-CZ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765175"/>
            <a:ext cx="4010025" cy="55435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cs-CZ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PERSONNEL STRUCTURE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87817"/>
              </p:ext>
            </p:extLst>
          </p:nvPr>
        </p:nvGraphicFramePr>
        <p:xfrm>
          <a:off x="179512" y="1052736"/>
          <a:ext cx="8712970" cy="1612132"/>
        </p:xfrm>
        <a:graphic>
          <a:graphicData uri="http://schemas.openxmlformats.org/drawingml/2006/table">
            <a:tbl>
              <a:tblPr/>
              <a:tblGrid>
                <a:gridCol w="146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5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3115">
                  <a:extLst>
                    <a:ext uri="{9D8B030D-6E8A-4147-A177-3AD203B41FA5}">
                      <a16:colId xmlns:a16="http://schemas.microsoft.com/office/drawing/2014/main" val="2501445083"/>
                    </a:ext>
                  </a:extLst>
                </a:gridCol>
                <a:gridCol w="603115">
                  <a:extLst>
                    <a:ext uri="{9D8B030D-6E8A-4147-A177-3AD203B41FA5}">
                      <a16:colId xmlns:a16="http://schemas.microsoft.com/office/drawing/2014/main" val="164819399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Employee Categories</a:t>
                      </a: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1.1.2007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1.1.2008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1.1.2009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Academic Staff</a:t>
                      </a: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 Staff</a:t>
                      </a: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42907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taff</a:t>
                      </a:r>
                      <a:endParaRPr kumimoji="0" lang="cs-C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324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324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324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324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324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324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3240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324005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552866326"/>
              </p:ext>
            </p:extLst>
          </p:nvPr>
        </p:nvGraphicFramePr>
        <p:xfrm>
          <a:off x="1907704" y="308800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32981"/>
              </p:ext>
            </p:extLst>
          </p:nvPr>
        </p:nvGraphicFramePr>
        <p:xfrm>
          <a:off x="107504" y="914860"/>
          <a:ext cx="8784976" cy="1524708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306334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24210716"/>
                    </a:ext>
                  </a:extLst>
                </a:gridCol>
              </a:tblGrid>
              <a:tr h="7017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1.1.2008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1.1.2009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4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</a:t>
                      </a:r>
                      <a:r>
                        <a:rPr lang="cs-CZ" sz="1800" b="1" kern="120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No. </a:t>
                      </a:r>
                      <a:r>
                        <a:rPr lang="en-GB" sz="1800" b="1" kern="1200" spc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</a:t>
                      </a:r>
                      <a:r>
                        <a:rPr lang="cs-CZ" sz="1800" b="1" kern="120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</a:t>
                      </a:r>
                      <a:r>
                        <a:rPr lang="en-US" sz="1800" b="1" kern="120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mploy</a:t>
                      </a:r>
                      <a:r>
                        <a:rPr lang="cs-CZ" sz="1800" b="1" kern="1200" spc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ees</a:t>
                      </a:r>
                      <a:endParaRPr kumimoji="0" lang="en-GB" sz="2000" b="1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800" kern="0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PERSONNEL STRUCTURE</a:t>
            </a:r>
            <a:endParaRPr lang="cs-CZ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2628304742"/>
              </p:ext>
            </p:extLst>
          </p:nvPr>
        </p:nvGraphicFramePr>
        <p:xfrm>
          <a:off x="467544" y="2432696"/>
          <a:ext cx="7920880" cy="380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41815"/>
              </p:ext>
            </p:extLst>
          </p:nvPr>
        </p:nvGraphicFramePr>
        <p:xfrm>
          <a:off x="285750" y="928688"/>
          <a:ext cx="8390708" cy="1673549"/>
        </p:xfrm>
        <a:graphic>
          <a:graphicData uri="http://schemas.openxmlformats.org/drawingml/2006/table">
            <a:tbl>
              <a:tblPr/>
              <a:tblGrid>
                <a:gridCol w="193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1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1873">
                  <a:extLst>
                    <a:ext uri="{9D8B030D-6E8A-4147-A177-3AD203B41FA5}">
                      <a16:colId xmlns:a16="http://schemas.microsoft.com/office/drawing/2014/main" val="312097523"/>
                    </a:ext>
                  </a:extLst>
                </a:gridCol>
                <a:gridCol w="611873">
                  <a:extLst>
                    <a:ext uri="{9D8B030D-6E8A-4147-A177-3AD203B41FA5}">
                      <a16:colId xmlns:a16="http://schemas.microsoft.com/office/drawing/2014/main" val="2676057173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Academic Staff</a:t>
                      </a:r>
                      <a:endParaRPr kumimoji="0" lang="en-GB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1.1.2007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1.1.2008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1.1.2009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 of: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 of: 1.1.2017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Professors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Associate Professors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Assistant Professors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Assistants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Lecturers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 Assistants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3429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33840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11808852"/>
              </p:ext>
            </p:extLst>
          </p:nvPr>
        </p:nvGraphicFramePr>
        <p:xfrm>
          <a:off x="1979712" y="315372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6"/>
          <p:cNvSpPr txBox="1">
            <a:spLocks/>
          </p:cNvSpPr>
          <p:nvPr/>
        </p:nvSpPr>
        <p:spPr>
          <a:xfrm>
            <a:off x="0" y="0"/>
            <a:ext cx="6572250" cy="765175"/>
          </a:xfrm>
          <a:prstGeom prst="rect">
            <a:avLst/>
          </a:prstGeom>
        </p:spPr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2pPr>
            <a:lvl3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3pPr>
            <a:lvl4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4pPr>
            <a:lvl5pPr marL="180975" indent="-180975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pitchFamily="34" charset="0"/>
              </a:defRPr>
            </a:lvl5pPr>
            <a:lvl6pPr marL="6381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6pPr>
            <a:lvl7pPr marL="10953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7pPr>
            <a:lvl8pPr marL="15525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8pPr>
            <a:lvl9pPr marL="2009775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sz="2800" kern="0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30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PERSONNEL STRUCTURE</a:t>
            </a:r>
            <a:endParaRPr lang="cs-CZ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142875"/>
            <a:ext cx="609557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FACULTY BUDGET</a:t>
            </a: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2007 - 2017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34543"/>
              </p:ext>
            </p:extLst>
          </p:nvPr>
        </p:nvGraphicFramePr>
        <p:xfrm>
          <a:off x="395536" y="981403"/>
          <a:ext cx="8352927" cy="2098842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15595213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94245719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1590839278"/>
                    </a:ext>
                  </a:extLst>
                </a:gridCol>
              </a:tblGrid>
              <a:tr h="3164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CZK (Million)</a:t>
                      </a:r>
                    </a:p>
                  </a:txBody>
                  <a:tcPr marL="1143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Overall Government Allocation</a:t>
                      </a:r>
                      <a:endParaRPr kumimoji="0" lang="en-GB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82.9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88.8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96.3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81.9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84.3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71.79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69.74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77.57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70.69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70.89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Contribution to University Budget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24.8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24.7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20.41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17.8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21.2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21.45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19.46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Clear Funding from Government 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60.5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64.1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71.9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61.4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62.8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51.38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51.94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56.37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49.24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51.43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Other</a:t>
                      </a:r>
                      <a:r>
                        <a:rPr lang="cs-CZ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600" b="1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Revenue Sources</a:t>
                      </a: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32.5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27.4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25.1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82.7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86.72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194442325"/>
              </p:ext>
            </p:extLst>
          </p:nvPr>
        </p:nvGraphicFramePr>
        <p:xfrm>
          <a:off x="1812131" y="305454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Šablona prezentace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</Template>
  <TotalTime>5036</TotalTime>
  <Words>1625</Words>
  <Application>Microsoft Office PowerPoint</Application>
  <PresentationFormat>Předvádění na obrazovce (4:3)</PresentationFormat>
  <Paragraphs>683</Paragraphs>
  <Slides>36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50" baseType="lpstr">
      <vt:lpstr>Arial</vt:lpstr>
      <vt:lpstr>Arial Narrow</vt:lpstr>
      <vt:lpstr>Calibri</vt:lpstr>
      <vt:lpstr>Wingdings</vt:lpstr>
      <vt:lpstr>1_Šablona prezentace</vt:lpstr>
      <vt:lpstr>4_Šablona prezentace</vt:lpstr>
      <vt:lpstr>3_Šablona prezentace</vt:lpstr>
      <vt:lpstr>5_Šablona prezentace</vt:lpstr>
      <vt:lpstr>6_Šablona prezentace</vt:lpstr>
      <vt:lpstr>2_Šablona prezentace</vt:lpstr>
      <vt:lpstr>7_Šablona prezentace</vt:lpstr>
      <vt:lpstr>Vlastní návrh</vt:lpstr>
      <vt:lpstr>1_Vlastní návrh</vt:lpstr>
      <vt:lpstr>List</vt:lpstr>
      <vt:lpstr>Prezentace aplikace PowerPoint</vt:lpstr>
      <vt:lpstr>  FACULTY PROFILE</vt:lpstr>
      <vt:lpstr>  FACULTY HISTORY</vt:lpstr>
      <vt:lpstr> FACULTY STRUCTURE</vt:lpstr>
      <vt:lpstr>Prezentace aplikace PowerPoint</vt:lpstr>
      <vt:lpstr>  PERSONNEL STRUCTURE</vt:lpstr>
      <vt:lpstr>Prezentace aplikace PowerPoint</vt:lpstr>
      <vt:lpstr>Prezentace aplikace PowerPoint</vt:lpstr>
      <vt:lpstr>Prezentace aplikace PowerPoint</vt:lpstr>
      <vt:lpstr>Prezentace aplikace PowerPoint</vt:lpstr>
      <vt:lpstr>FACULTY´S PEDAGOGICAL FOCUS</vt:lpstr>
      <vt:lpstr> STUDENT NUMBERS</vt:lpstr>
      <vt:lpstr>STUDY DISCIPLINE SCHEME (Bc. Ing.)</vt:lpstr>
      <vt:lpstr> Ph.D. STUDIES DIAGRAM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International Activities</vt:lpstr>
      <vt:lpstr>Outgoing Students </vt:lpstr>
      <vt:lpstr>Prezentace aplikace PowerPoint</vt:lpstr>
      <vt:lpstr>Incoming Students</vt:lpstr>
      <vt:lpstr>Prezentace aplikace PowerPoint</vt:lpstr>
      <vt:lpstr>Prezentace aplikace PowerPoint</vt:lpstr>
      <vt:lpstr>Bilateral Contracts</vt:lpstr>
      <vt:lpstr> Bilateral Contracts</vt:lpstr>
      <vt:lpstr>Prezentace aplikace PowerPoint</vt:lpstr>
      <vt:lpstr>Self-Paying Foreign Students</vt:lpstr>
      <vt:lpstr> 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UTB ve Zlíně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Maly</dc:creator>
  <cp:lastModifiedBy>Dagmar Sklenaříková</cp:lastModifiedBy>
  <cp:revision>375</cp:revision>
  <cp:lastPrinted>2014-04-02T07:25:53Z</cp:lastPrinted>
  <dcterms:created xsi:type="dcterms:W3CDTF">2007-11-26T08:40:10Z</dcterms:created>
  <dcterms:modified xsi:type="dcterms:W3CDTF">2018-01-08T13:27:27Z</dcterms:modified>
</cp:coreProperties>
</file>