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52"/>
  </p:notesMasterIdLst>
  <p:sldIdLst>
    <p:sldId id="340" r:id="rId2"/>
    <p:sldId id="460" r:id="rId3"/>
    <p:sldId id="477" r:id="rId4"/>
    <p:sldId id="470" r:id="rId5"/>
    <p:sldId id="513" r:id="rId6"/>
    <p:sldId id="514" r:id="rId7"/>
    <p:sldId id="515" r:id="rId8"/>
    <p:sldId id="516" r:id="rId9"/>
    <p:sldId id="461" r:id="rId10"/>
    <p:sldId id="471" r:id="rId11"/>
    <p:sldId id="478" r:id="rId12"/>
    <p:sldId id="502" r:id="rId13"/>
    <p:sldId id="494" r:id="rId14"/>
    <p:sldId id="517" r:id="rId15"/>
    <p:sldId id="518" r:id="rId16"/>
    <p:sldId id="512" r:id="rId17"/>
    <p:sldId id="511" r:id="rId18"/>
    <p:sldId id="495" r:id="rId19"/>
    <p:sldId id="505" r:id="rId20"/>
    <p:sldId id="506" r:id="rId21"/>
    <p:sldId id="508" r:id="rId22"/>
    <p:sldId id="510" r:id="rId23"/>
    <p:sldId id="509" r:id="rId24"/>
    <p:sldId id="525" r:id="rId25"/>
    <p:sldId id="493" r:id="rId26"/>
    <p:sldId id="479" r:id="rId27"/>
    <p:sldId id="480" r:id="rId28"/>
    <p:sldId id="481" r:id="rId29"/>
    <p:sldId id="482" r:id="rId30"/>
    <p:sldId id="483" r:id="rId31"/>
    <p:sldId id="484" r:id="rId32"/>
    <p:sldId id="486" r:id="rId33"/>
    <p:sldId id="487" r:id="rId34"/>
    <p:sldId id="490" r:id="rId35"/>
    <p:sldId id="491" r:id="rId36"/>
    <p:sldId id="492" r:id="rId37"/>
    <p:sldId id="498" r:id="rId38"/>
    <p:sldId id="519" r:id="rId39"/>
    <p:sldId id="520" r:id="rId40"/>
    <p:sldId id="521" r:id="rId41"/>
    <p:sldId id="523" r:id="rId42"/>
    <p:sldId id="522" r:id="rId43"/>
    <p:sldId id="524" r:id="rId44"/>
    <p:sldId id="499" r:id="rId45"/>
    <p:sldId id="504" r:id="rId46"/>
    <p:sldId id="488" r:id="rId47"/>
    <p:sldId id="526" r:id="rId48"/>
    <p:sldId id="503" r:id="rId49"/>
    <p:sldId id="501" r:id="rId50"/>
    <p:sldId id="384" r:id="rId5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4E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3" autoAdjust="0"/>
    <p:restoredTop sz="94582"/>
  </p:normalViewPr>
  <p:slideViewPr>
    <p:cSldViewPr snapToObjects="1">
      <p:cViewPr varScale="1">
        <p:scale>
          <a:sx n="101" d="100"/>
          <a:sy n="101" d="100"/>
        </p:scale>
        <p:origin x="2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D2E89F9-09A1-9640-8A00-A598589E80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B916C8-A757-B84E-9BA7-FB21FB4B73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074A07-08D3-814E-B456-399E4B6BAE85}" type="datetimeFigureOut">
              <a:rPr lang="cs-CZ"/>
              <a:pPr>
                <a:defRPr/>
              </a:pPr>
              <a:t>31.01.18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D040CC9B-33E7-E84F-AFAB-7E67317281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AED13B8-E46D-5942-AE69-6375035B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3607A9-4004-694E-8A4F-95B3B3B2D6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46E94A-0A96-3049-9D5C-7B547FEED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F7D383-AC37-FA42-9E60-400F96056B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1B2F02-F550-1842-8878-A2E18C94F3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5" name="Rectangle 1024">
            <a:extLst>
              <a:ext uri="{FF2B5EF4-FFF2-40B4-BE49-F238E27FC236}">
                <a16:creationId xmlns:a16="http://schemas.microsoft.com/office/drawing/2014/main" id="{6D149A13-C4C4-9C4F-8FFF-6D637328C40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3C3B-23EF-7043-9DCB-0817335C5F4E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AB94CF-EC61-584C-9553-4404ED2F87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5" name="Rectangle 1024">
            <a:extLst>
              <a:ext uri="{FF2B5EF4-FFF2-40B4-BE49-F238E27FC236}">
                <a16:creationId xmlns:a16="http://schemas.microsoft.com/office/drawing/2014/main" id="{AD4BB55E-A0C0-9645-91E3-A8EC3448266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FE62-6D0B-BB49-BC44-16D24A022451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9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25538"/>
            <a:ext cx="2057400" cy="50006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19800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BE3FF1-442C-9549-B9F1-ED9B74BD92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5" name="Rectangle 1024">
            <a:extLst>
              <a:ext uri="{FF2B5EF4-FFF2-40B4-BE49-F238E27FC236}">
                <a16:creationId xmlns:a16="http://schemas.microsoft.com/office/drawing/2014/main" id="{F5127D27-9835-4349-8BC3-9584319A13C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B7A6-C6EB-A74E-A11F-F17DE13904C2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84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528638" y="1125538"/>
            <a:ext cx="8147050" cy="504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C6174A7-CFC6-BB44-BC34-44FE12B67F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8" name="Rectangle 1024">
            <a:extLst>
              <a:ext uri="{FF2B5EF4-FFF2-40B4-BE49-F238E27FC236}">
                <a16:creationId xmlns:a16="http://schemas.microsoft.com/office/drawing/2014/main" id="{40E2B378-264A-3A49-A048-4E842526C39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5C93-CA7A-B24A-ADF8-2E4014B477E1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61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7926B53E-7457-E84D-A816-6ECBF51BB8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7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05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13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24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338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64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A008B6-B00D-734F-93AE-FF3FF86690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5" name="Rectangle 1024">
            <a:extLst>
              <a:ext uri="{FF2B5EF4-FFF2-40B4-BE49-F238E27FC236}">
                <a16:creationId xmlns:a16="http://schemas.microsoft.com/office/drawing/2014/main" id="{BCAEA366-A26B-1740-8FD2-6B0C6860F24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7883525" y="6526213"/>
            <a:ext cx="1000125" cy="215900"/>
          </a:xfr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E79F5F58-636B-E14B-86AC-8A37A4DE876D}" type="datetime1">
              <a:rPr lang="cs-CZ"/>
              <a:pPr>
                <a:defRPr/>
              </a:pPr>
              <a:t>31.01.18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3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89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8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690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9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79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441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7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08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C2D283-2C7F-B94D-A567-806A8259B6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5" name="Rectangle 1024">
            <a:extLst>
              <a:ext uri="{FF2B5EF4-FFF2-40B4-BE49-F238E27FC236}">
                <a16:creationId xmlns:a16="http://schemas.microsoft.com/office/drawing/2014/main" id="{82503F20-D2D3-E345-BF9D-5B999484D50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D03E1-8748-ED49-8F08-DC739DEB4CED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6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8BE10-DDC9-7045-84BD-11649108F3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6" name="Rectangle 1024">
            <a:extLst>
              <a:ext uri="{FF2B5EF4-FFF2-40B4-BE49-F238E27FC236}">
                <a16:creationId xmlns:a16="http://schemas.microsoft.com/office/drawing/2014/main" id="{9F268D85-AE27-FE47-9075-75AD74FFA87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3BF0-F70E-E049-9DB2-D3E832270660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79BEDD-7871-3542-BEE3-26BE791914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8" name="Rectangle 1024">
            <a:extLst>
              <a:ext uri="{FF2B5EF4-FFF2-40B4-BE49-F238E27FC236}">
                <a16:creationId xmlns:a16="http://schemas.microsoft.com/office/drawing/2014/main" id="{A432FBAA-6A29-D644-B03F-F28235A4D2E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63E2-B09A-BD4A-A3EF-455B7F9E5BAE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6BA343-3329-9840-9C3C-49C620EDD0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4" name="Rectangle 1024">
            <a:extLst>
              <a:ext uri="{FF2B5EF4-FFF2-40B4-BE49-F238E27FC236}">
                <a16:creationId xmlns:a16="http://schemas.microsoft.com/office/drawing/2014/main" id="{A436882D-6F7E-1B46-80D7-CA9037690A3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C62D-9476-F648-9318-5C8EC7C69AED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7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93F9B9-80D9-F940-A8A0-C0552B6167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3" name="Rectangle 1024">
            <a:extLst>
              <a:ext uri="{FF2B5EF4-FFF2-40B4-BE49-F238E27FC236}">
                <a16:creationId xmlns:a16="http://schemas.microsoft.com/office/drawing/2014/main" id="{4F1B4797-792F-5545-86D0-9965183FE38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553E-BD7D-864C-BE40-46FCF0D13757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33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48D11D-8931-444B-B14F-AD1B3EA418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6" name="Rectangle 1024">
            <a:extLst>
              <a:ext uri="{FF2B5EF4-FFF2-40B4-BE49-F238E27FC236}">
                <a16:creationId xmlns:a16="http://schemas.microsoft.com/office/drawing/2014/main" id="{CFDD39BF-1930-6D45-83ED-7E4AD5D99A4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7921-64C8-C94A-861C-F262859589E2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2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092728-EEDC-EF47-BEC0-1F36B89C3F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6" name="Rectangle 1024">
            <a:extLst>
              <a:ext uri="{FF2B5EF4-FFF2-40B4-BE49-F238E27FC236}">
                <a16:creationId xmlns:a16="http://schemas.microsoft.com/office/drawing/2014/main" id="{0E8397D4-4A0B-2846-8F3C-FE614B6386D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BF4B-6778-BC4A-9197-5A243CE6EF57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1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>
            <a:extLst>
              <a:ext uri="{FF2B5EF4-FFF2-40B4-BE49-F238E27FC236}">
                <a16:creationId xmlns:a16="http://schemas.microsoft.com/office/drawing/2014/main" id="{C8C3B47F-6132-3B4C-8ABC-D4A9A3E16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24625"/>
            <a:ext cx="4103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l-PL"/>
              <a:t>Setkání zaměstnanců FAI</a:t>
            </a:r>
            <a:endParaRPr lang="cs-CZ"/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96D27783-0E7D-7C4F-A8E8-4BD22915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413500"/>
            <a:ext cx="8393112" cy="71438"/>
          </a:xfrm>
          <a:prstGeom prst="rect">
            <a:avLst/>
          </a:prstGeom>
          <a:gradFill rotWithShape="0">
            <a:gsLst>
              <a:gs pos="0">
                <a:srgbClr val="FDCB01"/>
              </a:gs>
              <a:gs pos="100000">
                <a:srgbClr val="FFEA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D295A9AE-4E95-DE40-B51A-99977FB6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966788"/>
            <a:ext cx="8348663" cy="71437"/>
          </a:xfrm>
          <a:prstGeom prst="rect">
            <a:avLst/>
          </a:prstGeom>
          <a:gradFill rotWithShape="0">
            <a:gsLst>
              <a:gs pos="0">
                <a:srgbClr val="FFEA91"/>
              </a:gs>
              <a:gs pos="100000">
                <a:srgbClr val="FDCB0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F99A2E4A-5B96-B444-9805-15E25527D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" y="304800"/>
            <a:ext cx="0" cy="6110288"/>
          </a:xfrm>
          <a:prstGeom prst="line">
            <a:avLst/>
          </a:prstGeom>
          <a:noFill/>
          <a:ln w="1905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Line 11">
            <a:extLst>
              <a:ext uri="{FF2B5EF4-FFF2-40B4-BE49-F238E27FC236}">
                <a16:creationId xmlns:a16="http://schemas.microsoft.com/office/drawing/2014/main" id="{EBCB1A1A-055D-AA43-9482-29A2E4D5F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1125538"/>
            <a:ext cx="0" cy="5218112"/>
          </a:xfrm>
          <a:prstGeom prst="line">
            <a:avLst/>
          </a:prstGeom>
          <a:noFill/>
          <a:ln w="50800" cap="rnd">
            <a:solidFill>
              <a:srgbClr val="FDCB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AutoShape 14">
            <a:extLst>
              <a:ext uri="{FF2B5EF4-FFF2-40B4-BE49-F238E27FC236}">
                <a16:creationId xmlns:a16="http://schemas.microsoft.com/office/drawing/2014/main" id="{0BE44895-8A52-5F49-8862-4A2A2D2D8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628650"/>
            <a:ext cx="712788" cy="712788"/>
          </a:xfrm>
          <a:prstGeom prst="flowChartSummingJunction">
            <a:avLst/>
          </a:prstGeom>
          <a:gradFill rotWithShape="0">
            <a:gsLst>
              <a:gs pos="0">
                <a:srgbClr val="FDCB01"/>
              </a:gs>
              <a:gs pos="100000">
                <a:srgbClr val="FFFFC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Line 15">
            <a:extLst>
              <a:ext uri="{FF2B5EF4-FFF2-40B4-BE49-F238E27FC236}">
                <a16:creationId xmlns:a16="http://schemas.microsoft.com/office/drawing/2014/main" id="{0B468BA9-0136-A74E-9DB1-383EDA5BB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" y="3213100"/>
            <a:ext cx="0" cy="3124200"/>
          </a:xfrm>
          <a:prstGeom prst="line">
            <a:avLst/>
          </a:prstGeom>
          <a:noFill/>
          <a:ln w="9525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16">
            <a:extLst>
              <a:ext uri="{FF2B5EF4-FFF2-40B4-BE49-F238E27FC236}">
                <a16:creationId xmlns:a16="http://schemas.microsoft.com/office/drawing/2014/main" id="{0D9C9BC0-A1D5-3D4F-B187-66F356038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" y="6337300"/>
            <a:ext cx="3581400" cy="0"/>
          </a:xfrm>
          <a:prstGeom prst="line">
            <a:avLst/>
          </a:prstGeom>
          <a:noFill/>
          <a:ln w="1270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Picture 21" descr="fai_logo_cz_puvodni">
            <a:extLst>
              <a:ext uri="{FF2B5EF4-FFF2-40B4-BE49-F238E27FC236}">
                <a16:creationId xmlns:a16="http://schemas.microsoft.com/office/drawing/2014/main" id="{1EBD57AD-F8C3-5540-9C17-ABC7A78A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450"/>
            <a:ext cx="34051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2">
            <a:extLst>
              <a:ext uri="{FF2B5EF4-FFF2-40B4-BE49-F238E27FC236}">
                <a16:creationId xmlns:a16="http://schemas.microsoft.com/office/drawing/2014/main" id="{BC10E275-2BF6-E142-9756-7526C666C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6524625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Rectangle 23">
            <a:extLst>
              <a:ext uri="{FF2B5EF4-FFF2-40B4-BE49-F238E27FC236}">
                <a16:creationId xmlns:a16="http://schemas.microsoft.com/office/drawing/2014/main" id="{622A3AAA-701E-CC46-B865-E0502C288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1125538"/>
            <a:ext cx="8147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12640" name="Rectangle 1024">
            <a:extLst>
              <a:ext uri="{FF2B5EF4-FFF2-40B4-BE49-F238E27FC236}">
                <a16:creationId xmlns:a16="http://schemas.microsoft.com/office/drawing/2014/main" id="{E0D5B31A-C3CB-2445-8E8E-CEDCF5BA73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3525" y="6526213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E788E2-1C38-BC42-85FC-F6E40283B0C5}" type="datetime1">
              <a:rPr lang="cs-CZ"/>
              <a:pPr>
                <a:defRPr/>
              </a:pPr>
              <a:t>31.01.18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9" r:id="rId1"/>
    <p:sldLayoutId id="2147486360" r:id="rId2"/>
    <p:sldLayoutId id="2147486350" r:id="rId3"/>
    <p:sldLayoutId id="2147486351" r:id="rId4"/>
    <p:sldLayoutId id="2147486352" r:id="rId5"/>
    <p:sldLayoutId id="2147486353" r:id="rId6"/>
    <p:sldLayoutId id="2147486354" r:id="rId7"/>
    <p:sldLayoutId id="2147486355" r:id="rId8"/>
    <p:sldLayoutId id="2147486356" r:id="rId9"/>
    <p:sldLayoutId id="2147486357" r:id="rId10"/>
    <p:sldLayoutId id="2147486358" r:id="rId11"/>
    <p:sldLayoutId id="2147486359" r:id="rId12"/>
    <p:sldLayoutId id="2147486361" r:id="rId13"/>
    <p:sldLayoutId id="2147486362" r:id="rId14"/>
    <p:sldLayoutId id="2147486363" r:id="rId15"/>
    <p:sldLayoutId id="2147486364" r:id="rId16"/>
    <p:sldLayoutId id="2147486365" r:id="rId17"/>
    <p:sldLayoutId id="2147486366" r:id="rId18"/>
    <p:sldLayoutId id="2147486367" r:id="rId19"/>
    <p:sldLayoutId id="2147486368" r:id="rId20"/>
    <p:sldLayoutId id="2147486369" r:id="rId21"/>
    <p:sldLayoutId id="2147486370" r:id="rId22"/>
    <p:sldLayoutId id="2147486371" r:id="rId23"/>
    <p:sldLayoutId id="2147486372" r:id="rId24"/>
    <p:sldLayoutId id="2147486373" r:id="rId25"/>
    <p:sldLayoutId id="2147486374" r:id="rId26"/>
    <p:sldLayoutId id="2147486375" r:id="rId27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apps.cerge-ei.cz/Trendy/cz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" TargetMode="External"/><Relationship Id="rId2" Type="http://schemas.openxmlformats.org/officeDocument/2006/relationships/hyperlink" Target="http://apps.webofknowledg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edatoryjournals.com/journals/" TargetMode="External"/><Relationship Id="rId4" Type="http://schemas.openxmlformats.org/officeDocument/2006/relationships/hyperlink" Target="http://www.scimagojr.com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8F7CD9-EA2C-40F9-B7C8-D0BE657DD5EA}" type="datetime1">
              <a:rPr lang="cs-CZ" altLang="cs-CZ" smtClean="0">
                <a:solidFill>
                  <a:srgbClr val="000000"/>
                </a:solidFill>
              </a:rPr>
              <a:pPr eaLnBrk="1" hangingPunct="1">
                <a:defRPr/>
              </a:pPr>
              <a:t>31.01.18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29">
            <a:extLst>
              <a:ext uri="{FF2B5EF4-FFF2-40B4-BE49-F238E27FC236}">
                <a16:creationId xmlns:a16="http://schemas.microsoft.com/office/drawing/2014/main" id="{649C9021-49B5-5C46-9645-7EB248783685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341438"/>
            <a:ext cx="9036050" cy="5400675"/>
            <a:chOff x="22" y="845"/>
            <a:chExt cx="5692" cy="3402"/>
          </a:xfrm>
        </p:grpSpPr>
        <p:pic>
          <p:nvPicPr>
            <p:cNvPr id="16389" name="Picture 26" descr="J">
              <a:extLst>
                <a:ext uri="{FF2B5EF4-FFF2-40B4-BE49-F238E27FC236}">
                  <a16:creationId xmlns:a16="http://schemas.microsoft.com/office/drawing/2014/main" id="{4A668D26-96F7-574E-89FB-6E9DDDFCD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61"/>
              <a:ext cx="3441" cy="2294"/>
            </a:xfrm>
            <a:prstGeom prst="rect">
              <a:avLst/>
            </a:prstGeom>
            <a:noFill/>
            <a:ln w="9525">
              <a:solidFill>
                <a:srgbClr val="FDCB01"/>
              </a:solidFill>
              <a:miter lim="800000"/>
              <a:headEnd/>
              <a:tailEnd/>
            </a:ln>
            <a:effectLst>
              <a:outerShdw dist="81320" dir="19280412" algn="ctr" rotWithShape="0">
                <a:srgbClr val="FFEA91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0" name="Rectangle 27">
              <a:extLst>
                <a:ext uri="{FF2B5EF4-FFF2-40B4-BE49-F238E27FC236}">
                  <a16:creationId xmlns:a16="http://schemas.microsoft.com/office/drawing/2014/main" id="{8BC195EE-4237-DB49-9C0D-CEB6253B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4127"/>
              <a:ext cx="5692" cy="120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1" name="Text Box 28">
              <a:extLst>
                <a:ext uri="{FF2B5EF4-FFF2-40B4-BE49-F238E27FC236}">
                  <a16:creationId xmlns:a16="http://schemas.microsoft.com/office/drawing/2014/main" id="{E2960B5D-95D3-6B43-A89D-28F10AD20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845"/>
              <a:ext cx="3403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2400" b="1">
                  <a:solidFill>
                    <a:srgbClr val="000000"/>
                  </a:solidFill>
                </a:rPr>
                <a:t>Setkání zaměstnanců 1. 2. 2018</a:t>
              </a:r>
            </a:p>
            <a:p>
              <a:pPr algn="ctr" eaLnBrk="1" hangingPunct="1">
                <a:spcBef>
                  <a:spcPts val="1200"/>
                </a:spcBef>
              </a:pPr>
              <a:r>
                <a:rPr lang="cs-CZ" altLang="cs-CZ" sz="2400" i="1">
                  <a:solidFill>
                    <a:srgbClr val="000000"/>
                  </a:solidFill>
                </a:rPr>
                <a:t>Informace Oddělení tvůrčích činností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1">
            <a:extLst>
              <a:ext uri="{FF2B5EF4-FFF2-40B4-BE49-F238E27FC236}">
                <a16:creationId xmlns:a16="http://schemas.microsoft.com/office/drawing/2014/main" id="{7DA4B41C-6CE0-204D-9A61-EFD1AEF6D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203" name="Zástupný symbol pro datum 2">
            <a:extLst>
              <a:ext uri="{FF2B5EF4-FFF2-40B4-BE49-F238E27FC236}">
                <a16:creationId xmlns:a16="http://schemas.microsoft.com/office/drawing/2014/main" id="{396E009C-7789-6546-9D3E-B1E3EF6102AA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0483A2B-1D5E-49B3-8557-6D95AE85D3F8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E741D1F-34B2-E642-ADED-233DC195395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F5E8F5B5-ADCE-594D-B2F7-A1AD65DA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Podklady pro osobní hodnocení na období 1.9.2018-31.8.2019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5DCD3B8-01CD-FA44-9C86-BE251400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79200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i="1" dirty="0">
                <a:cs typeface="Arial" charset="0"/>
              </a:rPr>
              <a:t>„Výkaz tvůrčích a ostatních aktivit za rok 2017“ 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cs typeface="Arial" charset="0"/>
              </a:rPr>
              <a:t>vyplnit a odevzdat včetně dalších podkladů ředitelům ústavů 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do pátku 27.4.2018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cs-CZ" sz="2400" dirty="0">
              <a:cs typeface="Arial" charset="0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cs typeface="Arial" charset="0"/>
              </a:rPr>
              <a:t>Ředitelé po kontrole předají materiály na OTČ 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do pátku 11.5.2018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cs-CZ" sz="24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 2013 - 2016  - princip hodnocení     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Obdélník 9">
            <a:extLst>
              <a:ext uri="{FF2B5EF4-FFF2-40B4-BE49-F238E27FC236}">
                <a16:creationId xmlns:a16="http://schemas.microsoft.com/office/drawing/2014/main" id="{46B44D79-EEAC-6348-8BCD-AB01B451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772816"/>
            <a:ext cx="7753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cs-CZ" altLang="cs-CZ" b="1" dirty="0"/>
              <a:t>PILÍŘ I. - Publikační výstupy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marL="0" indent="0" eaLnBrk="1" hangingPunct="1"/>
            <a:r>
              <a:rPr lang="cs-CZ" altLang="cs-CZ" b="1" dirty="0"/>
              <a:t>PILÍŘ II.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dirty="0"/>
              <a:t>Hodnocení kvality </a:t>
            </a:r>
            <a:r>
              <a:rPr lang="cs-CZ" altLang="cs-CZ" dirty="0" err="1"/>
              <a:t>vybraných</a:t>
            </a:r>
            <a:r>
              <a:rPr lang="cs-CZ" altLang="cs-CZ" dirty="0"/>
              <a:t> </a:t>
            </a:r>
            <a:r>
              <a:rPr lang="cs-CZ" altLang="cs-CZ" dirty="0" err="1"/>
              <a:t>výsledku</a:t>
            </a:r>
            <a:r>
              <a:rPr lang="cs-CZ" altLang="cs-CZ" dirty="0"/>
              <a:t>̊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dirty="0"/>
              <a:t>Bonifikace za získání ERC (</a:t>
            </a:r>
            <a:r>
              <a:rPr lang="cs-CZ" altLang="cs-CZ" dirty="0" err="1"/>
              <a:t>European</a:t>
            </a:r>
            <a:r>
              <a:rPr lang="cs-CZ" altLang="cs-CZ" dirty="0"/>
              <a:t> </a:t>
            </a:r>
            <a:r>
              <a:rPr lang="cs-CZ" altLang="cs-CZ" dirty="0" err="1"/>
              <a:t>Research</a:t>
            </a:r>
            <a:r>
              <a:rPr lang="cs-CZ" altLang="cs-CZ" dirty="0"/>
              <a:t> Project)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cs-CZ" altLang="cs-CZ" b="1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1B3B2BC-59DA-C544-A05F-016FA62DF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57122"/>
              </p:ext>
            </p:extLst>
          </p:nvPr>
        </p:nvGraphicFramePr>
        <p:xfrm>
          <a:off x="1043607" y="2204864"/>
          <a:ext cx="7489204" cy="2590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185329569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06206490"/>
                    </a:ext>
                  </a:extLst>
                </a:gridCol>
                <a:gridCol w="1584454">
                  <a:extLst>
                    <a:ext uri="{9D8B030D-6E8A-4147-A177-3AD203B41FA5}">
                      <a16:colId xmlns:a16="http://schemas.microsoft.com/office/drawing/2014/main" val="1953143148"/>
                    </a:ext>
                  </a:extLst>
                </a:gridCol>
                <a:gridCol w="1872301">
                  <a:extLst>
                    <a:ext uri="{9D8B030D-6E8A-4147-A177-3AD203B41FA5}">
                      <a16:colId xmlns:a16="http://schemas.microsoft.com/office/drawing/2014/main" val="3871952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Druh výsledku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Počet RIV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Kriterium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9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/>
                        <a:t>Jimp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Článek v impaktovaném časopise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10 - 305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Normované pořadí časopisu dle 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3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/>
                        <a:t>Jsc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Článek v časopise indexovaného v databázi SCOPUS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10 - 305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Normované pořadí časopisu dle SJR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06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Článek ve sborníku indexovaném v databázi SCOPUS nebo 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8 - 60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Normované pořadí sborníku dle SJR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05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Kniha, kapitola v knize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4 - 120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Hodnocení peer </a:t>
                      </a:r>
                      <a:r>
                        <a:rPr lang="cs-CZ" sz="1400" dirty="0" err="1"/>
                        <a:t>review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214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 2013 - 2016  - princip hodnocení     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Obdélník 9">
            <a:extLst>
              <a:ext uri="{FF2B5EF4-FFF2-40B4-BE49-F238E27FC236}">
                <a16:creationId xmlns:a16="http://schemas.microsoft.com/office/drawing/2014/main" id="{46B44D79-EEAC-6348-8BCD-AB01B451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772816"/>
            <a:ext cx="77533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cs-CZ" altLang="cs-CZ" b="1" dirty="0"/>
              <a:t>PILÍŘ III. (výstupy do roku 2011)</a:t>
            </a:r>
          </a:p>
          <a:p>
            <a:pPr marL="0" indent="0" eaLnBrk="1" hangingPunct="1"/>
            <a:endParaRPr lang="cs-CZ" altLang="cs-CZ" b="1" dirty="0"/>
          </a:p>
          <a:p>
            <a:pPr marL="635000" lvl="1" indent="-284163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/>
              <a:t>Paušální hodnocení všech nepublikačních výstupů (funkční vzorek, užitný vzor, software, prototyp, metodika, výzkumná zpráva, atd.)</a:t>
            </a:r>
          </a:p>
          <a:p>
            <a:pPr marL="0" indent="0" eaLnBrk="1" hangingPunct="1"/>
            <a:r>
              <a:rPr lang="cs-CZ" altLang="cs-CZ" b="1" dirty="0"/>
              <a:t>PILÍŘ III. (výstupy v roce 2012-2015)</a:t>
            </a:r>
          </a:p>
          <a:p>
            <a:pPr marL="0" indent="0" eaLnBrk="1" hangingPunct="1"/>
            <a:endParaRPr lang="cs-CZ" altLang="cs-CZ" b="1" dirty="0"/>
          </a:p>
          <a:p>
            <a:pPr marL="635000" lvl="1" indent="-284163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/>
              <a:t>Paušální hodnocení pouze </a:t>
            </a:r>
            <a:r>
              <a:rPr lang="cs-CZ" altLang="cs-CZ" sz="2000" b="1" dirty="0">
                <a:solidFill>
                  <a:srgbClr val="C00000"/>
                </a:solidFill>
              </a:rPr>
              <a:t>Patenty, Odrůdy, Plemena</a:t>
            </a:r>
          </a:p>
          <a:p>
            <a:pPr marL="635000" lvl="1" indent="-284163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/>
              <a:t>Ostatní druhy výsledku (funkční vzorek, užitný vzor, software, prototyp, metodika, výzkumná zpráva, atd.)</a:t>
            </a:r>
          </a:p>
          <a:p>
            <a:pPr lvl="2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Musí být výstupem aplikovaného nebo smluvního výzkumu</a:t>
            </a:r>
          </a:p>
          <a:p>
            <a:pPr lvl="2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Hodnocení dle objemu finanční podpory aplikovaného nebo smluvního výzkumu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26147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1B2C48-4822-AE4E-AE20-D91BAF482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BFF899-241A-8D48-8372-950A40BB1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3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D192C8-8ACA-0947-BC23-F76997B40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794272-A958-CE48-946D-C6E2CA482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54723F-A627-B746-BFBF-E7C4E66A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2BA9432-D8DE-A242-9739-2045EFF8C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103A7F-38E0-7342-B2A8-5B61BA21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B56DF168-6500-C246-A01D-A40151BFC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700213"/>
            <a:ext cx="7672388" cy="44259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800" b="1" dirty="0">
                <a:latin typeface="+mj-lt"/>
              </a:rPr>
              <a:t>Vykazování publikačních výstupů do OBD</a:t>
            </a:r>
          </a:p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800" b="1" dirty="0">
                <a:latin typeface="+mj-lt"/>
              </a:rPr>
              <a:t>Podklady pro osobní hodnocení na období 1.9.2018 – 31.8.2019 </a:t>
            </a:r>
          </a:p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800" b="1" dirty="0">
                <a:latin typeface="+mj-lt"/>
              </a:rPr>
              <a:t>Metodika hodnocení výsledků výzkumu a vývoje 2013-2016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600" dirty="0">
                <a:latin typeface="+mj-lt"/>
              </a:rPr>
              <a:t>hodnocení FAI dle H13-H16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600" dirty="0">
                <a:latin typeface="+mj-lt"/>
              </a:rPr>
              <a:t>srovnání výsledků FAI dle H16 s podobně zaměřenými fakultami</a:t>
            </a:r>
          </a:p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800" b="1" dirty="0">
                <a:latin typeface="+mj-lt"/>
              </a:rPr>
              <a:t>METODIKA 17+  (principy)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600" dirty="0">
                <a:latin typeface="+mj-lt"/>
              </a:rPr>
              <a:t>Implementace v roce 2017 (sledované </a:t>
            </a:r>
            <a:r>
              <a:rPr lang="cs-CZ" sz="1600" dirty="0" err="1">
                <a:latin typeface="+mj-lt"/>
              </a:rPr>
              <a:t>bibliometrické</a:t>
            </a:r>
            <a:r>
              <a:rPr lang="cs-CZ" sz="1600" dirty="0">
                <a:latin typeface="+mj-lt"/>
              </a:rPr>
              <a:t> analýzy) </a:t>
            </a:r>
          </a:p>
          <a:p>
            <a:pPr lvl="1"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600" dirty="0" err="1">
                <a:latin typeface="+mj-lt"/>
              </a:rPr>
              <a:t>Bibliometrická</a:t>
            </a:r>
            <a:r>
              <a:rPr lang="cs-CZ" sz="1600" dirty="0">
                <a:latin typeface="+mj-lt"/>
              </a:rPr>
              <a:t> analýza výsledků FAI v období 2011-2015</a:t>
            </a:r>
          </a:p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800" b="1" dirty="0">
                <a:latin typeface="+mj-lt"/>
              </a:rPr>
              <a:t>Srovnání přístupu hodnocení hodnocení výzkumných organizací a hodnocení programů účelové podpory dle Metodiky 2013-2016 a METODIKY 17+</a:t>
            </a:r>
          </a:p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800" b="1" dirty="0">
                <a:latin typeface="+mj-lt"/>
              </a:rPr>
              <a:t>Úkoly a doporučení v souvislosti se zavedením Metodiky 17+</a:t>
            </a:r>
          </a:p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endParaRPr lang="cs-CZ" sz="1800" b="1" dirty="0">
              <a:latin typeface="+mj-lt"/>
            </a:endParaRPr>
          </a:p>
        </p:txBody>
      </p:sp>
      <p:sp>
        <p:nvSpPr>
          <p:cNvPr id="49154" name="Zástupný symbol pro zápatí 1">
            <a:extLst>
              <a:ext uri="{FF2B5EF4-FFF2-40B4-BE49-F238E27FC236}">
                <a16:creationId xmlns:a16="http://schemas.microsoft.com/office/drawing/2014/main" id="{61831FE7-F1D6-BB4E-852B-2C526D94B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9155" name="Zástupný symbol pro datum 2">
            <a:extLst>
              <a:ext uri="{FF2B5EF4-FFF2-40B4-BE49-F238E27FC236}">
                <a16:creationId xmlns:a16="http://schemas.microsoft.com/office/drawing/2014/main" id="{9079CC7E-64D9-8045-ABCD-C487E67B71D8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08DB27D-9A1F-49C9-8E4B-90C509B0F2E0}" type="datetime1">
              <a:rPr lang="cs-CZ" altLang="cs-CZ" smtClean="0">
                <a:solidFill>
                  <a:srgbClr val="000000"/>
                </a:solidFill>
              </a:rPr>
              <a:pPr eaLnBrk="1" hangingPunct="1">
                <a:defRPr/>
              </a:pPr>
              <a:t>31.01.18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532EA80-6A43-E245-885C-A263F7AEBD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A75FF57B-7D76-9D45-AF5F-4A2D9E7A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44F449-E21D-094C-ADE3-5A148787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6FA95C-4DCD-9542-9677-8D8DF46D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5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EA3686-67FA-D44F-91BA-446ADF68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920000" cy="52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02F4EA-9C35-AF4B-9EE8-E95111A53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426D461-64E1-3641-8255-0EBB9F54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920000" cy="52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 17+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Obdélník 9">
            <a:extLst>
              <a:ext uri="{FF2B5EF4-FFF2-40B4-BE49-F238E27FC236}">
                <a16:creationId xmlns:a16="http://schemas.microsoft.com/office/drawing/2014/main" id="{5E7D0E49-6EB4-3F40-86FB-EA8D6915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Pro účely hodnocení jsou VO rozděleny do 3 základních skupin podle svého postaví v systému VaVaI a účelu zřízení:</a:t>
            </a:r>
          </a:p>
          <a:p>
            <a:pPr eaLnBrk="1" hangingPunct="1"/>
            <a:endParaRPr lang="cs-CZ" altLang="cs-CZ" b="1"/>
          </a:p>
          <a:p>
            <a:pPr algn="ctr" eaLnBrk="1" hangingPunct="1"/>
            <a:r>
              <a:rPr lang="cs-CZ" altLang="cs-CZ" b="1">
                <a:solidFill>
                  <a:srgbClr val="C00000"/>
                </a:solidFill>
              </a:rPr>
              <a:t>vysoké školy (VŠ)           ústavy AV ČR             rezortní VO 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Metodika 17+ zavádí posouzení kvality v pěti základních hodnoticích modulech, které jsou pro všechny typy VO společné: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>
                <a:solidFill>
                  <a:schemeClr val="accent2"/>
                </a:solidFill>
              </a:rPr>
              <a:t>MODUL 1 - Kvalita vybraných výsledků, </a:t>
            </a:r>
          </a:p>
          <a:p>
            <a:pPr lvl="1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>
                <a:solidFill>
                  <a:schemeClr val="accent2"/>
                </a:solidFill>
              </a:rPr>
              <a:t>MODUL 2 - Výkonnost výzkumu, </a:t>
            </a:r>
          </a:p>
          <a:p>
            <a:pPr lvl="1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>
                <a:solidFill>
                  <a:schemeClr val="accent2"/>
                </a:solidFill>
              </a:rPr>
              <a:t>MODUL 3 - Společenská relevance, </a:t>
            </a:r>
          </a:p>
          <a:p>
            <a:pPr lvl="1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>
                <a:solidFill>
                  <a:schemeClr val="accent2"/>
                </a:solidFill>
              </a:rPr>
              <a:t>MODUL 4 - Viabilita/Životaschopnost, </a:t>
            </a:r>
          </a:p>
          <a:p>
            <a:pPr lvl="1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 b="1">
                <a:solidFill>
                  <a:schemeClr val="accent2"/>
                </a:solidFill>
              </a:rPr>
              <a:t>MODUL 5 - Strategie a koncepce.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400" b="1" i="1"/>
              <a:t>Relativní významnost modulů bude různá podle postavení a mise VO v systému VaVaI.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536A92-9F70-204C-B33E-BCC08BA21A04}"/>
              </a:ext>
            </a:extLst>
          </p:cNvPr>
          <p:cNvSpPr/>
          <p:nvPr/>
        </p:nvSpPr>
        <p:spPr>
          <a:xfrm>
            <a:off x="971550" y="3644900"/>
            <a:ext cx="7561263" cy="863600"/>
          </a:xfrm>
          <a:prstGeom prst="rect">
            <a:avLst/>
          </a:prstGeom>
          <a:solidFill>
            <a:srgbClr val="C000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eaLnBrk="1" hangingPunct="1">
              <a:defRPr/>
            </a:pPr>
            <a:r>
              <a:rPr lang="cs-CZ" sz="1200" dirty="0">
                <a:solidFill>
                  <a:srgbClr val="C00000"/>
                </a:solidFill>
              </a:rPr>
              <a:t>pro VŠ nejvyšší význam (váha)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8916448-11B2-404D-955A-684846CC3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1576A1B-C5F1-8247-8EFD-8B078E7A1FCF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DE89EFB-8089-2D46-9FB7-03B68CB80425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C09FB2CB-B402-0C4A-8197-E27B88FEC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1 - Kvalita vybraných výsledků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1F99834-A824-DE47-B7DE-F6DEE6995C41}"/>
              </a:ext>
            </a:extLst>
          </p:cNvPr>
          <p:cNvSpPr/>
          <p:nvPr/>
        </p:nvSpPr>
        <p:spPr>
          <a:xfrm>
            <a:off x="779463" y="1628775"/>
            <a:ext cx="7753350" cy="4608513"/>
          </a:xfrm>
          <a:prstGeom prst="rect">
            <a:avLst/>
          </a:prstGeom>
        </p:spPr>
        <p:txBody>
          <a:bodyPr rIns="90000">
            <a:normAutofit lnSpcReduction="10000"/>
          </a:bodyPr>
          <a:lstStyle/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000" dirty="0">
                <a:latin typeface="Arial" charset="0"/>
                <a:cs typeface="Arial" charset="0"/>
              </a:rPr>
              <a:t>Principem hodnocení je </a:t>
            </a:r>
            <a:r>
              <a:rPr lang="cs-CZ" sz="2000" b="1" dirty="0">
                <a:latin typeface="Arial" charset="0"/>
                <a:cs typeface="Arial" charset="0"/>
              </a:rPr>
              <a:t>posouzení vybraných výsledků </a:t>
            </a:r>
            <a:r>
              <a:rPr lang="cs-CZ" sz="2000" dirty="0">
                <a:latin typeface="Arial" charset="0"/>
                <a:cs typeface="Arial" charset="0"/>
              </a:rPr>
              <a:t>odborným panelem z hlediska jejich kvality, originality a významnosti ve srovnání s mezinárodní úrovní.  </a:t>
            </a:r>
            <a:r>
              <a:rPr lang="cs-CZ" sz="2000" dirty="0">
                <a:solidFill>
                  <a:srgbClr val="C00000"/>
                </a:solidFill>
                <a:latin typeface="Arial" charset="0"/>
                <a:cs typeface="Arial" charset="0"/>
              </a:rPr>
              <a:t>(odpovídá pilíři II. dle předcházející metodiky)</a:t>
            </a:r>
          </a:p>
          <a:p>
            <a:pPr algn="just"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Hodnotí se omezený počet vybraných výsledků (počet závislý na objemu RVO prostředků v minulých letech).</a:t>
            </a:r>
          </a:p>
          <a:p>
            <a:pPr algn="just"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Vybrané výsledky jsou posouzeny ve dvou odlišných kategoriích:</a:t>
            </a:r>
          </a:p>
          <a:p>
            <a:pPr algn="just" eaLnBrk="1" hangingPunct="1"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I. kategorie: </a:t>
            </a:r>
            <a:r>
              <a:rPr lang="cs-CZ" sz="2000" dirty="0">
                <a:latin typeface="Arial" charset="0"/>
                <a:cs typeface="Arial" charset="0"/>
              </a:rPr>
              <a:t>zejména (nikoli výhradně) výsledky základního výzkumu, resp. výsledky publikační 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i="1" dirty="0">
                <a:latin typeface="Arial" charset="0"/>
                <a:cs typeface="Arial" charset="0"/>
              </a:rPr>
              <a:t>hlavním kritériem pro posouzení je přínos k poznání v daných oborech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II. kategorie: </a:t>
            </a:r>
            <a:r>
              <a:rPr lang="cs-CZ" sz="2000" dirty="0">
                <a:latin typeface="Arial" charset="0"/>
                <a:cs typeface="Arial" charset="0"/>
              </a:rPr>
              <a:t>zejména výzkum aplikovaný, resp. výsledky nepublikační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i="1" dirty="0">
                <a:latin typeface="Arial" charset="0"/>
                <a:cs typeface="Arial" charset="0"/>
              </a:rPr>
              <a:t>hlavním kritériem je společenská relevance, resp. význam pro společnost a případně jeho dopady (ekonomický či jinak popsatelný přínos společnosti).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cs-CZ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C2CB7212-3D09-B645-B5CE-CBE1A7FA5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34DADF92-C161-1A40-88FB-E20FC36C310C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8246DFC-5256-7742-88C2-27AE068AE7D9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18269B2-F150-D94B-9C16-993AE5B2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2 – Výkonnost výzkumu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9032EA9-803D-8547-9CDF-A1EECCE51981}"/>
              </a:ext>
            </a:extLst>
          </p:cNvPr>
          <p:cNvSpPr/>
          <p:nvPr/>
        </p:nvSpPr>
        <p:spPr>
          <a:xfrm>
            <a:off x="779463" y="1628775"/>
            <a:ext cx="7753350" cy="392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Zahrnuje produktivitu, kvalitu a konkurenceschopnost v oblasti výzkumu a vývoje. Sledovanými indikátory budou: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b="1" dirty="0" err="1">
                <a:latin typeface="Arial" charset="0"/>
                <a:cs typeface="Arial" charset="0"/>
              </a:rPr>
              <a:t>Bibliometrické</a:t>
            </a:r>
            <a:r>
              <a:rPr lang="cs-CZ" b="1" dirty="0">
                <a:latin typeface="Arial" charset="0"/>
                <a:cs typeface="Arial" charset="0"/>
              </a:rPr>
              <a:t> údaje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kompletní výsledky VO v jednotlivých oborech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zdrojem budou mezinárodní databáze v těch oborech, kde je převážná část výsledků publikována v mezinárodních časopisech. 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b="1" dirty="0">
                <a:latin typeface="Arial" charset="0"/>
                <a:cs typeface="Arial" charset="0"/>
              </a:rPr>
              <a:t>Objemy a skladba získaných prostředků na </a:t>
            </a:r>
            <a:r>
              <a:rPr lang="cs-CZ" b="1" dirty="0" err="1">
                <a:latin typeface="Arial" charset="0"/>
                <a:cs typeface="Arial" charset="0"/>
              </a:rPr>
              <a:t>VaVaI</a:t>
            </a:r>
            <a:r>
              <a:rPr lang="cs-CZ" b="1" dirty="0">
                <a:latin typeface="Arial" charset="0"/>
                <a:cs typeface="Arial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b="1" dirty="0">
                <a:latin typeface="Arial" charset="0"/>
                <a:cs typeface="Arial" charset="0"/>
              </a:rPr>
              <a:t>Počty a skladba pracovníků. 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b="1" dirty="0">
                <a:latin typeface="Arial" charset="0"/>
                <a:cs typeface="Arial" charset="0"/>
              </a:rPr>
              <a:t>Zpracování dalších kvantitativních analýz běžnými statistickými postupy.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b="1" dirty="0">
                <a:latin typeface="Arial" charset="0"/>
                <a:cs typeface="Arial" charset="0"/>
              </a:rPr>
              <a:t>Kvantitativní ukazatele a analýzy pro oblast aplikovaného výzkumu.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70FBC21A-A1A0-8D4B-8AEE-22E9848E6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F0330927-07AA-CA4B-9FD5-8B444BE3FD02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A6CD81D-F8DB-9C45-9701-19B77B07FA1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8E771365-1763-0B42-ABF4-9AD79C23B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3 – Společenská relevance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58DAF18-9787-0449-8C69-6E0A1E9F0DE5}"/>
              </a:ext>
            </a:extLst>
          </p:cNvPr>
          <p:cNvSpPr/>
          <p:nvPr/>
        </p:nvSpPr>
        <p:spPr>
          <a:xfrm>
            <a:off x="779463" y="1628775"/>
            <a:ext cx="7753350" cy="46624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Společenská relevance se vztahuje k využití výsledků výzkumu v průmyslovém </a:t>
            </a:r>
            <a:r>
              <a:rPr lang="cs-CZ" sz="2000" dirty="0" err="1">
                <a:latin typeface="Arial" charset="0"/>
                <a:cs typeface="Arial" charset="0"/>
              </a:rPr>
              <a:t>VaVaI</a:t>
            </a:r>
            <a:r>
              <a:rPr lang="cs-CZ" sz="2000" dirty="0">
                <a:latin typeface="Arial" charset="0"/>
                <a:cs typeface="Arial" charset="0"/>
              </a:rPr>
              <a:t> a ve společenské praxi, ale i k jejich celkovému společenskému přínosu. 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Zahrnuje sledování parametrů zejména v těchto oblastech: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přenos výsledků do praxe,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spolupráce s aplikační sférou,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aktivity pro přenos znalostí a technologií na neakademické subjekty ve společnosti (kvalitativní údaje),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ekonomický či další dokladovatelný přínos pro společnost,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zapojení studentů do výzkumné činnosti: výběrové přednášky/semináře související s výzkumem dané VO,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praxe studentů,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kvalita výchovy a uplatňování doktorandů,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externí financování (účelové a smluvní),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příjmy z licencí, spin-</a:t>
            </a:r>
            <a:r>
              <a:rPr lang="cs-CZ" sz="1600" dirty="0" err="1">
                <a:latin typeface="Arial" charset="0"/>
                <a:cs typeface="Arial" charset="0"/>
              </a:rPr>
              <a:t>off</a:t>
            </a:r>
            <a:r>
              <a:rPr lang="cs-CZ" sz="1600" dirty="0">
                <a:latin typeface="Arial" charset="0"/>
                <a:cs typeface="Arial" charset="0"/>
              </a:rPr>
              <a:t>, 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latin typeface="Arial" charset="0"/>
                <a:cs typeface="Arial" charset="0"/>
              </a:rPr>
              <a:t>mezinárodní i domácí prestižní ocenění vědeckého přínosu.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2A0B7A8E-E78D-A449-AD01-849CD16C6B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70372209-EEF2-284C-92D2-838C77737C1A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4938721-B780-8A4C-B43C-F85F1B206A27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AF7642AA-E646-3740-88BD-8E60C23C5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4 –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Viabilita</a:t>
            </a: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97820AF-F539-0642-9B32-EB373C10CCF5}"/>
              </a:ext>
            </a:extLst>
          </p:cNvPr>
          <p:cNvSpPr/>
          <p:nvPr/>
        </p:nvSpPr>
        <p:spPr>
          <a:xfrm>
            <a:off x="779463" y="1628775"/>
            <a:ext cx="775335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Kvalita řízení a kvalita vnitřních procesů VO v oblastech: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Výzkumné prostředí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cs-CZ" sz="2000" i="1" dirty="0">
                <a:latin typeface="Arial" charset="0"/>
                <a:cs typeface="Arial" charset="0"/>
              </a:rPr>
              <a:t>organizační schéma, kvalita vedení výzkumu, personální politika, struktura a rozvoj lidských zdrojů, vybavenost a organizace infrastruktury pro výzkum.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  <a:defRPr/>
            </a:pPr>
            <a:endParaRPr lang="cs-CZ" sz="2000" i="1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Mezinárodní a národní spolupráce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cs-CZ" sz="2000" i="1" dirty="0">
                <a:latin typeface="Arial" charset="0"/>
                <a:cs typeface="Arial" charset="0"/>
              </a:rPr>
              <a:t>členství v globální a národní výzkumné komunitě, komunitní aktivity, financování z externích zdrojů, úspěšnost v získávání projektů resp. spolufinancování (financování z třetích stran), úspěšně dokončené grantové projekty, postavení VO podle mezinárodních ukazatelů a statistik.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  <a:defRPr/>
            </a:pPr>
            <a:endParaRPr lang="cs-CZ" sz="2000" i="1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Základní struktura nákladů a výnosů v jednotlivých letech hodnoceného období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D2CC2219-F198-3740-B7AA-238E7F37B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7B35AD55-6B9B-FD43-80A3-524123D3A59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E2DCDD6-A204-4C4D-88CF-334F972851C4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CF8F365-9286-6A49-9473-C1938545B9E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25868635-DCBC-5341-B03D-FAE06B917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Vykazování publikačních výstupů za rok 2017 do OBD 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15DC965-494B-074B-AAE1-A0F9C51E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700213"/>
            <a:ext cx="79200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cs typeface="+mn-cs"/>
              </a:rPr>
              <a:t>Je třeba dodržovat rozhodnutí rektora RR/10/2015</a:t>
            </a:r>
          </a:p>
          <a:p>
            <a:pPr marL="355600" eaLnBrk="1" hangingPunct="1">
              <a:defRPr/>
            </a:pPr>
            <a:r>
              <a:rPr lang="cs-CZ" sz="2000" b="1" dirty="0">
                <a:latin typeface="Arial" charset="0"/>
                <a:cs typeface="Arial" charset="0"/>
              </a:rPr>
              <a:t>Článek 2 odst. 8 uvádí následující: </a:t>
            </a:r>
          </a:p>
          <a:p>
            <a:pPr marL="355600" eaLnBrk="1" hangingPunct="1">
              <a:defRPr/>
            </a:pPr>
            <a:r>
              <a:rPr lang="cs-CZ" sz="1600" i="1" dirty="0">
                <a:latin typeface="Arial" charset="0"/>
                <a:cs typeface="Arial" charset="0"/>
              </a:rPr>
              <a:t>Při doplňování údajů u jednotlivých záznamů v OBD </a:t>
            </a:r>
            <a:r>
              <a:rPr lang="cs-CZ" sz="1600" b="1" i="1" dirty="0">
                <a:latin typeface="Arial" charset="0"/>
                <a:cs typeface="Arial" charset="0"/>
              </a:rPr>
              <a:t>je autor povinen</a:t>
            </a:r>
            <a:r>
              <a:rPr lang="cs-CZ" sz="1600" i="1" dirty="0">
                <a:latin typeface="Arial" charset="0"/>
                <a:cs typeface="Arial" charset="0"/>
              </a:rPr>
              <a:t> jako přílohu přiložit </a:t>
            </a:r>
            <a:r>
              <a:rPr lang="cs-CZ" sz="1600" i="1" dirty="0" err="1">
                <a:latin typeface="Arial" charset="0"/>
                <a:cs typeface="Arial" charset="0"/>
              </a:rPr>
              <a:t>postprint</a:t>
            </a:r>
            <a:r>
              <a:rPr lang="cs-CZ" sz="1600" i="1" dirty="0">
                <a:latin typeface="Arial" charset="0"/>
                <a:cs typeface="Arial" charset="0"/>
              </a:rPr>
              <a:t> příslušného článku. Ten bude následně uložen v </a:t>
            </a:r>
            <a:r>
              <a:rPr lang="cs-CZ" sz="1600" i="1" dirty="0" err="1">
                <a:latin typeface="Arial" charset="0"/>
                <a:cs typeface="Arial" charset="0"/>
              </a:rPr>
              <a:t>Repozitáři</a:t>
            </a:r>
            <a:r>
              <a:rPr lang="cs-CZ" sz="1600" i="1" dirty="0">
                <a:latin typeface="Arial" charset="0"/>
                <a:cs typeface="Arial" charset="0"/>
              </a:rPr>
              <a:t> publikační činnosti UTB a zpřístupněn podle statutu časopisu v databázi </a:t>
            </a:r>
            <a:r>
              <a:rPr lang="cs-CZ" sz="1600" i="1" dirty="0" err="1">
                <a:latin typeface="Arial" charset="0"/>
                <a:cs typeface="Arial" charset="0"/>
              </a:rPr>
              <a:t>Sherpa</a:t>
            </a:r>
            <a:r>
              <a:rPr lang="cs-CZ" sz="1600" i="1" dirty="0">
                <a:latin typeface="Arial" charset="0"/>
                <a:cs typeface="Arial" charset="0"/>
              </a:rPr>
              <a:t>/Romeo. Statut příslušného časopisu prověří Knihovna UTB. V případě, že vydavatel neumožňuje volné zveřejnění </a:t>
            </a:r>
            <a:r>
              <a:rPr lang="cs-CZ" sz="1600" i="1" dirty="0" err="1">
                <a:latin typeface="Arial" charset="0"/>
                <a:cs typeface="Arial" charset="0"/>
              </a:rPr>
              <a:t>postprintu</a:t>
            </a:r>
            <a:r>
              <a:rPr lang="cs-CZ" sz="1600" i="1" dirty="0">
                <a:latin typeface="Arial" charset="0"/>
                <a:cs typeface="Arial" charset="0"/>
              </a:rPr>
              <a:t> článku, bude tento článek v </a:t>
            </a:r>
            <a:r>
              <a:rPr lang="cs-CZ" sz="1600" i="1" dirty="0" err="1">
                <a:latin typeface="Arial" charset="0"/>
                <a:cs typeface="Arial" charset="0"/>
              </a:rPr>
              <a:t>repozitáři</a:t>
            </a:r>
            <a:r>
              <a:rPr lang="cs-CZ" sz="1600" i="1" dirty="0">
                <a:latin typeface="Arial" charset="0"/>
                <a:cs typeface="Arial" charset="0"/>
              </a:rPr>
              <a:t> dostupný pouze v rámci počítačové sítě UTB.</a:t>
            </a:r>
            <a:endParaRPr lang="cs-CZ" sz="1600" dirty="0">
              <a:latin typeface="Arial" charset="0"/>
              <a:cs typeface="Arial" charset="0"/>
            </a:endParaRPr>
          </a:p>
          <a:p>
            <a:pPr marL="355600" eaLnBrk="1" hangingPunct="1">
              <a:spcBef>
                <a:spcPts val="600"/>
              </a:spcBef>
              <a:defRPr/>
            </a:pPr>
            <a:r>
              <a:rPr lang="cs-CZ" dirty="0">
                <a:latin typeface="Arial" charset="0"/>
                <a:cs typeface="Arial" charset="0"/>
              </a:rPr>
              <a:t>Pojmem </a:t>
            </a:r>
            <a:r>
              <a:rPr lang="cs-CZ" b="1" dirty="0" err="1">
                <a:latin typeface="Arial" charset="0"/>
                <a:cs typeface="Arial" charset="0"/>
              </a:rPr>
              <a:t>postprint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je myšlen tzv. </a:t>
            </a:r>
            <a:r>
              <a:rPr lang="cs-CZ" b="1" dirty="0" err="1">
                <a:latin typeface="Arial" charset="0"/>
                <a:cs typeface="Arial" charset="0"/>
              </a:rPr>
              <a:t>Accepted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r>
              <a:rPr lang="cs-CZ" b="1" dirty="0" err="1">
                <a:latin typeface="Arial" charset="0"/>
                <a:cs typeface="Arial" charset="0"/>
              </a:rPr>
              <a:t>Manuscript</a:t>
            </a:r>
            <a:r>
              <a:rPr lang="cs-CZ" dirty="0">
                <a:latin typeface="Arial" charset="0"/>
                <a:cs typeface="Arial" charset="0"/>
              </a:rPr>
              <a:t> - rukopis článku přijatý k tisku na  základě  recenzního řízení, ale ještě bez editace a dalších typografických zásahů provedených ze strany vydavatele. 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cs typeface="+mn-cs"/>
              </a:rPr>
              <a:t>Návod k editaci záznamu je přílohou RR/10/2015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cs typeface="+mn-cs"/>
              </a:rPr>
              <a:t>Všechny záznamy zadat do </a:t>
            </a:r>
            <a:r>
              <a:rPr lang="cs-CZ" sz="2400" b="1" dirty="0">
                <a:solidFill>
                  <a:srgbClr val="C00000"/>
                </a:solidFill>
                <a:cs typeface="+mn-cs"/>
              </a:rPr>
              <a:t>28.2.2018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AE7C4FFC-8AD4-774A-A933-D39481E55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E775E1DE-E348-D34D-8441-189B3380623F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33C8BB7-1370-C041-968E-E52F5B183EA5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696357D0-397B-9744-822A-B3A50D91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5 – Strategie a koncepce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0F049AF-9A13-F841-AEC1-E4C9ACD439D4}"/>
              </a:ext>
            </a:extLst>
          </p:cNvPr>
          <p:cNvSpPr/>
          <p:nvPr/>
        </p:nvSpPr>
        <p:spPr>
          <a:xfrm>
            <a:off x="779463" y="1628775"/>
            <a:ext cx="7753350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Stanovení výzkumné strategie VO  - kvalita je pak kritickým faktorem pro hodnoticí panely. 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Strategie a koncepce zahrnuje sledování parametrů v těchto oblastech: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přiměřenost a kvalita výzkumné strategie,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mise organizace (účel, strategické směřování),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koncepce (kroky, jak byla mise naplňována),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plnění koncepce,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vize pro další období,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vazba na plnění koncepce poskytovatele/zřizovatele,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případná vazba na plnění vyšších strategických cílů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latin typeface="Arial" charset="0"/>
                <a:cs typeface="Arial" charset="0"/>
              </a:rPr>
              <a:t>opatření vyplývajících z platných dokumentů na národní a nadnárodní úrovni.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F4D3F416-10E6-AD4D-B3E0-88D77A262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A2F5AD8F-722B-E049-ADE6-F25309DBDED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D180B7-B7D7-2A42-9B67-17A83AECA477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FC7E9169-8AAC-5347-97F6-E56E0C08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hodnocení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4E6C27-9E2F-2847-AA3A-A759E3CF8300}"/>
              </a:ext>
            </a:extLst>
          </p:cNvPr>
          <p:cNvSpPr/>
          <p:nvPr/>
        </p:nvSpPr>
        <p:spPr>
          <a:xfrm>
            <a:off x="779463" y="1579563"/>
            <a:ext cx="7753350" cy="4938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Pro účely hodnocení budou použity tři základní nástroje: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i="1" dirty="0">
                <a:latin typeface="Arial" charset="0"/>
                <a:cs typeface="Arial" charset="0"/>
              </a:rPr>
              <a:t>Nástroj 1</a:t>
            </a:r>
            <a:r>
              <a:rPr lang="cs-CZ" sz="2000" dirty="0">
                <a:latin typeface="Arial" charset="0"/>
                <a:cs typeface="Arial" charset="0"/>
              </a:rPr>
              <a:t> – </a:t>
            </a:r>
            <a:r>
              <a:rPr lang="cs-CZ" sz="2000" dirty="0" err="1">
                <a:latin typeface="Arial" charset="0"/>
                <a:cs typeface="Arial" charset="0"/>
              </a:rPr>
              <a:t>bibliometrická</a:t>
            </a:r>
            <a:r>
              <a:rPr lang="cs-CZ" sz="2000" dirty="0">
                <a:latin typeface="Arial" charset="0"/>
                <a:cs typeface="Arial" charset="0"/>
              </a:rPr>
              <a:t> analýza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i="1" dirty="0">
                <a:latin typeface="Arial" charset="0"/>
                <a:cs typeface="Arial" charset="0"/>
              </a:rPr>
              <a:t>Nástroj 2</a:t>
            </a:r>
            <a:r>
              <a:rPr lang="cs-CZ" sz="2000" dirty="0">
                <a:latin typeface="Arial" charset="0"/>
                <a:cs typeface="Arial" charset="0"/>
              </a:rPr>
              <a:t> – posouzení hodnotiteli a odborným panelem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i="1" dirty="0">
                <a:latin typeface="Arial" charset="0"/>
                <a:cs typeface="Arial" charset="0"/>
              </a:rPr>
              <a:t>Nástroj 3 </a:t>
            </a:r>
            <a:r>
              <a:rPr lang="cs-CZ" sz="2000" dirty="0">
                <a:latin typeface="Arial" charset="0"/>
                <a:cs typeface="Arial" charset="0"/>
              </a:rPr>
              <a:t>– návštěva na místě  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cs-CZ" sz="10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cs-CZ" sz="2000" b="1" dirty="0">
                <a:latin typeface="Arial" charset="0"/>
                <a:cs typeface="Arial" charset="0"/>
              </a:rPr>
              <a:t>Hodnoticí panely</a:t>
            </a:r>
            <a:r>
              <a:rPr lang="cs-CZ" sz="2000" dirty="0">
                <a:latin typeface="Arial" charset="0"/>
                <a:cs typeface="Arial" charset="0"/>
              </a:rPr>
              <a:t> - Pro odborné posouzení VO bude ustaveno 6 panelů podle oborových skupin OECD (</a:t>
            </a:r>
            <a:r>
              <a:rPr lang="cs-CZ" sz="2000" dirty="0" err="1">
                <a:latin typeface="Arial" charset="0"/>
                <a:cs typeface="Arial" charset="0"/>
              </a:rPr>
              <a:t>Frascati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Manual</a:t>
            </a:r>
            <a:r>
              <a:rPr lang="cs-CZ" sz="2000" dirty="0">
                <a:latin typeface="Arial" charset="0"/>
                <a:cs typeface="Arial" charset="0"/>
              </a:rPr>
              <a:t>):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>
                <a:latin typeface="Arial" charset="0"/>
                <a:cs typeface="Arial" charset="0"/>
              </a:rPr>
              <a:t>Natural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Engineering</a:t>
            </a: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and Technology,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Medical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Health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Agriculture</a:t>
            </a:r>
            <a:r>
              <a:rPr lang="cs-CZ" sz="2000" dirty="0">
                <a:latin typeface="Arial" charset="0"/>
                <a:cs typeface="Arial" charset="0"/>
              </a:rPr>
              <a:t>,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Social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Arts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Humanities</a:t>
            </a:r>
            <a:r>
              <a:rPr lang="cs-CZ" sz="2000" dirty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(výsledné hodnocení) VO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Výsledkem kompletního hodnocení ve všech modulech v pětiletých cyklech bude zařazení VO do čtyřstupňové škály:</a:t>
            </a:r>
          </a:p>
          <a:p>
            <a:pPr eaLnBrk="1" hangingPunct="1"/>
            <a:r>
              <a:rPr lang="cs-CZ" altLang="cs-CZ" sz="800"/>
              <a:t>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A</a:t>
            </a:r>
            <a:r>
              <a:rPr lang="cs-CZ" altLang="cs-CZ"/>
              <a:t> – Vynikající (excellent)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Ve výzkumných parametrech globálních oborů mezinárodně kompetitivní instituce a/nebo instituce se silným inovačním potenciálem a vynikajícími výsledky aplikovaného výzkumu a/nebo instituce naplňující vynikajícím způsobem svěřenou misi.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B</a:t>
            </a:r>
            <a:r>
              <a:rPr lang="cs-CZ" altLang="cs-CZ"/>
              <a:t> – Velmi dobrá (very good)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vyrovnané kvality s výbornými výsledky výzkumu, dostatečným inovačním potenciálem a/nebo významnými výsledky aplikovaného výzkumu, výsledky VaVaI odpovídají účelu zřízení.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C</a:t>
            </a:r>
            <a:r>
              <a:rPr lang="cs-CZ" altLang="cs-CZ"/>
              <a:t> – Dobrá (good)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Dobrá instituce, poněkud nevyrovnané kvality, v některých parametrech základního a/nebo aplikovaného výzkumu dosahující výborné výsledky a/nebo instituce, která průměrně naplňuje účel zřízení. VO se strategií a snahou odstraňovat slabé stránky a nedostatky.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D</a:t>
            </a:r>
            <a:r>
              <a:rPr lang="cs-CZ" altLang="cs-CZ"/>
              <a:t> – Průměrná až podprůměrná (average to below average)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 převážné většině parametrů základního a/nebo aplikovaného výzkumu průměrná až podprůměrná a/nebo instituce, která nedostatečně naplňuje účel zřízení.</a:t>
            </a:r>
          </a:p>
          <a:p>
            <a:pPr eaLnBrk="1" hangingPunct="1"/>
            <a:r>
              <a:rPr lang="cs-CZ" altLang="cs-CZ" sz="1400"/>
              <a:t>VO s řadou slabých stránek a nedostatků a omezenou snahou je odstraňovat.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7BA68B5F-7EE8-914D-885D-ADDAF667E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7E487E0-4E5D-3E40-A86D-9152F21CBC60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BC18203-4C06-EF41-8BEE-352CBDD895C4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AC53435B-18B0-2348-9D64-DD9BDAFAD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Metodiky 17+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C06D47A-05DF-C242-BB4A-EC960AA6CF86}"/>
              </a:ext>
            </a:extLst>
          </p:cNvPr>
          <p:cNvSpPr/>
          <p:nvPr/>
        </p:nvSpPr>
        <p:spPr>
          <a:xfrm>
            <a:off x="779463" y="1579563"/>
            <a:ext cx="7753350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První dlouhodobě platné </a:t>
            </a:r>
            <a:r>
              <a:rPr lang="cs-CZ" dirty="0" err="1">
                <a:latin typeface="Arial" charset="0"/>
                <a:cs typeface="Arial" charset="0"/>
              </a:rPr>
              <a:t>škálování</a:t>
            </a:r>
            <a:r>
              <a:rPr lang="cs-CZ" dirty="0">
                <a:latin typeface="Arial" charset="0"/>
                <a:cs typeface="Arial" charset="0"/>
              </a:rPr>
              <a:t> nastane v roce 2020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V implementačním období (2017-2019) bude </a:t>
            </a:r>
            <a:r>
              <a:rPr lang="cs-CZ" dirty="0" err="1">
                <a:latin typeface="Arial" charset="0"/>
                <a:cs typeface="Arial" charset="0"/>
              </a:rPr>
              <a:t>škálování</a:t>
            </a:r>
            <a:r>
              <a:rPr lang="cs-CZ" dirty="0">
                <a:latin typeface="Arial" charset="0"/>
                <a:cs typeface="Arial" charset="0"/>
              </a:rPr>
              <a:t> výsledků VO indikativní a bude možné zařazení VO do </a:t>
            </a:r>
            <a:r>
              <a:rPr lang="cs-CZ" dirty="0" err="1">
                <a:latin typeface="Arial" charset="0"/>
                <a:cs typeface="Arial" charset="0"/>
              </a:rPr>
              <a:t>škálovací</a:t>
            </a:r>
            <a:r>
              <a:rPr lang="cs-CZ" dirty="0">
                <a:latin typeface="Arial" charset="0"/>
                <a:cs typeface="Arial" charset="0"/>
              </a:rPr>
              <a:t> stupnice změnit v roce následujícím. </a:t>
            </a:r>
          </a:p>
          <a:p>
            <a:pPr eaLnBrk="1" hangingPunct="1">
              <a:defRPr/>
            </a:pPr>
            <a:endParaRPr lang="cs-CZ" sz="2000" dirty="0">
              <a:latin typeface="Arial" charset="0"/>
              <a:cs typeface="Arial" charset="0"/>
            </a:endParaRPr>
          </a:p>
        </p:txBody>
      </p:sp>
      <p:pic>
        <p:nvPicPr>
          <p:cNvPr id="31750" name="Obrázek 6">
            <a:extLst>
              <a:ext uri="{FF2B5EF4-FFF2-40B4-BE49-F238E27FC236}">
                <a16:creationId xmlns:a16="http://schemas.microsoft.com/office/drawing/2014/main" id="{1855F122-AD8A-9B42-8018-FAFEA760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1"/>
          <a:stretch>
            <a:fillRect/>
          </a:stretch>
        </p:blipFill>
        <p:spPr bwMode="auto">
          <a:xfrm>
            <a:off x="779463" y="3724275"/>
            <a:ext cx="76088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Metodiky 17+  v roce 2017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3" name="Obdélník 9">
            <a:extLst>
              <a:ext uri="{FF2B5EF4-FFF2-40B4-BE49-F238E27FC236}">
                <a16:creationId xmlns:a16="http://schemas.microsoft.com/office/drawing/2014/main" id="{B02EEB50-7621-994B-B14F-1C123A3D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50" indent="-2000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74750" indent="-2000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31950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89150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46350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03550" indent="-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cs-CZ" altLang="cs-CZ" b="1"/>
          </a:p>
          <a:p>
            <a:pPr lvl="1"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>
                <a:solidFill>
                  <a:schemeClr val="accent2"/>
                </a:solidFill>
              </a:rPr>
              <a:t>MODUL 1 - Kvalita vybraných výsledků</a:t>
            </a:r>
          </a:p>
          <a:p>
            <a:pPr lvl="2" algn="just" eaLnBrk="1" hangingPunct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/>
              <a:t>Výběr nejlepších výsledků s rokem uplatnění 2016, pro které nelze uplatnit bibliometrické ukazatele</a:t>
            </a:r>
          </a:p>
          <a:p>
            <a:pPr lvl="2" algn="just" eaLnBrk="1" hangingPunct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sz="2000"/>
              <a:t>Tyto výsledky hodnoceny recenzenty podle kritéria „společenská relevance“</a:t>
            </a:r>
          </a:p>
          <a:p>
            <a:pPr lvl="2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altLang="cs-CZ" sz="2000"/>
              <a:t>Za FAI nominováno celkem 9 výsledků</a:t>
            </a:r>
          </a:p>
          <a:p>
            <a:pPr lvl="4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altLang="cs-CZ" sz="2000"/>
              <a:t>4x – patent</a:t>
            </a:r>
          </a:p>
          <a:p>
            <a:pPr lvl="4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altLang="cs-CZ" sz="2000"/>
              <a:t>3x – kapitola v knize</a:t>
            </a:r>
          </a:p>
          <a:p>
            <a:pPr lvl="4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altLang="cs-CZ" sz="2000"/>
              <a:t>1x – poloprovoz</a:t>
            </a:r>
          </a:p>
          <a:p>
            <a:pPr lvl="4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altLang="cs-CZ" sz="2000"/>
              <a:t>1x – výzkumná zpráva (smluvní výzkum)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Metodiky 17+  v roce 2017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chemeClr val="accent2"/>
                </a:solidFill>
              </a:rPr>
              <a:t>MODUL 2 - Výkonnost výzkumu</a:t>
            </a:r>
          </a:p>
          <a:p>
            <a:pPr marL="366712" lvl="2" indent="0" algn="just" eaLnBrk="1" hangingPunct="1">
              <a:spcAft>
                <a:spcPts val="1200"/>
              </a:spcAft>
              <a:defRPr/>
            </a:pPr>
            <a:r>
              <a:rPr lang="cs-CZ" altLang="cs-CZ" sz="2000" dirty="0"/>
              <a:t>zhodnoceny druhy výsledků </a:t>
            </a:r>
            <a:r>
              <a:rPr lang="cs-CZ" altLang="cs-CZ" sz="2000" b="1" dirty="0" err="1"/>
              <a:t>Jimp</a:t>
            </a:r>
            <a:r>
              <a:rPr lang="cs-CZ" altLang="cs-CZ" sz="2000" dirty="0"/>
              <a:t>, </a:t>
            </a:r>
            <a:r>
              <a:rPr lang="cs-CZ" altLang="cs-CZ" sz="2000" b="1" dirty="0" err="1"/>
              <a:t>Jsc</a:t>
            </a:r>
            <a:r>
              <a:rPr lang="cs-CZ" altLang="cs-CZ" sz="2000" dirty="0"/>
              <a:t> a </a:t>
            </a:r>
            <a:r>
              <a:rPr lang="cs-CZ" altLang="cs-CZ" sz="2000" b="1" dirty="0"/>
              <a:t>D</a:t>
            </a:r>
            <a:r>
              <a:rPr lang="cs-CZ" altLang="cs-CZ" sz="2000" dirty="0"/>
              <a:t> podle </a:t>
            </a:r>
            <a:r>
              <a:rPr lang="cs-CZ" altLang="cs-CZ" sz="2000" dirty="0" err="1"/>
              <a:t>bibliometrických</a:t>
            </a:r>
            <a:r>
              <a:rPr lang="cs-CZ" altLang="cs-CZ" sz="2000" dirty="0"/>
              <a:t> ukazatelů 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AIS (</a:t>
            </a:r>
            <a:r>
              <a:rPr lang="cs-CZ" altLang="cs-CZ" sz="2000" dirty="0" err="1"/>
              <a:t>Article</a:t>
            </a:r>
            <a:r>
              <a:rPr lang="cs-CZ" altLang="cs-CZ" sz="2000" dirty="0"/>
              <a:t> Influence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) – databáze WOS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SJR (</a:t>
            </a:r>
            <a:r>
              <a:rPr lang="cs-CZ" altLang="cs-CZ" sz="2000" dirty="0" err="1"/>
              <a:t>SCImago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Journal</a:t>
            </a:r>
            <a:r>
              <a:rPr lang="cs-CZ" altLang="cs-CZ" sz="2000" dirty="0"/>
              <a:t> Index) – databáze SCOPUS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Rozdělení výsledků do kvalitativních tříd – percentilů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První decil – 10 % nejlepších časopisů (zdrojů)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err="1"/>
              <a:t>Kvartily</a:t>
            </a:r>
            <a:r>
              <a:rPr lang="cs-CZ" altLang="cs-CZ" sz="2000" dirty="0"/>
              <a:t> – Q1, Q2, Q3, Q4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/>
          </a:p>
          <a:p>
            <a:pPr lvl="2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Metodiky 17+  v roce 2017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chemeClr val="accent2"/>
                </a:solidFill>
              </a:rPr>
              <a:t>MODUL 2 - Výkonnost výzkumu</a:t>
            </a:r>
          </a:p>
          <a:p>
            <a:pPr marL="366712" lvl="2" indent="0" algn="just" eaLnBrk="1" hangingPunct="1">
              <a:spcAft>
                <a:spcPts val="1200"/>
              </a:spcAft>
              <a:defRPr/>
            </a:pPr>
            <a:r>
              <a:rPr lang="cs-CZ" altLang="cs-CZ" sz="2000" dirty="0"/>
              <a:t>Celková </a:t>
            </a:r>
            <a:r>
              <a:rPr lang="cs-CZ" altLang="cs-CZ" sz="2000" dirty="0" err="1"/>
              <a:t>bibliometrická</a:t>
            </a:r>
            <a:r>
              <a:rPr lang="cs-CZ" altLang="cs-CZ" sz="2000" dirty="0"/>
              <a:t> zpráva bude obsahovat: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Celkový seznam a počet výsledků VO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Četnost a procentní podíl všech výsledků v prvním decilu a v jednotlivých </a:t>
            </a:r>
            <a:r>
              <a:rPr lang="cs-CZ" altLang="cs-CZ" sz="2000" dirty="0" err="1"/>
              <a:t>kvartilech</a:t>
            </a:r>
            <a:r>
              <a:rPr lang="cs-CZ" altLang="cs-CZ" sz="2000" dirty="0"/>
              <a:t> podle AIS a SJR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Oborově členěný počet a procentní podíl výsledků umístěných v prvním decilu a v prvním </a:t>
            </a:r>
            <a:r>
              <a:rPr lang="cs-CZ" altLang="cs-CZ" sz="2000" dirty="0" err="1"/>
              <a:t>kvartilu</a:t>
            </a:r>
            <a:r>
              <a:rPr lang="cs-CZ" altLang="cs-CZ" sz="2000" dirty="0"/>
              <a:t> dle AIS a SJR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Srovnání oborového mediánu VO s mezinárodním (národním) mediánem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 ve spolupráci se zahraničními výzkumnými organizacemi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 ve spolupráci s podniky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1E8C29-8B97-3842-8AEB-3B569FDD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1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8091D5-9D1B-7D42-A7DC-C93F255D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87BECB-BB30-774C-8CDA-412A95D3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3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F48900B5-9D43-5A4F-A7DA-3D45B77D6A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0A566F0C-697F-5943-AA24-DE4F5AAE09EF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144E045-B3B3-40FF-8219-6D6B5C59AD16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F2BFDE4F-1A82-6940-9FDA-570780791BDF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095CF9FE-C173-9749-83BF-2C95A408C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Vykazování publikačních výstupů za rok 2017 do OBD 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248110F-43B3-4A4F-B06A-8CAEB33F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700213"/>
            <a:ext cx="79200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cs typeface="+mn-cs"/>
              </a:rPr>
              <a:t>Je třeba nejdříve zkontrolovat zda již některý z vašich publikačních výstupů není v systému OBD zadán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Publikační výstupy evidované v databázích SCOPUS a Web </a:t>
            </a:r>
            <a:r>
              <a:rPr lang="cs-CZ" sz="1600" dirty="0" err="1">
                <a:cs typeface="+mn-cs"/>
              </a:rPr>
              <a:t>of</a:t>
            </a:r>
            <a:r>
              <a:rPr lang="cs-CZ" sz="1600" dirty="0">
                <a:cs typeface="+mn-cs"/>
              </a:rPr>
              <a:t> Science zadává dle aktuálních přírůstků knihovna UTB.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Předměty průmyslové právní ochrany (Užitný nebo průmyslový vzor, Patent) zadává Centrum transferu technologií UTB na základě registrace/udělení ochranného dokumentu. 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V případě, že je výstup již zadán je třeba záznam doplnit a zkontrolovat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600" dirty="0">
              <a:cs typeface="+mn-cs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cs typeface="+mn-cs"/>
              </a:rPr>
              <a:t>Je třeba zadat všechny publikační výstupy 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Všechny knižní, časopisecké i konferenční publikace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Patenty, užitné a průmyslové vzory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Poloprovoz, certifikovaná metodika, ověřená technologie, prototyp, software, funkční vzorek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214BF2-7F7D-E04F-9518-990EDB04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280B719-CAA9-FF4B-A171-0F957163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37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17A7FF-BFE3-AE4D-BBFA-372DEA3B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28F5F2-4B1A-174A-8CE8-9D1F886F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920000" cy="52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75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Bibliometrická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analýza dle webového nástroje AV ČR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EDD67B-556B-0941-99F3-ED780E60A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" y="1907142"/>
            <a:ext cx="8312835" cy="434194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FF9674-675A-8447-8CC3-E7D59DDE38FA}"/>
              </a:ext>
            </a:extLst>
          </p:cNvPr>
          <p:cNvSpPr txBox="1"/>
          <p:nvPr/>
        </p:nvSpPr>
        <p:spPr>
          <a:xfrm>
            <a:off x="2699792" y="1901957"/>
            <a:ext cx="4608512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3"/>
              </a:rPr>
              <a:t>https://</a:t>
            </a:r>
            <a:r>
              <a:rPr lang="cs-CZ" b="1" dirty="0" err="1">
                <a:hlinkClick r:id="rId3"/>
              </a:rPr>
              <a:t>ideaapps.cerge-ei.cz</a:t>
            </a:r>
            <a:r>
              <a:rPr lang="cs-CZ" b="1" dirty="0">
                <a:hlinkClick r:id="rId3"/>
              </a:rPr>
              <a:t>/Trendy/</a:t>
            </a:r>
            <a:r>
              <a:rPr lang="cs-CZ" b="1" dirty="0" err="1">
                <a:hlinkClick r:id="rId3"/>
              </a:rPr>
              <a:t>cz</a:t>
            </a:r>
            <a:r>
              <a:rPr lang="cs-CZ" b="1" dirty="0">
                <a:hlinkClick r:id="rId3"/>
              </a:rPr>
              <a:t>/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54841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F32D7FE-C49A-5C4D-AC01-D4A014FB1079}"/>
              </a:ext>
            </a:extLst>
          </p:cNvPr>
          <p:cNvSpPr/>
          <p:nvPr/>
        </p:nvSpPr>
        <p:spPr>
          <a:xfrm>
            <a:off x="755576" y="4797152"/>
            <a:ext cx="3568576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>
            <a:cxnSpLocks/>
          </p:cNvCxnSpPr>
          <p:nvPr/>
        </p:nvCxnSpPr>
        <p:spPr>
          <a:xfrm>
            <a:off x="787400" y="2060848"/>
            <a:ext cx="7601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052215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přístupu hodnocení hodnocení výzkumných organizací a hodnocení programů účelové podpory dle Metodiky 2013-2016 a METODIKY 17+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4992CF-742B-B747-ACDB-B23122065E43}"/>
              </a:ext>
            </a:extLst>
          </p:cNvPr>
          <p:cNvSpPr/>
          <p:nvPr/>
        </p:nvSpPr>
        <p:spPr>
          <a:xfrm>
            <a:off x="755576" y="2204864"/>
            <a:ext cx="3568576" cy="19442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Metodika 2013-2016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A798F39-05C2-9446-A5F7-7F1BFFF53827}"/>
              </a:ext>
            </a:extLst>
          </p:cNvPr>
          <p:cNvSpPr/>
          <p:nvPr/>
        </p:nvSpPr>
        <p:spPr>
          <a:xfrm>
            <a:off x="1043608" y="2636912"/>
            <a:ext cx="320853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Kvantitativní forma hodnocení („kafemlýnek“)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223269D-2CAC-0F45-9E31-F1A9D4976C79}"/>
              </a:ext>
            </a:extLst>
          </p:cNvPr>
          <p:cNvSpPr/>
          <p:nvPr/>
        </p:nvSpPr>
        <p:spPr>
          <a:xfrm>
            <a:off x="1043608" y="3429000"/>
            <a:ext cx="3208536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Průměrné hodnocení výsledků FAI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0C6192E-9502-9748-BAC9-271565E5AD58}"/>
              </a:ext>
            </a:extLst>
          </p:cNvPr>
          <p:cNvSpPr/>
          <p:nvPr/>
        </p:nvSpPr>
        <p:spPr>
          <a:xfrm>
            <a:off x="899592" y="4868441"/>
            <a:ext cx="3352552" cy="57678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cs-CZ" sz="1400" dirty="0"/>
              <a:t>Mírný růst institucionální podpory na rozvoj výzkumné organizace (RVO)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A4954A5-A15E-E247-BF25-5BB347E70286}"/>
              </a:ext>
            </a:extLst>
          </p:cNvPr>
          <p:cNvSpPr/>
          <p:nvPr/>
        </p:nvSpPr>
        <p:spPr>
          <a:xfrm>
            <a:off x="899592" y="5589240"/>
            <a:ext cx="3352552" cy="64807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72000" rIns="72000" rtlCol="0" anchor="ctr"/>
          <a:lstStyle/>
          <a:p>
            <a:pPr algn="ctr"/>
            <a:r>
              <a:rPr lang="cs-CZ" sz="1400" dirty="0"/>
              <a:t>Mírný růst účelové podpory na specifický vysokoškolský výzkum (SVV)</a:t>
            </a:r>
          </a:p>
        </p:txBody>
      </p:sp>
      <p:sp>
        <p:nvSpPr>
          <p:cNvPr id="6" name="Šrafovaná šipka vpravo 5">
            <a:extLst>
              <a:ext uri="{FF2B5EF4-FFF2-40B4-BE49-F238E27FC236}">
                <a16:creationId xmlns:a16="http://schemas.microsoft.com/office/drawing/2014/main" id="{EF58A091-E64B-CD4A-B2FC-CF3169117D70}"/>
              </a:ext>
            </a:extLst>
          </p:cNvPr>
          <p:cNvSpPr/>
          <p:nvPr/>
        </p:nvSpPr>
        <p:spPr>
          <a:xfrm rot="5400000">
            <a:off x="2231740" y="4113076"/>
            <a:ext cx="504056" cy="72008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7A26DEE-223B-D84F-B5AD-BBF327227E0A}"/>
              </a:ext>
            </a:extLst>
          </p:cNvPr>
          <p:cNvSpPr/>
          <p:nvPr/>
        </p:nvSpPr>
        <p:spPr>
          <a:xfrm>
            <a:off x="4963864" y="4797152"/>
            <a:ext cx="3568576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cs-CZ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D6D5E0FC-91A4-8841-B62F-F6CC7D0FB885}"/>
              </a:ext>
            </a:extLst>
          </p:cNvPr>
          <p:cNvSpPr/>
          <p:nvPr/>
        </p:nvSpPr>
        <p:spPr>
          <a:xfrm>
            <a:off x="4963864" y="2204864"/>
            <a:ext cx="3568576" cy="19442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s-CZ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Metodika 17+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3160D61-C530-C34F-A662-3EFC0CEADF21}"/>
              </a:ext>
            </a:extLst>
          </p:cNvPr>
          <p:cNvSpPr/>
          <p:nvPr/>
        </p:nvSpPr>
        <p:spPr>
          <a:xfrm>
            <a:off x="5251896" y="2636912"/>
            <a:ext cx="320853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Kvalitativní forma hodnocení (excelentní výsledky)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D13CD7A-253B-634A-B37A-A4C0DCD0A97F}"/>
              </a:ext>
            </a:extLst>
          </p:cNvPr>
          <p:cNvSpPr/>
          <p:nvPr/>
        </p:nvSpPr>
        <p:spPr>
          <a:xfrm>
            <a:off x="5251896" y="3429000"/>
            <a:ext cx="3208536" cy="504056"/>
          </a:xfrm>
          <a:prstGeom prst="rect">
            <a:avLst/>
          </a:prstGeom>
          <a:solidFill>
            <a:srgbClr val="FF3F4E">
              <a:alpha val="3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Podprůměrné hodnocení výsledků FAI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CDCC91C1-DF41-D845-B86B-B2A1F15017BD}"/>
              </a:ext>
            </a:extLst>
          </p:cNvPr>
          <p:cNvSpPr/>
          <p:nvPr/>
        </p:nvSpPr>
        <p:spPr>
          <a:xfrm>
            <a:off x="5107880" y="4868441"/>
            <a:ext cx="3352552" cy="57678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C00000"/>
                </a:solidFill>
              </a:rPr>
              <a:t>POKLES</a:t>
            </a:r>
            <a:r>
              <a:rPr lang="cs-CZ" sz="1400" dirty="0"/>
              <a:t> institucionální podpory na rozvoj výzkumné organizace (RVO)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4B374B88-B74A-CD47-B01F-219E62CEB3B8}"/>
              </a:ext>
            </a:extLst>
          </p:cNvPr>
          <p:cNvSpPr/>
          <p:nvPr/>
        </p:nvSpPr>
        <p:spPr>
          <a:xfrm>
            <a:off x="5107880" y="5589240"/>
            <a:ext cx="3352552" cy="64807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72000" rIns="72000" rtlCol="0" anchor="ctr"/>
          <a:lstStyle/>
          <a:p>
            <a:pPr algn="ctr"/>
            <a:r>
              <a:rPr lang="cs-CZ" sz="1400" b="1" dirty="0">
                <a:solidFill>
                  <a:srgbClr val="C00000"/>
                </a:solidFill>
              </a:rPr>
              <a:t>POKLES</a:t>
            </a:r>
            <a:r>
              <a:rPr lang="cs-CZ" sz="1400" dirty="0"/>
              <a:t> účelové podpory na specifický vysokoškolský výzkum (SVV)</a:t>
            </a:r>
          </a:p>
        </p:txBody>
      </p:sp>
      <p:sp>
        <p:nvSpPr>
          <p:cNvPr id="29" name="Šrafovaná šipka vpravo 28">
            <a:extLst>
              <a:ext uri="{FF2B5EF4-FFF2-40B4-BE49-F238E27FC236}">
                <a16:creationId xmlns:a16="http://schemas.microsoft.com/office/drawing/2014/main" id="{CF7E8CD9-8F24-7B43-88C8-B396245BDCB0}"/>
              </a:ext>
            </a:extLst>
          </p:cNvPr>
          <p:cNvSpPr/>
          <p:nvPr/>
        </p:nvSpPr>
        <p:spPr>
          <a:xfrm rot="5400000">
            <a:off x="6440028" y="4113076"/>
            <a:ext cx="504056" cy="72008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634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na základě principů Metodiky 17+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Zvýšit poměr počtu časopiseckých publikací (časopisy indexované v databázi WOS, SCOPUS) versus počet konferenčních publikací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Zaměřit se na excelentní výstupy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pokusit se vybírat časopisy z Q1, Q2 popřípadě prvního decilu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rgbClr val="C00000"/>
                </a:solidFill>
              </a:rPr>
              <a:t>budou podporovány publikace v prestižních placených časopisech (</a:t>
            </a:r>
            <a:r>
              <a:rPr lang="cs-CZ" altLang="cs-CZ" b="1" dirty="0" err="1">
                <a:solidFill>
                  <a:srgbClr val="C00000"/>
                </a:solidFill>
              </a:rPr>
              <a:t>kvartil</a:t>
            </a:r>
            <a:r>
              <a:rPr lang="cs-CZ" altLang="cs-CZ" b="1" dirty="0">
                <a:solidFill>
                  <a:srgbClr val="C00000"/>
                </a:solidFill>
              </a:rPr>
              <a:t> Q1), kde poplatek za zveřejnění je více než 1000 Euro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Dbát na citovanost našich publikací (zejména pak excelentních) v excelentních publikačních výstupech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Zvýšit počet publikací ve spolupráci se zahraničními výzkumnými organizacemi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Vytvářet publikace ve spolupráci s podniky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01.02.18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vyhledávat hodnotné časopisy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911722" y="1855848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Web of Science </a:t>
            </a:r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pPr lvl="1"/>
            <a:r>
              <a:rPr lang="cs-CZ" dirty="0">
                <a:hlinkClick r:id="rId2"/>
              </a:rPr>
              <a:t>http://apps.webofknowledge.com</a:t>
            </a:r>
            <a:endParaRPr lang="cs-CZ" dirty="0"/>
          </a:p>
          <a:p>
            <a:endParaRPr lang="cs-CZ" dirty="0"/>
          </a:p>
          <a:p>
            <a:r>
              <a:rPr lang="cs-CZ" dirty="0"/>
              <a:t>SCOPUS</a:t>
            </a:r>
          </a:p>
          <a:p>
            <a:endParaRPr lang="cs-CZ" dirty="0"/>
          </a:p>
          <a:p>
            <a:pPr lvl="1"/>
            <a:r>
              <a:rPr lang="cs-CZ" dirty="0">
                <a:hlinkClick r:id="rId3"/>
              </a:rPr>
              <a:t>https://www.scopus.com</a:t>
            </a:r>
            <a:endParaRPr lang="cs-CZ" dirty="0"/>
          </a:p>
          <a:p>
            <a:endParaRPr lang="cs-CZ" dirty="0"/>
          </a:p>
          <a:p>
            <a:r>
              <a:rPr lang="cs-CZ" dirty="0"/>
              <a:t>SCIMAGO </a:t>
            </a:r>
          </a:p>
          <a:p>
            <a:pPr lvl="1"/>
            <a:r>
              <a:rPr lang="cs-CZ" dirty="0">
                <a:hlinkClick r:id="rId4"/>
              </a:rPr>
              <a:t>http://www.scimagojr.com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POZOR na “predátorské časopisy“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https://predatoryjournals.com/journals/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513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na základě principů Metodiky 17+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Pokoušet se o členství v mezinárodních výzkumných komunitách, redakcích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Zvyšovat smluvní výzkum fakulty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výstupem smluvního výzkumu by měl být alespoň nějaký druh nepublikačního výsledku (tj. </a:t>
            </a:r>
            <a:r>
              <a:rPr lang="cs-CZ" altLang="cs-CZ" sz="1800" dirty="0"/>
              <a:t>funkční vzorek, užitný vzor, software, prototyp, metodika, výzkumná zpráva, atd.)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tyto výstupy mohou být nominovány do </a:t>
            </a:r>
            <a:r>
              <a:rPr lang="cs-CZ" altLang="cs-CZ" dirty="0" err="1"/>
              <a:t>MODULu</a:t>
            </a:r>
            <a:r>
              <a:rPr lang="cs-CZ" altLang="cs-CZ" dirty="0"/>
              <a:t> 1, kde se hodnotí společenská relevance (tzn. „užitečnost“, význam pro společnost, ekonomické zisky)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Podávat žádosti o grantové a programové projekty 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b="1" dirty="0"/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396958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81F2D7-CF06-4EB0-9C06-3209815C4110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79463" y="2132856"/>
            <a:ext cx="7512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980728"/>
            <a:ext cx="7842250" cy="11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pro zajištění odpovídajícího podílu institucionální podpory na rozvoj výzkumné organizace vyplývající z nasazení Metodiky 17+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204864"/>
            <a:ext cx="77533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Maximální motivace akademických a vědeckých pracovníků pro vytváření excelentních výstupů</a:t>
            </a:r>
          </a:p>
          <a:p>
            <a:pPr lvl="1" algn="just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cs-CZ" altLang="cs-CZ" b="1" dirty="0">
                <a:solidFill>
                  <a:srgbClr val="C00000"/>
                </a:solidFill>
              </a:rPr>
              <a:t>Aktualizovat směrnici děkana „Hodnocení pedagogických a tvůrčích aktivit na FAI“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Podporovat mezinárodní výzkumné aktivity akademických a vědeckých pracovníků</a:t>
            </a:r>
          </a:p>
          <a:p>
            <a:pPr lvl="1" algn="just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cs-CZ" altLang="cs-CZ" dirty="0"/>
              <a:t>Zvýšení publikačních výstupů ve spolupráci se zahraničními partnery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Podporovat kariérní růst pracovníků FAI v souladu s Metodikou 17+</a:t>
            </a:r>
          </a:p>
          <a:p>
            <a:pPr lvl="1" algn="just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cs-CZ" altLang="cs-CZ" dirty="0"/>
              <a:t>Aktualizovat směrnici děkana „ Směrnice pro habilitační řízení a řízení ke jmenování profesorem na FAI“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48263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/>
          <p:cNvSpPr txBox="1"/>
          <p:nvPr/>
        </p:nvSpPr>
        <p:spPr>
          <a:xfrm>
            <a:off x="5586413" y="5381050"/>
            <a:ext cx="3090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Rok vydání, uplatnění nezaměňovat s rokem sběru záznamů.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9627" y="5381050"/>
            <a:ext cx="425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Výběr poddruhu výsledku zatím stejný jako pro rok 2016.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67544" y="1628800"/>
            <a:ext cx="8208912" cy="3608234"/>
            <a:chOff x="60757" y="607049"/>
            <a:chExt cx="11958064" cy="5091309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2"/>
            <a:srcRect t="17074" r="30372" b="30739"/>
            <a:stretch/>
          </p:blipFill>
          <p:spPr>
            <a:xfrm>
              <a:off x="60757" y="607049"/>
              <a:ext cx="11958064" cy="4854789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3"/>
            <a:srcRect l="14016" t="39280" r="65353" b="49966"/>
            <a:stretch/>
          </p:blipFill>
          <p:spPr>
            <a:xfrm>
              <a:off x="212481" y="3448091"/>
              <a:ext cx="5693557" cy="1607785"/>
            </a:xfrm>
            <a:prstGeom prst="rect">
              <a:avLst/>
            </a:prstGeom>
          </p:spPr>
        </p:pic>
        <p:cxnSp>
          <p:nvCxnSpPr>
            <p:cNvPr id="20" name="Přímá spojnice se šipkou 19"/>
            <p:cNvCxnSpPr/>
            <p:nvPr/>
          </p:nvCxnSpPr>
          <p:spPr>
            <a:xfrm>
              <a:off x="3799576" y="2916329"/>
              <a:ext cx="4673" cy="53176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V="1">
              <a:off x="9229545" y="2364956"/>
              <a:ext cx="1958915" cy="41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10634129" y="2496267"/>
              <a:ext cx="22148" cy="32020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ovéPole 20"/>
          <p:cNvSpPr txBox="1"/>
          <p:nvPr/>
        </p:nvSpPr>
        <p:spPr>
          <a:xfrm>
            <a:off x="755576" y="1110260"/>
            <a:ext cx="2966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Výběr druhu výsledku</a:t>
            </a:r>
          </a:p>
        </p:txBody>
      </p:sp>
    </p:spTree>
    <p:extLst>
      <p:ext uri="{BB962C8B-B14F-4D97-AF65-F5344CB8AC3E}">
        <p14:creationId xmlns:p14="http://schemas.microsoft.com/office/powerpoint/2010/main" val="3161426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zápatí 3">
            <a:extLst>
              <a:ext uri="{FF2B5EF4-FFF2-40B4-BE49-F238E27FC236}">
                <a16:creationId xmlns:a16="http://schemas.microsoft.com/office/drawing/2014/main" id="{65588CF0-7917-1F44-89EF-F5B8B6C7C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3251" name="Zástupný symbol pro datum 4">
            <a:extLst>
              <a:ext uri="{FF2B5EF4-FFF2-40B4-BE49-F238E27FC236}">
                <a16:creationId xmlns:a16="http://schemas.microsoft.com/office/drawing/2014/main" id="{F252C866-50ED-6943-8816-71593ED02315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9F7FE62-3DD5-4449-A343-E223939D8170}" type="datetime1">
              <a:rPr lang="cs-CZ" altLang="cs-CZ" smtClean="0">
                <a:solidFill>
                  <a:srgbClr val="000000"/>
                </a:solidFill>
              </a:rPr>
              <a:pPr eaLnBrk="1" hangingPunct="1">
                <a:defRPr/>
              </a:pPr>
              <a:t>31.01.18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grpSp>
        <p:nvGrpSpPr>
          <p:cNvPr id="36867" name="Group 7">
            <a:extLst>
              <a:ext uri="{FF2B5EF4-FFF2-40B4-BE49-F238E27FC236}">
                <a16:creationId xmlns:a16="http://schemas.microsoft.com/office/drawing/2014/main" id="{6245A466-7B7D-E549-9058-C4E19931856D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484313"/>
            <a:ext cx="7169150" cy="4344987"/>
            <a:chOff x="360" y="754"/>
            <a:chExt cx="5037" cy="3190"/>
          </a:xfrm>
        </p:grpSpPr>
        <p:pic>
          <p:nvPicPr>
            <p:cNvPr id="36870" name="Picture 150" descr="Pozadi U5 (1)">
              <a:extLst>
                <a:ext uri="{FF2B5EF4-FFF2-40B4-BE49-F238E27FC236}">
                  <a16:creationId xmlns:a16="http://schemas.microsoft.com/office/drawing/2014/main" id="{9713F3CA-D1A1-254D-A798-CC2316814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754"/>
              <a:ext cx="5035" cy="3190"/>
            </a:xfrm>
            <a:prstGeom prst="rect">
              <a:avLst/>
            </a:prstGeom>
            <a:solidFill>
              <a:srgbClr val="FFFFCD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49">
              <a:extLst>
                <a:ext uri="{FF2B5EF4-FFF2-40B4-BE49-F238E27FC236}">
                  <a16:creationId xmlns:a16="http://schemas.microsoft.com/office/drawing/2014/main" id="{D2AB6E2F-2CA9-344D-BEAB-0321F70C4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765"/>
              <a:ext cx="5035" cy="3175"/>
            </a:xfrm>
            <a:prstGeom prst="rect">
              <a:avLst/>
            </a:prstGeom>
            <a:solidFill>
              <a:srgbClr val="FFFFD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Arial Unicode MS" panose="020B0604020202020204" pitchFamily="34" charset="-128"/>
              </a:endParaRPr>
            </a:p>
          </p:txBody>
        </p:sp>
      </p:grpSp>
      <p:sp>
        <p:nvSpPr>
          <p:cNvPr id="95385" name="Rectangle 153">
            <a:extLst>
              <a:ext uri="{FF2B5EF4-FFF2-40B4-BE49-F238E27FC236}">
                <a16:creationId xmlns:a16="http://schemas.microsoft.com/office/drawing/2014/main" id="{5C3DB1DC-895F-9E4D-8376-4C04810B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1876425"/>
            <a:ext cx="35226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j-ea"/>
            </a:endParaRPr>
          </a:p>
        </p:txBody>
      </p:sp>
      <p:sp>
        <p:nvSpPr>
          <p:cNvPr id="36869" name="TextovéPole 7">
            <a:extLst>
              <a:ext uri="{FF2B5EF4-FFF2-40B4-BE49-F238E27FC236}">
                <a16:creationId xmlns:a16="http://schemas.microsoft.com/office/drawing/2014/main" id="{A095DEEA-7277-684D-A8C5-4FBE5FF4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57563"/>
            <a:ext cx="65055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r>
              <a:rPr lang="cs-CZ" altLang="cs-CZ" sz="2800" b="1"/>
              <a:t>Děkuji za pozornost</a:t>
            </a:r>
          </a:p>
          <a:p>
            <a:pPr algn="ctr" eaLnBrk="1" hangingPunct="1"/>
            <a:endParaRPr lang="cs-CZ" altLang="cs-CZ"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7008" y="1028948"/>
            <a:ext cx="323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Výběr autorů z číselníku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39552" y="1628800"/>
            <a:ext cx="8136904" cy="3119568"/>
            <a:chOff x="114299" y="748098"/>
            <a:chExt cx="11938001" cy="442055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/>
            <a:srcRect b="13028"/>
            <a:stretch/>
          </p:blipFill>
          <p:spPr>
            <a:xfrm>
              <a:off x="114299" y="749057"/>
              <a:ext cx="6077797" cy="441959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/>
            <a:srcRect t="574" b="8064"/>
            <a:stretch/>
          </p:blipFill>
          <p:spPr>
            <a:xfrm>
              <a:off x="6304256" y="748098"/>
              <a:ext cx="5748044" cy="4419599"/>
            </a:xfrm>
            <a:prstGeom prst="rect">
              <a:avLst/>
            </a:prstGeom>
            <a:ln w="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5" name="Ovál 4"/>
            <p:cNvSpPr/>
            <p:nvPr/>
          </p:nvSpPr>
          <p:spPr>
            <a:xfrm>
              <a:off x="1181100" y="2825506"/>
              <a:ext cx="704850" cy="2667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cxnSp>
          <p:nvCxnSpPr>
            <p:cNvPr id="7" name="Přímá spojnice se šipkou 6"/>
            <p:cNvCxnSpPr>
              <a:stCxn id="5" idx="5"/>
            </p:cNvCxnSpPr>
            <p:nvPr/>
          </p:nvCxnSpPr>
          <p:spPr>
            <a:xfrm>
              <a:off x="1782727" y="3053149"/>
              <a:ext cx="1008098" cy="15916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ál 8"/>
            <p:cNvSpPr/>
            <p:nvPr/>
          </p:nvSpPr>
          <p:spPr>
            <a:xfrm>
              <a:off x="7400921" y="2708033"/>
              <a:ext cx="704851" cy="2667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cxnSp>
          <p:nvCxnSpPr>
            <p:cNvPr id="10" name="Přímá spojnice se šipkou 9"/>
            <p:cNvCxnSpPr>
              <a:stCxn id="9" idx="5"/>
            </p:cNvCxnSpPr>
            <p:nvPr/>
          </p:nvCxnSpPr>
          <p:spPr>
            <a:xfrm>
              <a:off x="8002549" y="2935677"/>
              <a:ext cx="1008099" cy="15916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ovéPole 5"/>
          <p:cNvSpPr txBox="1"/>
          <p:nvPr/>
        </p:nvSpPr>
        <p:spPr>
          <a:xfrm>
            <a:off x="528042" y="4828714"/>
            <a:ext cx="4154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Při výběru autora z číselníku automaticky naskakuje do kolonky „rok publikace“ rok  2017. Po vyfiltrování dle tohoto kritéria není ovšem uvedeno pracoviště autora. Výsledný záznam se pak nepromítne v databázi výsledku spadajících pod FAI.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18167" y="4825346"/>
            <a:ext cx="3858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Při odstranění roku se po vyfiltrování autora zobrazí i pracoviště a výsledný záznam se promítne v databázi výsledku spadajících pod FAI.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5205413" y="3340894"/>
            <a:ext cx="202406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5169694" y="3369469"/>
            <a:ext cx="2381" cy="16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1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610200" y="1201404"/>
            <a:ext cx="177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Výběr oboru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6149" y="5356601"/>
            <a:ext cx="389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Výběr oboru + podoboru dle nové</a:t>
            </a:r>
            <a:br>
              <a:rPr lang="cs-CZ" dirty="0"/>
            </a:br>
            <a:r>
              <a:rPr lang="cs-CZ" dirty="0"/>
              <a:t>    metodiky 17+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118471" y="5356600"/>
            <a:ext cx="376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Nezapomenout zadat i „starý“ kód oboru!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67544" y="1916832"/>
            <a:ext cx="8208912" cy="3042951"/>
            <a:chOff x="108750" y="1109034"/>
            <a:chExt cx="8775354" cy="3850749"/>
          </a:xfrm>
        </p:grpSpPr>
        <p:grpSp>
          <p:nvGrpSpPr>
            <p:cNvPr id="3" name="Skupina 2"/>
            <p:cNvGrpSpPr/>
            <p:nvPr/>
          </p:nvGrpSpPr>
          <p:grpSpPr>
            <a:xfrm>
              <a:off x="150019" y="1109034"/>
              <a:ext cx="8734085" cy="3850749"/>
              <a:chOff x="200025" y="723900"/>
              <a:chExt cx="11645447" cy="5134330"/>
            </a:xfrm>
          </p:grpSpPr>
          <p:pic>
            <p:nvPicPr>
              <p:cNvPr id="2" name="Obrázek 1"/>
              <p:cNvPicPr>
                <a:picLocks noChangeAspect="1"/>
              </p:cNvPicPr>
              <p:nvPr/>
            </p:nvPicPr>
            <p:blipFill rotWithShape="1">
              <a:blip r:embed="rId2"/>
              <a:srcRect t="16507" r="28559" b="30095"/>
              <a:stretch/>
            </p:blipFill>
            <p:spPr>
              <a:xfrm>
                <a:off x="200025" y="723900"/>
                <a:ext cx="11645447" cy="4714875"/>
              </a:xfrm>
              <a:prstGeom prst="rect">
                <a:avLst/>
              </a:prstGeom>
              <a:ln w="9525">
                <a:solidFill>
                  <a:schemeClr val="bg2">
                    <a:lumMod val="10000"/>
                  </a:schemeClr>
                </a:solidFill>
              </a:ln>
            </p:spPr>
          </p:pic>
          <p:sp>
            <p:nvSpPr>
              <p:cNvPr id="4" name="Zaoblený obdélník 3"/>
              <p:cNvSpPr/>
              <p:nvPr/>
            </p:nvSpPr>
            <p:spPr>
              <a:xfrm>
                <a:off x="419100" y="3419475"/>
                <a:ext cx="10477500" cy="419100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350"/>
              </a:p>
            </p:txBody>
          </p:sp>
          <p:sp>
            <p:nvSpPr>
              <p:cNvPr id="17" name="Zaoblený obdélník 16"/>
              <p:cNvSpPr/>
              <p:nvPr/>
            </p:nvSpPr>
            <p:spPr>
              <a:xfrm>
                <a:off x="4638674" y="4210406"/>
                <a:ext cx="6057900" cy="419100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350"/>
              </a:p>
            </p:txBody>
          </p:sp>
          <p:cxnSp>
            <p:nvCxnSpPr>
              <p:cNvPr id="6" name="Přímá spojnice se šipkou 5"/>
              <p:cNvCxnSpPr/>
              <p:nvPr/>
            </p:nvCxnSpPr>
            <p:spPr>
              <a:xfrm>
                <a:off x="2162175" y="3838575"/>
                <a:ext cx="0" cy="196215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se šipkou 18"/>
              <p:cNvCxnSpPr/>
              <p:nvPr/>
            </p:nvCxnSpPr>
            <p:spPr>
              <a:xfrm>
                <a:off x="8753475" y="4629505"/>
                <a:ext cx="0" cy="122872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ovéPole 4"/>
            <p:cNvSpPr txBox="1"/>
            <p:nvPr/>
          </p:nvSpPr>
          <p:spPr>
            <a:xfrm>
              <a:off x="108750" y="2829868"/>
              <a:ext cx="35939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1.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120249" y="3491118"/>
              <a:ext cx="35939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67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204618" y="4231255"/>
            <a:ext cx="2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Má-li příspěvek vygenerováno DOI, nutno vyplnit i záznamu OBD.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467544" y="1412776"/>
            <a:ext cx="8208912" cy="5308194"/>
            <a:chOff x="129396" y="146566"/>
            <a:chExt cx="8881171" cy="6306988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/>
            <a:srcRect t="18959" r="57937" b="3800"/>
            <a:stretch/>
          </p:blipFill>
          <p:spPr>
            <a:xfrm>
              <a:off x="129396" y="862641"/>
              <a:ext cx="5620773" cy="5590913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4" name="Zaoblený obdélník 3"/>
            <p:cNvSpPr/>
            <p:nvPr/>
          </p:nvSpPr>
          <p:spPr>
            <a:xfrm>
              <a:off x="364870" y="5727940"/>
              <a:ext cx="1446677" cy="18978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/>
            <a:srcRect l="1488" t="34248" r="57906" b="19141"/>
            <a:stretch/>
          </p:blipFill>
          <p:spPr>
            <a:xfrm>
              <a:off x="4459857" y="146566"/>
              <a:ext cx="4550710" cy="2829548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cxnSp>
          <p:nvCxnSpPr>
            <p:cNvPr id="8" name="Přímá spojnice 7"/>
            <p:cNvCxnSpPr/>
            <p:nvPr/>
          </p:nvCxnSpPr>
          <p:spPr>
            <a:xfrm>
              <a:off x="5909094" y="2548932"/>
              <a:ext cx="150962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 flipH="1">
              <a:off x="2717321" y="2548932"/>
              <a:ext cx="3856007" cy="3179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ovéPole 16"/>
          <p:cNvSpPr txBox="1"/>
          <p:nvPr/>
        </p:nvSpPr>
        <p:spPr>
          <a:xfrm>
            <a:off x="694510" y="1156456"/>
            <a:ext cx="351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Zadání DOI článku ve sborníku</a:t>
            </a:r>
          </a:p>
        </p:txBody>
      </p:sp>
    </p:spTree>
    <p:extLst>
      <p:ext uri="{BB962C8B-B14F-4D97-AF65-F5344CB8AC3E}">
        <p14:creationId xmlns:p14="http://schemas.microsoft.com/office/powerpoint/2010/main" val="217671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zápatí 1">
            <a:extLst>
              <a:ext uri="{FF2B5EF4-FFF2-40B4-BE49-F238E27FC236}">
                <a16:creationId xmlns:a16="http://schemas.microsoft.com/office/drawing/2014/main" id="{1A9A7971-B867-5945-AC67-255A85BCE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zaměstnanců FAI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203" name="Zástupný symbol pro datum 2">
            <a:extLst>
              <a:ext uri="{FF2B5EF4-FFF2-40B4-BE49-F238E27FC236}">
                <a16:creationId xmlns:a16="http://schemas.microsoft.com/office/drawing/2014/main" id="{708C15C9-E0BB-E349-816F-9129EE5227A9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4DA18C6-F9EA-4451-8E0C-48658C363162}" type="datetime1">
              <a:rPr lang="cs-CZ" altLang="cs-CZ" sz="1100" smtClean="0">
                <a:solidFill>
                  <a:srgbClr val="000000"/>
                </a:solidFill>
              </a:rPr>
              <a:pPr algn="r" eaLnBrk="1" hangingPunct="1">
                <a:defRPr/>
              </a:pPr>
              <a:t>31.01.18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02DB33D-DF0B-0B43-BCA8-68BA56709E04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F76D3CDA-D294-AE40-A943-6EEA70AA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Podklady pro osobní hodnocení na období 1.9.2018-31.8.2019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99693C9-6BE0-2545-8A0F-B30B972F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79200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b="1" dirty="0">
                <a:cs typeface="+mn-cs"/>
              </a:rPr>
              <a:t>OTČ připraví materiály pro vyplnění podkladů pro výpočet osobního hodnocení pro období 1.9.2018 – 31.8.2019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„Výkaz tvůrčích a ostatních aktivit za rok 2017“ – nebude měněna metodika hodnocení jednotlivých výstupů oproti minulému roku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Seznam hodnocených konferencí (rok 2017) včetně uvedení informace zda sborník má nenulovou hodnotu SJR indexu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Seznam časopisů (kde publikovali autoři z FAI v roce 2017) včetně uvedení normovaného pořadí časopisů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cs typeface="+mn-cs"/>
              </a:rPr>
              <a:t>Manuál pro vyplnění výkazu včetně popisu metodiky hodnocení citací</a:t>
            </a:r>
          </a:p>
          <a:p>
            <a:pPr marL="800100" lvl="1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cs-CZ" sz="1600" dirty="0">
              <a:cs typeface="+mn-cs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b="1" dirty="0">
                <a:cs typeface="+mn-cs"/>
              </a:rPr>
              <a:t>Všechny podklady pro OH dostupné na webových stránkách FAI</a:t>
            </a:r>
          </a:p>
          <a:p>
            <a:pPr marL="355600" lvl="1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600" b="1" i="1" dirty="0">
                <a:cs typeface="Arial" charset="0"/>
              </a:rPr>
              <a:t>menu „Věda a výzkum“ - položka „Hodnocení výzkumu a vývoje“  -</a:t>
            </a:r>
          </a:p>
          <a:p>
            <a:pPr marL="641350" lvl="1" indent="-285750" algn="just"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cs-CZ" sz="1600" b="1" i="1" dirty="0">
                <a:cs typeface="Arial" charset="0"/>
              </a:rPr>
              <a:t>kategorie „Hodnocení pedagogických a tvůrčích aktivit na FAI “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cs-CZ" sz="1600" dirty="0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redloha FAI ">
  <a:themeElements>
    <a:clrScheme name="Predloha FAI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ha FAI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ha FAI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36091</TotalTime>
  <Words>1976</Words>
  <Application>Microsoft Macintosh PowerPoint</Application>
  <PresentationFormat>Předvádění na obrazovce (4:3)</PresentationFormat>
  <Paragraphs>376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 Unicode MS</vt:lpstr>
      <vt:lpstr>Arial</vt:lpstr>
      <vt:lpstr>Calibri</vt:lpstr>
      <vt:lpstr>Courier New</vt:lpstr>
      <vt:lpstr>Wingdings</vt:lpstr>
      <vt:lpstr>2_Predloha FAI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UTB,FAI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mracanska</dc:creator>
  <cp:lastModifiedBy>Bronislav Chramcov</cp:lastModifiedBy>
  <cp:revision>318</cp:revision>
  <dcterms:created xsi:type="dcterms:W3CDTF">2012-04-24T08:28:11Z</dcterms:created>
  <dcterms:modified xsi:type="dcterms:W3CDTF">2018-02-01T11:16:16Z</dcterms:modified>
</cp:coreProperties>
</file>