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95" r:id="rId2"/>
    <p:sldId id="301" r:id="rId3"/>
    <p:sldId id="327" r:id="rId4"/>
    <p:sldId id="462" r:id="rId5"/>
    <p:sldId id="463" r:id="rId6"/>
    <p:sldId id="464" r:id="rId7"/>
    <p:sldId id="465" r:id="rId8"/>
    <p:sldId id="466" r:id="rId9"/>
    <p:sldId id="494" r:id="rId10"/>
    <p:sldId id="506" r:id="rId11"/>
    <p:sldId id="467" r:id="rId12"/>
    <p:sldId id="468" r:id="rId13"/>
    <p:sldId id="495" r:id="rId14"/>
    <p:sldId id="507" r:id="rId15"/>
    <p:sldId id="508" r:id="rId16"/>
    <p:sldId id="469" r:id="rId17"/>
    <p:sldId id="470" r:id="rId18"/>
    <p:sldId id="497" r:id="rId19"/>
    <p:sldId id="496" r:id="rId20"/>
    <p:sldId id="498" r:id="rId21"/>
    <p:sldId id="490" r:id="rId22"/>
    <p:sldId id="491" r:id="rId23"/>
    <p:sldId id="471" r:id="rId24"/>
    <p:sldId id="477" r:id="rId25"/>
    <p:sldId id="513" r:id="rId26"/>
    <p:sldId id="509" r:id="rId27"/>
    <p:sldId id="510" r:id="rId28"/>
    <p:sldId id="511" r:id="rId29"/>
    <p:sldId id="512" r:id="rId30"/>
    <p:sldId id="482" r:id="rId31"/>
    <p:sldId id="487" r:id="rId32"/>
    <p:sldId id="488" r:id="rId33"/>
    <p:sldId id="489" r:id="rId34"/>
    <p:sldId id="473" r:id="rId35"/>
    <p:sldId id="474" r:id="rId36"/>
    <p:sldId id="475" r:id="rId37"/>
    <p:sldId id="429" r:id="rId38"/>
    <p:sldId id="433" r:id="rId39"/>
    <p:sldId id="434" r:id="rId40"/>
    <p:sldId id="435" r:id="rId41"/>
    <p:sldId id="461" r:id="rId42"/>
  </p:sldIdLst>
  <p:sldSz cx="9144000" cy="6858000" type="screen4x3"/>
  <p:notesSz cx="666273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A0A"/>
    <a:srgbClr val="FF8001"/>
    <a:srgbClr val="FF6600"/>
    <a:srgbClr val="D0D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4" autoAdjust="0"/>
    <p:restoredTop sz="94660"/>
  </p:normalViewPr>
  <p:slideViewPr>
    <p:cSldViewPr>
      <p:cViewPr varScale="1">
        <p:scale>
          <a:sx n="86" d="100"/>
          <a:sy n="86" d="100"/>
        </p:scale>
        <p:origin x="1397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AD7B43-5065-49AF-8C45-3FF8B50236E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002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6A253F-C658-4324-A541-0F265834892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620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A253F-C658-4324-A541-0F265834892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18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0" y="0"/>
            <a:ext cx="9144000" cy="2565400"/>
          </a:xfrm>
          <a:prstGeom prst="rect">
            <a:avLst/>
          </a:prstGeom>
          <a:solidFill>
            <a:srgbClr val="FF80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0" y="2565400"/>
            <a:ext cx="3276600" cy="576263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5867400" y="2565400"/>
            <a:ext cx="3276600" cy="576263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28013" name="Picture 13" descr="utb_logo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65400"/>
            <a:ext cx="2590800" cy="615950"/>
          </a:xfrm>
          <a:prstGeom prst="rect">
            <a:avLst/>
          </a:prstGeom>
          <a:noFill/>
        </p:spPr>
      </p:pic>
      <p:sp>
        <p:nvSpPr>
          <p:cNvPr id="1280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470025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573463"/>
            <a:ext cx="6400800" cy="2087562"/>
          </a:xfrm>
        </p:spPr>
        <p:txBody>
          <a:bodyPr anchor="ctr"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2801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245225"/>
            <a:ext cx="9144000" cy="476250"/>
          </a:xfrm>
        </p:spPr>
        <p:txBody>
          <a:bodyPr/>
          <a:lstStyle>
            <a:lvl1pPr algn="ctr">
              <a:defRPr sz="1800"/>
            </a:lvl1pPr>
          </a:lstStyle>
          <a:p>
            <a:r>
              <a:rPr lang="nl-NL"/>
              <a:t>2018_09_24_FAI_Studenti_Školení_Verze 01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2018_09_24_FAI_Studenti_Školení_Verze 01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0675" y="0"/>
            <a:ext cx="2222500" cy="63817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18275" cy="63817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2018_09_24_FAI_Studenti_Školení_Verze 01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2018_09_24_FAI_Studenti_Školení_Verze 01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2018_09_24_FAI_Studenti_Školení_Verze 01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836613"/>
            <a:ext cx="4279900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1688" y="836613"/>
            <a:ext cx="4281487" cy="554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2018_09_24_FAI_Studenti_Školení_Verze 01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2018_09_24_FAI_Studenti_Školení_Verze 01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2018_09_24_FAI_Studenti_Školení_Verze 01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2018_09_24_FAI_Studenti_Školení_Verze 01</a:t>
            </a: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2018_09_24_FAI_Studenti_Školení_Verze 01</a:t>
            </a: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2018_09_24_FAI_Studenti_Školení_Verze 01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6588125" cy="620713"/>
          </a:xfrm>
          <a:prstGeom prst="rect">
            <a:avLst/>
          </a:prstGeom>
          <a:solidFill>
            <a:srgbClr val="FF800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20713"/>
            <a:ext cx="9144000" cy="71437"/>
          </a:xfrm>
          <a:prstGeom prst="rect">
            <a:avLst/>
          </a:prstGeom>
          <a:solidFill>
            <a:srgbClr val="D0D0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35" name="Picture 11" descr="utb_logo_cz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125" y="0"/>
            <a:ext cx="2555875" cy="6080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881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36613"/>
            <a:ext cx="871378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pic>
        <p:nvPicPr>
          <p:cNvPr id="1036" name="Picture 12" descr="UTB-knizka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34150"/>
            <a:ext cx="352425" cy="352425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24625"/>
            <a:ext cx="8604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+mn-lt"/>
              </a:defRPr>
            </a:lvl1pPr>
          </a:lstStyle>
          <a:p>
            <a:r>
              <a:rPr lang="nl-NL"/>
              <a:t>2018_09_24_FAI_Studenti_Školení_Verze 01</a:t>
            </a: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2pPr>
      <a:lvl3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3pPr>
      <a:lvl4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4pPr>
      <a:lvl5pPr marL="1809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5pPr>
      <a:lvl6pPr marL="6381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6pPr>
      <a:lvl7pPr marL="10953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7pPr>
      <a:lvl8pPr marL="15525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8pPr>
      <a:lvl9pPr marL="2009775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zp-po@utb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bozp-po@utb.cz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e-safetyshop.eu/product.asp?numPageStartPosition=1&amp;P_ID=1335&amp;strPageHistory=cat&amp;strKeywords=&amp;strSearchCriteria=&amp;PT_ID=648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e-safetyshop.eu/product.asp?numPageStartPosition=1&amp;P_ID=1335&amp;strPageHistory=cat&amp;strKeywords=&amp;strSearchCriteria=&amp;PT_ID=648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bozp-po@utb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Š K O L E N Í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Bezpečnost a ochrana zdraví při práci</a:t>
            </a:r>
            <a:b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Požární ochrana</a:t>
            </a:r>
            <a:b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Studenti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1881" y="3213100"/>
            <a:ext cx="5544616" cy="2808288"/>
          </a:xfrm>
        </p:spPr>
        <p:txBody>
          <a:bodyPr/>
          <a:lstStyle/>
          <a:p>
            <a:pPr marL="609600" indent="-609600" algn="l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Roman Peléšek  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(ZEKA/482/PRE/2015; Z – OZO – 127/2015)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 algn="l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cs-CZ" sz="20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Technik BOZP a PO</a:t>
            </a:r>
          </a:p>
          <a:p>
            <a:pPr marL="609600" indent="-609600" algn="l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0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cs-CZ" sz="2000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bozp-po@utb.cz</a:t>
            </a:r>
            <a:r>
              <a:rPr lang="cs-CZ" sz="2000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cs-CZ" sz="20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Místnost: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0140/U2</a:t>
            </a:r>
            <a:endParaRPr lang="cs-CZ" sz="2000" dirty="0">
              <a:solidFill>
                <a:srgbClr val="FF80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 algn="l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cs-CZ" sz="20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Tel: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57 603 8020                      </a:t>
            </a:r>
            <a:r>
              <a:rPr lang="cs-CZ" sz="20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Mobil: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602 777 230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89380"/>
            <a:ext cx="2419350" cy="2857500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B3262A8-99E1-45CF-BD17-6D918323A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2018_09_24_FAI_Studenti_Školení_Verze 01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1. Základní zásady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spcAft>
                <a:spcPts val="600"/>
              </a:spcAft>
              <a:buClr>
                <a:srgbClr val="FFC000"/>
              </a:buClr>
              <a:buSzPct val="60000"/>
              <a:buNone/>
              <a:defRPr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 Zdůraznění pro objekt U5/FAI – výtah a ochozy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Osmipatrová věž nabízí krásný výhled z ochozů</a:t>
            </a:r>
            <a:b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to z výšky 27 m.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Současně ale hrozí vysoké riziko pádu předmětů </a:t>
            </a:r>
            <a:b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do dvorany, které mohou způsobit</a:t>
            </a:r>
            <a:b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těžké zranění či smrt.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 někoho také nemusí být výhled</a:t>
            </a:r>
            <a:b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 proskleného výtahu tím správným zážitkem.</a:t>
            </a:r>
            <a:b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18A4D48-3289-47D0-A506-A58B07090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04" y="1131979"/>
            <a:ext cx="4077000" cy="5436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7832EF9-4107-4DC1-A738-CB5F9D5240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0" t="5977" r="11207" b="11513"/>
          <a:stretch/>
        </p:blipFill>
        <p:spPr>
          <a:xfrm rot="16200000">
            <a:off x="1440550" y="2960945"/>
            <a:ext cx="2232249" cy="47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09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ŠKOLENÍ – BOZP/PO - Studenti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1628801"/>
            <a:ext cx="8713787" cy="2808312"/>
          </a:xfrm>
        </p:spPr>
        <p:txBody>
          <a:bodyPr/>
          <a:lstStyle/>
          <a:p>
            <a:pPr marL="0" lvl="1" indent="0" algn="ctr">
              <a:buClr>
                <a:srgbClr val="FFC000"/>
              </a:buClr>
              <a:buSzPct val="60000"/>
              <a:buNone/>
              <a:defRPr/>
            </a:pPr>
            <a:r>
              <a:rPr lang="cs-CZ" sz="72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  <a:p>
            <a:pPr marL="0" lvl="1" indent="0" algn="ctr">
              <a:buClr>
                <a:srgbClr val="FFC000"/>
              </a:buClr>
              <a:buSzPct val="60000"/>
              <a:buNone/>
              <a:defRPr/>
            </a:pPr>
            <a:r>
              <a:rPr lang="cs-CZ" sz="54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Rizika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600400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01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2. Rizika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indent="-285750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Analýze rizik byla vyhodnocena následující rizika: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pohyb uvnitř objektu,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pohyb vně objektu,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tělesná výchova, sport,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činnosti v odborných učebnách a laboratořích.</a:t>
            </a:r>
          </a:p>
          <a:p>
            <a:pPr marL="457200" lvl="1" indent="0">
              <a:buNone/>
            </a:pPr>
            <a:endParaRPr lang="cs-CZ" sz="1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Pohyb uvnitř objektu: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pády na schodištích (téměř vždy spojeno s používáním telefonů),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používání bočních zakázaných stupňů na bocích auly,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úrazy elektrickým proudem při nedodržování základních zásad u elektrických zařízení,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pořezání o sklo rozbité skleněné výplně dveří či oken,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uklouznutí na mokré podlaze.</a:t>
            </a:r>
          </a:p>
          <a:p>
            <a:pPr marL="457200" lvl="1" indent="0">
              <a:buNone/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Pohyb vně objektu: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uklouznutí na zledovatělém chodníku,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při přesunu mezi objekty (srážka vozidly na přechodech pro chodce či při přecházení mimo přechody anebo srážka vozidly při nerespektování světlené signalizace).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7501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2. Rizika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Tělesná výchova, sport: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úrazy studentů zejména následkem pádů,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pád z nářadí, zranění při dopadu, nárazu na podlahu,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stržení, spálení kůže na dlaních při spouštění ze šplhací tyče,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uvolnění, pád, ztráta stability, poškození tělocvikářského nářadí,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nebezpečí spojená se svévolným užíváním tělocvičny a jejího vybavení,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kontakt se soupeřem (přímé údery, kopy, seky, …) při nácviku sebeobrany,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kontakt se soupeřem při míčových hrách (pády, zlomeniny, zhmožděniny, poškrábání),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nárazy lyžařů na pevnou překážku,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pád osoby přepravované vleky,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nebezpečí spojené s pozdním odpojením lyžaře od vlečného zařízení,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zabloudění, v krajním případě umrznutí,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pád, náraz, zranění hlavy – snowboard,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utopení návštěvníka koupaliště při zakázaných aktivitách návštěvníků,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uklouznutí, pád osob, úder hlavy, naražení na části zařízení či hrany při chůzi po kluzkém povrchu.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245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2. Rizika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Odborné učebny a laboratoře: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 konkrétními riziky budete seznámeni vyučujícími přímo na konkrétním pracovišti.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tomto místě je nutné zdůraznit pouze práci v chemické laboratoři, při které legislativa klade velký důraz na ochranu skupin zaměstnanců/studentů, ke kterým se řadí: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těhotné zaměstnankyně/studentky,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zaměstnankyně/studentky, které kojí,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zaměstnankyně/studentky-matky do konce devátého měsíce po porodu,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mladiství zaměstnanci/studentky (do 18 let věku).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Pro výše uvedené skupiny jsou zakázány práce a pracoviště, při kterých by přicházeli do styku s dále uvedenými látkami a směsmi. Je samozřejmě nutné zdůraznit, že se nejedná o přítomnost látky/směsi v laboratoři, ale je vždy nutné vzít v úvahu dobu práce a koncentraci dále uvedených látek a samozřejmě i práci v digestoři.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Je tedy velmi důležité, aby uvedené studentky projednaly s vyučujícím další působení v chemické laboratoři.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392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2. Rizika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Zakázané chemické látky a směsi dle vyhlášky č. 180/2015 Sb.: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55E8E4A-0394-422F-B3D7-2A0A5F995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47"/>
          <a:stretch/>
        </p:blipFill>
        <p:spPr>
          <a:xfrm>
            <a:off x="23678" y="1428181"/>
            <a:ext cx="9072000" cy="436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9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ŠKOLENÍ – BOZP/PO - Studenti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1628801"/>
            <a:ext cx="8713787" cy="2808312"/>
          </a:xfrm>
        </p:spPr>
        <p:txBody>
          <a:bodyPr/>
          <a:lstStyle/>
          <a:p>
            <a:pPr marL="0" lvl="1" indent="0" algn="ctr">
              <a:buClr>
                <a:srgbClr val="FFC000"/>
              </a:buClr>
              <a:buSzPct val="60000"/>
              <a:buNone/>
              <a:defRPr/>
            </a:pPr>
            <a:r>
              <a:rPr lang="cs-CZ" sz="72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  <a:p>
            <a:pPr marL="0" lvl="1" indent="0" algn="ctr">
              <a:buClr>
                <a:srgbClr val="FFC000"/>
              </a:buClr>
              <a:buSzPct val="60000"/>
              <a:buNone/>
              <a:defRPr/>
            </a:pPr>
            <a:r>
              <a:rPr lang="cs-CZ" sz="54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Úrazy studentů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600400" cy="288825"/>
          </a:xfrm>
        </p:spPr>
        <p:txBody>
          <a:bodyPr/>
          <a:lstStyle/>
          <a:p>
            <a:r>
              <a:rPr lang="nl-NL" sz="1200" b="0" i="1" dirty="0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975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3. Úrazy studentů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3.1. Trendy úrazů studentů - 1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Úrazy studentů dle druhu zranění:</a:t>
            </a: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264041-F214-4342-AA9C-A24CBF7B4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" r="2524"/>
          <a:stretch/>
        </p:blipFill>
        <p:spPr>
          <a:xfrm>
            <a:off x="-1" y="1484784"/>
            <a:ext cx="9130841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82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3. Úrazy studentů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3.1. Trendy úrazů studentů - 2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Úrazy studentů dle činnosti:</a:t>
            </a: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AC62ED2-08C1-4691-A4B7-F66D2638F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r="2750"/>
          <a:stretch/>
        </p:blipFill>
        <p:spPr>
          <a:xfrm>
            <a:off x="-29926" y="1484784"/>
            <a:ext cx="913843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7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3. Úrazy studentů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3.2. Trendy úrazů studentů FAI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Fakultě aplikované informatiky došlo v posledních dvou letech k těmto 3 úrazům: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podvrtnutí levého kotníku při florbalu (2x),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zlomenina nosu při párovém nácviku vyproštění z držení.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276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ŠKOLENÍ – BOZP/PO - Studenti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1628801"/>
            <a:ext cx="8713787" cy="2808312"/>
          </a:xfrm>
        </p:spPr>
        <p:txBody>
          <a:bodyPr/>
          <a:lstStyle/>
          <a:p>
            <a:pPr marL="0" lvl="1" indent="0" algn="ctr">
              <a:buClr>
                <a:srgbClr val="FFC000"/>
              </a:buClr>
              <a:buSzPct val="60000"/>
              <a:buNone/>
              <a:defRPr/>
            </a:pPr>
            <a:r>
              <a:rPr lang="cs-CZ" sz="72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  <a:p>
            <a:pPr marL="0" lvl="1" indent="0" algn="ctr">
              <a:buClr>
                <a:srgbClr val="FFC000"/>
              </a:buClr>
              <a:buSzPct val="60000"/>
              <a:buNone/>
              <a:defRPr/>
            </a:pPr>
            <a:r>
              <a:rPr lang="cs-CZ" sz="54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zásady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600400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909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3. Úrazy studentů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3.3. Postup studenta při úrazu</a:t>
            </a: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Univerzita Tomáše Bati ve Zlíně je v souladu s legislativními požadavky pojištěna a odškodňuje případné úrazy studentů.</a:t>
            </a: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případě úrazu je student povinen neprodleně oznámit vznik úrazu vyučujícímu, anebo přímo technikovi BOZP (+420 602 777 230, </a:t>
            </a: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bozp-po@utb.cz</a:t>
            </a: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je povinen spolupracovat při vyšetření příčin úrazu.</a:t>
            </a: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podezření z užití alkoholu a jiných návykových látek bude provedena zkouška.</a:t>
            </a: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Vyučující oznámí vznik úrazu technikovi BOZP, který provede vyšetření příčiny úrazu.</a:t>
            </a: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Technik BOZP následně vyhotoví Záznam o úrazu studenta.</a:t>
            </a: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po ukončení léčby předá technikovi BOZP:</a:t>
            </a:r>
          </a:p>
          <a:p>
            <a:pPr marL="742950" lvl="2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posudek o bolestném (formulář předá technik BOZP),</a:t>
            </a:r>
          </a:p>
          <a:p>
            <a:pPr marL="742950" lvl="2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zdravotní dokumentaci související s úrazem,</a:t>
            </a:r>
          </a:p>
          <a:p>
            <a:pPr marL="742950" lvl="2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doklady o nákladech spojených s léčením úrazu.</a:t>
            </a: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Technik BOZP zpracuje potřebnou dokumentaci, kterou předá pojišťovně.</a:t>
            </a: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Pojišťovna po vyhodnocení provede náhradu bolestného a nákladů spojených s léčbou.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7544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ŠKOLENÍ – BOZP/PO - Studenti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1628801"/>
            <a:ext cx="8713787" cy="2808312"/>
          </a:xfrm>
        </p:spPr>
        <p:txBody>
          <a:bodyPr/>
          <a:lstStyle/>
          <a:p>
            <a:pPr marL="0" lvl="1" indent="0" algn="ctr">
              <a:buClr>
                <a:srgbClr val="FFC000"/>
              </a:buClr>
              <a:buSzPct val="60000"/>
              <a:buNone/>
              <a:defRPr/>
            </a:pPr>
            <a:r>
              <a:rPr lang="cs-CZ" sz="72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</a:p>
          <a:p>
            <a:pPr marL="0" lvl="1" indent="0" algn="ctr">
              <a:buClr>
                <a:srgbClr val="FFC000"/>
              </a:buClr>
              <a:buSzPct val="60000"/>
              <a:buNone/>
              <a:defRPr/>
            </a:pPr>
            <a:r>
              <a:rPr lang="cs-CZ" sz="54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První pomoc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600400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857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4. První pomoc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Univerzita Tomáše Bati ve Zlíně zajišťuje v souladu s legislativou:</a:t>
            </a:r>
          </a:p>
          <a:p>
            <a:pPr marL="742950" lvl="2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lékárničky,</a:t>
            </a:r>
          </a:p>
          <a:p>
            <a:pPr marL="742950" lvl="2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školení zdravotníků.</a:t>
            </a: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Lékárnička pro studenty jsou v objektu FAI (U5) umístěny v:</a:t>
            </a:r>
          </a:p>
          <a:p>
            <a:pPr marL="742950" lvl="2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2400" b="1" dirty="0">
                <a:solidFill>
                  <a:srgbClr val="FF1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RECEPCE OBJEKTU</a:t>
            </a:r>
          </a:p>
          <a:p>
            <a:pPr marL="742950" lvl="2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2400" b="1" dirty="0">
                <a:solidFill>
                  <a:srgbClr val="FF1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chemické laboratoře/dílny</a:t>
            </a: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objektu je dostatek zaškolených zdravotníků, kteří jsou Vám schopni poskytnout první pomoc a zajistit přivolání Záchranné služby.</a:t>
            </a: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přivolání Záchranné služby využijte telefonního čísla:</a:t>
            </a:r>
          </a:p>
          <a:p>
            <a:pPr marL="742950" lvl="2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2400" b="1" dirty="0">
                <a:solidFill>
                  <a:srgbClr val="FF1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155</a:t>
            </a:r>
          </a:p>
          <a:p>
            <a:pPr marL="742950" lvl="2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2400" b="1" dirty="0">
                <a:solidFill>
                  <a:srgbClr val="FF1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112</a:t>
            </a:r>
          </a:p>
          <a:p>
            <a:pPr marL="742950" lvl="2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endParaRPr lang="cs-CZ" sz="15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89040"/>
            <a:ext cx="1828800" cy="252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86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ŠKOLENÍ – BOZP/PO - Studenti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1628801"/>
            <a:ext cx="8713787" cy="2808312"/>
          </a:xfrm>
        </p:spPr>
        <p:txBody>
          <a:bodyPr/>
          <a:lstStyle/>
          <a:p>
            <a:pPr marL="0" lvl="1" indent="0" algn="ctr">
              <a:buClr>
                <a:srgbClr val="FFC000"/>
              </a:buClr>
              <a:buSzPct val="60000"/>
              <a:buNone/>
              <a:defRPr/>
            </a:pPr>
            <a:r>
              <a:rPr lang="cs-CZ" sz="72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</a:p>
          <a:p>
            <a:pPr marL="0" lvl="1" indent="0" algn="ctr">
              <a:buClr>
                <a:srgbClr val="FFC000"/>
              </a:buClr>
              <a:buSzPct val="60000"/>
              <a:buNone/>
              <a:defRPr/>
            </a:pPr>
            <a:r>
              <a:rPr lang="cs-CZ" sz="54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Požární ochrana - objekt U5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600400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106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5. Požární ochrana – objekt U5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Schéma objektu a směry úniku – celkové schéma - 1</a:t>
            </a: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cs-CZ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2530FA-3A12-4263-8A2B-293EB4340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17387" r="19996" b="24758"/>
          <a:stretch/>
        </p:blipFill>
        <p:spPr>
          <a:xfrm>
            <a:off x="2278471" y="1268760"/>
            <a:ext cx="4757564" cy="5004000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6C17D323-64FD-484A-B444-B5731AC60A25}"/>
              </a:ext>
            </a:extLst>
          </p:cNvPr>
          <p:cNvSpPr/>
          <p:nvPr/>
        </p:nvSpPr>
        <p:spPr>
          <a:xfrm>
            <a:off x="229665" y="4869160"/>
            <a:ext cx="1413669" cy="6036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Hlavní vstup</a:t>
            </a: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0655322-5E2D-49F0-8AB2-D81A3103D049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1643334" y="5170970"/>
            <a:ext cx="635137" cy="0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Obdélník 24">
            <a:extLst>
              <a:ext uri="{FF2B5EF4-FFF2-40B4-BE49-F238E27FC236}">
                <a16:creationId xmlns:a16="http://schemas.microsoft.com/office/drawing/2014/main" id="{7B6C59CE-5A4F-4523-8BF7-5FE6CDDEB8F0}"/>
              </a:ext>
            </a:extLst>
          </p:cNvPr>
          <p:cNvSpPr/>
          <p:nvPr/>
        </p:nvSpPr>
        <p:spPr>
          <a:xfrm>
            <a:off x="7476350" y="4941168"/>
            <a:ext cx="1413669" cy="6036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Tělocvična</a:t>
            </a: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1B2782E2-ECF8-4CA2-BDE8-5E4E84CB339E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7036035" y="5242978"/>
            <a:ext cx="440315" cy="0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bdélník 29">
            <a:extLst>
              <a:ext uri="{FF2B5EF4-FFF2-40B4-BE49-F238E27FC236}">
                <a16:creationId xmlns:a16="http://schemas.microsoft.com/office/drawing/2014/main" id="{EB14FFD6-EBDE-4273-9956-AD3361CAFDAC}"/>
              </a:ext>
            </a:extLst>
          </p:cNvPr>
          <p:cNvSpPr/>
          <p:nvPr/>
        </p:nvSpPr>
        <p:spPr>
          <a:xfrm>
            <a:off x="7476350" y="4094222"/>
            <a:ext cx="1413669" cy="6036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Dvorana</a:t>
            </a:r>
            <a:endParaRPr lang="cs-CZ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8B5DD248-DC44-498D-ACBB-730B0544EF79}"/>
              </a:ext>
            </a:extLst>
          </p:cNvPr>
          <p:cNvCxnSpPr>
            <a:cxnSpLocks/>
          </p:cNvCxnSpPr>
          <p:nvPr/>
        </p:nvCxnSpPr>
        <p:spPr>
          <a:xfrm flipH="1">
            <a:off x="4283968" y="4396032"/>
            <a:ext cx="3179243" cy="689152"/>
          </a:xfrm>
          <a:prstGeom prst="straightConnector1">
            <a:avLst/>
          </a:prstGeom>
          <a:ln>
            <a:solidFill>
              <a:srgbClr val="00B050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649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5. Požární ochrana – objekt U5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Schéma objektu a směry úniku – celkové schéma - 2</a:t>
            </a: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cs-CZ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4" name="Zástupný symbol pro obsah 3">
            <a:extLst>
              <a:ext uri="{FF2B5EF4-FFF2-40B4-BE49-F238E27FC236}">
                <a16:creationId xmlns:a16="http://schemas.microsoft.com/office/drawing/2014/main" id="{94781DC5-2903-437B-B57A-6CBA3C567BF7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24945" y="-513185"/>
            <a:ext cx="5112568" cy="853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 descr="exit.jpg">
            <a:extLst>
              <a:ext uri="{FF2B5EF4-FFF2-40B4-BE49-F238E27FC236}">
                <a16:creationId xmlns:a16="http://schemas.microsoft.com/office/drawing/2014/main" id="{BBCB1DC1-165C-4157-8FE2-4E8002A4AC80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07296" y="2420888"/>
            <a:ext cx="756592" cy="382042"/>
          </a:xfrm>
          <a:prstGeom prst="rect">
            <a:avLst/>
          </a:prstGeom>
        </p:spPr>
      </p:pic>
      <p:pic>
        <p:nvPicPr>
          <p:cNvPr id="16" name="Picture 14" descr="http://www.e-safetyshop.eu/uploads/images_products/1335.jpg">
            <a:hlinkClick r:id="rId4"/>
            <a:extLst>
              <a:ext uri="{FF2B5EF4-FFF2-40B4-BE49-F238E27FC236}">
                <a16:creationId xmlns:a16="http://schemas.microsoft.com/office/drawing/2014/main" id="{6931A4C3-7B6C-4FC1-93D2-A7DDFA346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888" y="1196752"/>
            <a:ext cx="828428" cy="84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exit.jpg">
            <a:extLst>
              <a:ext uri="{FF2B5EF4-FFF2-40B4-BE49-F238E27FC236}">
                <a16:creationId xmlns:a16="http://schemas.microsoft.com/office/drawing/2014/main" id="{5D3E229E-6768-4E36-A931-1AABEC7E5C04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7016" y="4437112"/>
            <a:ext cx="756592" cy="382042"/>
          </a:xfrm>
          <a:prstGeom prst="rect">
            <a:avLst/>
          </a:prstGeom>
        </p:spPr>
      </p:pic>
      <p:pic>
        <p:nvPicPr>
          <p:cNvPr id="20" name="Picture 3" descr="exit.jpg">
            <a:extLst>
              <a:ext uri="{FF2B5EF4-FFF2-40B4-BE49-F238E27FC236}">
                <a16:creationId xmlns:a16="http://schemas.microsoft.com/office/drawing/2014/main" id="{4E633CB4-2B64-4E0F-B4D3-280A10D5B5DA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23320" y="5805264"/>
            <a:ext cx="756592" cy="382042"/>
          </a:xfrm>
          <a:prstGeom prst="rect">
            <a:avLst/>
          </a:prstGeom>
        </p:spPr>
      </p:pic>
      <p:pic>
        <p:nvPicPr>
          <p:cNvPr id="21" name="Picture 3" descr="exit.jpg">
            <a:extLst>
              <a:ext uri="{FF2B5EF4-FFF2-40B4-BE49-F238E27FC236}">
                <a16:creationId xmlns:a16="http://schemas.microsoft.com/office/drawing/2014/main" id="{A395591A-E073-440F-8D0A-C7612C78762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9864" y="4869160"/>
            <a:ext cx="756592" cy="382042"/>
          </a:xfrm>
          <a:prstGeom prst="rect">
            <a:avLst/>
          </a:prstGeom>
        </p:spPr>
      </p:pic>
      <p:pic>
        <p:nvPicPr>
          <p:cNvPr id="22" name="Picture 3" descr="exit.jpg">
            <a:extLst>
              <a:ext uri="{FF2B5EF4-FFF2-40B4-BE49-F238E27FC236}">
                <a16:creationId xmlns:a16="http://schemas.microsoft.com/office/drawing/2014/main" id="{2CBCA406-2A19-4950-AAB4-B518EC744D08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19864" y="3933056"/>
            <a:ext cx="756592" cy="382042"/>
          </a:xfrm>
          <a:prstGeom prst="rect">
            <a:avLst/>
          </a:prstGeom>
        </p:spPr>
      </p:pic>
      <p:sp>
        <p:nvSpPr>
          <p:cNvPr id="23" name="Obdélník 22">
            <a:extLst>
              <a:ext uri="{FF2B5EF4-FFF2-40B4-BE49-F238E27FC236}">
                <a16:creationId xmlns:a16="http://schemas.microsoft.com/office/drawing/2014/main" id="{EF11CD72-C13B-4C4A-977E-B6A7C5D63EFF}"/>
              </a:ext>
            </a:extLst>
          </p:cNvPr>
          <p:cNvSpPr/>
          <p:nvPr/>
        </p:nvSpPr>
        <p:spPr>
          <a:xfrm>
            <a:off x="1511152" y="3681028"/>
            <a:ext cx="165618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701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7529C4DD-33CA-4D88-ACF3-867DD3545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37" y="953175"/>
            <a:ext cx="5985867" cy="5616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5. Požární ochrana – objekt U5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Schéma objektu a směry úniku – VĚŽ - 1</a:t>
            </a: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věže od 8. do 4. NP vede</a:t>
            </a:r>
            <a:b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jedna úniková cesta,</a:t>
            </a:r>
            <a:b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která je chráněnou</a:t>
            </a:r>
            <a:b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únikovou cestou B.</a:t>
            </a: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to schodiště naproti </a:t>
            </a:r>
            <a:b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výtahu.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cs-CZ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640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5. Požární ochrana – objekt U5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Schéma objektu a směry úniku – VĚŽ - 2</a:t>
            </a: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3. NP lze využít i napojení únikové cesty na připojený třípodlažní objekt.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cs-CZ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C6F810-6FF1-4B81-AEE8-BF5BD9B34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5" y="1916832"/>
            <a:ext cx="9034031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49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5. Požární ochrana – objekt U5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Schéma objektu a směry úniku – Tělocvična</a:t>
            </a: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tělocvičny lze využít nouzového východu a to v obou podlažích.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cs-CZ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DB88D93-841A-488A-A3AC-B4DE067B66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1950"/>
          <a:stretch/>
        </p:blipFill>
        <p:spPr bwMode="auto">
          <a:xfrm>
            <a:off x="251520" y="1570880"/>
            <a:ext cx="4158853" cy="488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A96DD79-905B-4A5C-B653-8C76F9C06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2268"/>
          <a:stretch/>
        </p:blipFill>
        <p:spPr bwMode="auto">
          <a:xfrm>
            <a:off x="4839888" y="1595507"/>
            <a:ext cx="4173928" cy="488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3216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5. Požární ochrana – objekt U5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5.1 Schéma objektu a směry úniku – DVORANA</a:t>
            </a: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vstupu do objektu se ocitnete v tzv. DVORANĚ.</a:t>
            </a: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vyhlášení ostrého požárního poplachu rozdělí dvoranu roleta, která odděluje chráněnou únikovou cestu B z věže.</a:t>
            </a: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tomto případě lze využít únikových východů na bocích dvorany anebo je možné se vrátit do tělocvičny. Lze také využít únikového východu navazujícího třípodlažního objektu.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cs-CZ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C:\Documents and Settings\tkadlcikova\Plocha\PETRA\FOTO\2014\Červen\10.06.2014\P1050915.JPG">
            <a:extLst>
              <a:ext uri="{FF2B5EF4-FFF2-40B4-BE49-F238E27FC236}">
                <a16:creationId xmlns:a16="http://schemas.microsoft.com/office/drawing/2014/main" id="{D89FC6C8-AC31-48FE-B419-3AD18AB39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4513"/>
            <a:ext cx="4629141" cy="347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Documents and Settings\tkadlcikova\Plocha\PETRA\FOTO\2014\Červen\10.06.2014\P1050914.JPG">
            <a:extLst>
              <a:ext uri="{FF2B5EF4-FFF2-40B4-BE49-F238E27FC236}">
                <a16:creationId xmlns:a16="http://schemas.microsoft.com/office/drawing/2014/main" id="{00081519-9264-4009-9890-48746AB3A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645" y="3227359"/>
            <a:ext cx="4362119" cy="3271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80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1. Základní zásady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 Bezpečnost a ochrana zdraví při práci - POVINNOSTI</a:t>
            </a:r>
          </a:p>
          <a:p>
            <a:pPr marL="457200" lvl="1" indent="-457200"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Studenti jsou povinni: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dodržovat předpisy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 zajištění bezpečnosti a ochrany zdraví při práci a zásady bezpečného chování na učebně/v laboratoři, aby neohrožovali zdraví a život svůj nebo svých kolegů,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dodržovat při činnostech pokyny svých vyučujících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podle potřeby si bližší pokyny k prováděné činnosti vyžádat,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řídit se bezpečnostními tabulkami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případně dalšími bezpečnostními směrnicemi vyvěšenými v učebnách/laboratořích,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používat ochranných zařízení a přidělených osobních ochranných pracovních prostředků, používat pracovních pomůcek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používat pouze vyhrazené komunikace, vchody a východy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používat a obsluhovat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veškerá zařízení a přístroje v učebnách/laboratořích pouze v souladu se stanovenými normami a předpisy a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pouze pod dohledem vyučujících či na jejich pokyn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376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5. Požární ochrana – objekt U5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5.2 Činnost EPS (Elektrické Požární Signalizace)</a:t>
            </a: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Jednotlivé místnosti jsou osazeny čidly, které jsou napojeny na ústřednu, která je umístěna na recepci.</a:t>
            </a: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čidlo zaregistruje „požár“, přenese signál do ústředny na recepci objektu.</a:t>
            </a: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Ostraha objektu musí do 1 minuty potvrdit, že reakci čidla zaregistrovala a následně musí na místo „požáru“. Při planém poplachu musí ostraha na ústředně zrušit požární poplach a to do 7 minut. V opačném případě je spuštěn ostrý požární poplach.</a:t>
            </a:r>
          </a:p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5.3. Návaznosti EPS</a:t>
            </a: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objektu U5 spouští EPS následující:</a:t>
            </a:r>
          </a:p>
          <a:p>
            <a:pPr marL="685800" lvl="2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zapne se siréna,</a:t>
            </a:r>
          </a:p>
          <a:p>
            <a:pPr marL="685800" lvl="2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vypnut elektrický proud a naskočí záložní zdroj,</a:t>
            </a:r>
          </a:p>
          <a:p>
            <a:pPr marL="685800" lvl="2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 požárními úseky dojde k uzavření požárních klapek,</a:t>
            </a:r>
          </a:p>
          <a:p>
            <a:pPr marL="685800" lvl="2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výtahy sjedou do výchozí stanice a nelze je dále používat,</a:t>
            </a:r>
          </a:p>
          <a:p>
            <a:pPr marL="685800" lvl="2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naskočí nouzové osvětlení,</a:t>
            </a:r>
          </a:p>
          <a:p>
            <a:pPr marL="685800" lvl="2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odblokují se dveře únikových východů,</a:t>
            </a:r>
          </a:p>
          <a:p>
            <a:pPr marL="685800" lvl="2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dvoraně dojde k spuštění rolety (roleta je umístěna také v šatně).</a:t>
            </a:r>
          </a:p>
          <a:p>
            <a:pPr marL="685800" lvl="2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endParaRPr lang="cs-CZ" sz="17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cs-CZ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1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5. Požární ochrana – objekt U5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5.3. Výtahy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Výtahy v objektu U5 neslouží k evakuaci.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 případě požáru výtahy sjedou do základní stanice.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Opakuji:</a:t>
            </a:r>
            <a:br>
              <a:rPr lang="cs-CZ" sz="20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Výtahy v objektu neslouží k evakuaci.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1700" b="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cs-CZ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23B95FF-4524-47C3-9B1E-F2D4888BE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4" t="18899" r="29791" b="22051"/>
          <a:stretch/>
        </p:blipFill>
        <p:spPr>
          <a:xfrm>
            <a:off x="6510842" y="764704"/>
            <a:ext cx="2597662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79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5. Požární ochrana – objekt U5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5.4.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Vyhlášení požárního poplachu</a:t>
            </a:r>
            <a:endParaRPr lang="cs-CZ" sz="1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Požární poplach můžete vyhlásit těmito způsoby: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voláním „HOŘÍ“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stisknutím hlásiče požárního poplachu, který je napojen na recepci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voláním na</a:t>
            </a:r>
            <a:b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+420 576 03 5120</a:t>
            </a:r>
            <a:b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(recepce objektu = ohlašovna požárů)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voláním na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150 / 112</a:t>
            </a:r>
          </a:p>
          <a:p>
            <a:pPr marL="0" indent="0">
              <a:buNone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cs-CZ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https://www.happyend.cz/galerie/1_11379/znacka-hlasic-pozaru-original.jpg">
            <a:extLst>
              <a:ext uri="{FF2B5EF4-FFF2-40B4-BE49-F238E27FC236}">
                <a16:creationId xmlns:a16="http://schemas.microsoft.com/office/drawing/2014/main" id="{07F99245-A44C-485F-A58A-6BA8DD263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25" y="4470429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A06B344-EE1E-4094-8E3C-5DB0C2BF4F84}"/>
              </a:ext>
            </a:extLst>
          </p:cNvPr>
          <p:cNvSpPr/>
          <p:nvPr/>
        </p:nvSpPr>
        <p:spPr>
          <a:xfrm>
            <a:off x="2067825" y="3574650"/>
            <a:ext cx="1512000" cy="648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HLÁSIČ  </a:t>
            </a:r>
          </a:p>
          <a:p>
            <a:pPr algn="ctr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POŽÁRU</a:t>
            </a:r>
          </a:p>
        </p:txBody>
      </p:sp>
      <p:pic>
        <p:nvPicPr>
          <p:cNvPr id="11" name="Obrázek 10" descr="Obsah obrázku interiér, zeď, budova&#10;&#10;Popis vygenerován s velmi vysokou mírou spolehlivosti">
            <a:extLst>
              <a:ext uri="{FF2B5EF4-FFF2-40B4-BE49-F238E27FC236}">
                <a16:creationId xmlns:a16="http://schemas.microsoft.com/office/drawing/2014/main" id="{9D88F317-A6D9-4DD9-90C9-42DFC13279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7" b="40470"/>
          <a:stretch/>
        </p:blipFill>
        <p:spPr>
          <a:xfrm rot="-5400000">
            <a:off x="5068206" y="2531832"/>
            <a:ext cx="3876300" cy="408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65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5. Požární ochrana – objekt U5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5.5.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Evakuace</a:t>
            </a:r>
            <a:endParaRPr lang="cs-CZ" sz="1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Požární poplach je v objektu vyhlášen sirénou. Po jejím rozeznění zahájí činnost požární preventivní hlídky, jejichž členové obchází objekt a vyzývají k opuštění tohoto objektu.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(Pokud jste u zdroje požáru, zahajte hašení pomocí přenosných hasicích přístrojů.)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K opuštění objektu využijte zmíněných únikových cest a východů.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Shromaždiště je umístěno na parkovišti před hlavním vchodem.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Na shromaždišti se nahlaste vyučujícímu, aby měl jistotu, že jeho studenti objekt opustili. </a:t>
            </a:r>
            <a:b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Následně můžete shromaždiště opustit.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V žádném případě se do odvolání poplachu</a:t>
            </a:r>
            <a:b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nevracejte do objektu.</a:t>
            </a:r>
          </a:p>
          <a:p>
            <a:pPr marL="0" indent="0">
              <a:buNone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cs-CZ" sz="1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4" descr="http://www.e-safetyshop.eu/uploads/images_products/1335.jpg">
            <a:hlinkClick r:id="rId2"/>
            <a:extLst>
              <a:ext uri="{FF2B5EF4-FFF2-40B4-BE49-F238E27FC236}">
                <a16:creationId xmlns:a16="http://schemas.microsoft.com/office/drawing/2014/main" id="{47D4B490-278B-4DC0-8CD9-F4EF2D2C7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3284984"/>
            <a:ext cx="2622776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6157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ŠKOLENÍ – BOZP/PO - Studenti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1628801"/>
            <a:ext cx="8713787" cy="2808312"/>
          </a:xfrm>
        </p:spPr>
        <p:txBody>
          <a:bodyPr/>
          <a:lstStyle/>
          <a:p>
            <a:pPr marL="0" lvl="1" indent="0" algn="ctr">
              <a:buClr>
                <a:srgbClr val="FFC000"/>
              </a:buClr>
              <a:buSzPct val="60000"/>
              <a:buNone/>
              <a:defRPr/>
            </a:pPr>
            <a:r>
              <a:rPr lang="cs-CZ" sz="72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</a:t>
            </a:r>
          </a:p>
          <a:p>
            <a:pPr marL="0" lvl="1" indent="0" algn="ctr">
              <a:buClr>
                <a:srgbClr val="FFC000"/>
              </a:buClr>
              <a:buSzPct val="60000"/>
              <a:buNone/>
              <a:defRPr/>
            </a:pPr>
            <a:r>
              <a:rPr lang="cs-CZ" sz="54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Použití</a:t>
            </a:r>
            <a:br>
              <a:rPr lang="cs-CZ" sz="54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54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přenosných hasicích přístrojů</a:t>
            </a:r>
          </a:p>
          <a:p>
            <a:pPr marL="0" lvl="1" indent="0" algn="ctr">
              <a:buClr>
                <a:srgbClr val="FFC000"/>
              </a:buClr>
              <a:buSzPct val="60000"/>
              <a:buNone/>
              <a:defRPr/>
            </a:pPr>
            <a:r>
              <a:rPr lang="cs-CZ" sz="54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(PHP)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600400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038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6. Použití PHP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6.1 PHP v objektech UTB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V objektech UTB jsou umístěny PHP: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práškové,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sněhové (CO</a:t>
            </a:r>
            <a:r>
              <a:rPr lang="cs-CZ" sz="1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57200" lvl="1" indent="0">
              <a:buNone/>
            </a:pPr>
            <a:endParaRPr lang="cs-CZ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>
                <a:latin typeface="Calibri" panose="020F0502020204030204" pitchFamily="34" charset="0"/>
                <a:cs typeface="Calibri" panose="020F0502020204030204" pitchFamily="34" charset="0"/>
              </a:rPr>
              <a:t>Použitelnost hasicích přístrojů dle tříd požárů (viz – následující snímek):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139983F-E031-4D90-A9DF-5F5624041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38" y="3252664"/>
            <a:ext cx="8724132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32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6. Použití PHP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6.2 Třídy požárů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C200EA9-31A1-406F-833B-46F84AB81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1019"/>
            <a:ext cx="1728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FC98F9B-6FFF-4B7C-9044-5ED023699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84" y="1877043"/>
            <a:ext cx="1728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58B1BE4-F68F-46BB-929B-D0335F05012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52" y="1877043"/>
            <a:ext cx="1728000" cy="172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0351AF95-D525-4450-8488-D4109E5FA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960314"/>
              </p:ext>
            </p:extLst>
          </p:nvPr>
        </p:nvGraphicFramePr>
        <p:xfrm>
          <a:off x="467544" y="4134955"/>
          <a:ext cx="7920880" cy="1285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351787976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97169215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01060805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071096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755962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2253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pevné látky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hořlavé kapaliny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plynné látky hořící plamenem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9241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914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6. Použití PHP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725892"/>
            <a:ext cx="9144000" cy="580447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6.3 Použití PHP - 1</a:t>
            </a: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Sundejte </a:t>
            </a:r>
            <a:r>
              <a:rPr lang="cs-CZ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PHP z držáku.</a:t>
            </a: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Přeneste PHP k místu požáru.</a:t>
            </a: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Odstraňte zajišťovací pojistku.</a:t>
            </a: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Namiřte výstřikovou hubici na plamen</a:t>
            </a:r>
            <a:br>
              <a:rPr lang="cs-CZ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stiskněte </a:t>
            </a: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páku ventilu.</a:t>
            </a: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Hasicí přístroje držte ve svislé poloze. </a:t>
            </a:r>
            <a:br>
              <a:rPr lang="cs-CZ" sz="18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Při jeho naklonění hrozí únik dusíku, </a:t>
            </a:r>
            <a:br>
              <a:rPr lang="cs-CZ" sz="18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který je hnacím plynem hasicího prášku.</a:t>
            </a:r>
          </a:p>
          <a:p>
            <a:pPr marL="342900" lvl="1" indent="-342900">
              <a:buClr>
                <a:srgbClr val="FFC000"/>
              </a:buClr>
              <a:buSzPct val="60000"/>
              <a:buFont typeface="Wingdings" panose="05000000000000000000" pitchFamily="2" charset="2"/>
              <a:buChar char="Ø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921290B-37F9-4DB7-BFFA-EED3BA142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988840"/>
            <a:ext cx="4334400" cy="39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16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6. Použití PHP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725892"/>
            <a:ext cx="9144000" cy="580447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6.3 Použití PHP - 2</a:t>
            </a:r>
          </a:p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FC975C0-0161-48AD-B50C-360A4D4B4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7" y="1403099"/>
            <a:ext cx="8440406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00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6. Použití PHP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725892"/>
            <a:ext cx="9144000" cy="580447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6.3 Použití PHP - 3</a:t>
            </a:r>
          </a:p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4F035A-4253-4F41-BD2F-FE0A49B3F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51" y="1600502"/>
            <a:ext cx="8834098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1. Základní zásady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 Bezpečnost a ochrana zdraví při práci - ZÁKAZY</a:t>
            </a:r>
          </a:p>
          <a:p>
            <a:pPr marL="457200" lvl="1" indent="-457200"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Studentům je zakázáno: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opravovat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jakákoliv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zařízení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včetně elektrických bez příslušné kvalifikace,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obsluhovat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jakékoli jiné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než vyučujícím určené zařízení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bez jeho účasti či pokynů,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poškozovat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nebo jiným způsobem snižovat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účinnost bezpečnostních značek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zužovat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průchodní a průjezdní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profily komunikací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zastavovat předměty přístup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 rozvaděčům, uzávěrům vody, plynu atd.,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používat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soukromé elektrospotřebiče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(vařiče, teplomety),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kouřit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mimo určené venkovní prostory,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vstupovat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do učeben/laboratoří pod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vlivem alkoholu a jiných návykových látek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užívat během výuky alkohol a jiné návykové látky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091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6. Použití PHP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-1" y="715746"/>
            <a:ext cx="9144000" cy="580447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6.4 Shrnutí zásad</a:t>
            </a: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Volte</a:t>
            </a: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takové přenosné hasicí přístroje, které jsou </a:t>
            </a:r>
            <a:r>
              <a:rPr lang="cs-CZ" sz="18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vhodné</a:t>
            </a:r>
            <a:br>
              <a:rPr lang="cs-CZ" sz="18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chráněné prostředí podle druhu přítomných látek</a:t>
            </a:r>
            <a:b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UTB JSOU UMÍSTĚNY PRÁŠKOVÉ A SNĚHOVÉ PHP. </a:t>
            </a: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Umístěte</a:t>
            </a: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přenosné hasicí přístroje</a:t>
            </a:r>
            <a:b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viditelném a snadno přístupném místě,</a:t>
            </a:r>
            <a:br>
              <a:rPr lang="cs-CZ" sz="18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blízko vstupu do objektu</a:t>
            </a:r>
            <a:br>
              <a:rPr lang="cs-CZ" sz="18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UMÍSTĚNÍ PHP JE VYZNAČENO</a:t>
            </a: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Nepoužívejte k hašení elektrického zařízení pod proudem vodní</a:t>
            </a:r>
            <a:b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pěnové přenosné hasicí přístroje. </a:t>
            </a: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Zachovejte vždy klid a rozvahu, i největší požár mohl být v zárodku uhašen nejjednoduššími prostředky. </a:t>
            </a: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Postupujte</a:t>
            </a: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při hašení </a:t>
            </a:r>
            <a:r>
              <a:rPr lang="cs-CZ" sz="18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takticky, haste po směru větru, zasahujte ohnisko z nejmenší možné vzdálenosti, postupujte za požárem a po jeho obvodu, požár se nedá účinně hasit v postoji na místě. </a:t>
            </a:r>
          </a:p>
          <a:p>
            <a:pPr marL="285750" lvl="1">
              <a:buClr>
                <a:srgbClr val="FFC000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cs-CZ" sz="1800" b="1" dirty="0">
                <a:solidFill>
                  <a:srgbClr val="FF1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Přivolejte ihned jednotku požární ochrany, nemůžete-li požár uhasit sami. </a:t>
            </a:r>
          </a:p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endParaRPr lang="cs-CZ" sz="1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089" name="Picture 17" descr="https://img.obrazky.cz/?url=91e391478c680a3f&amp;size=3">
            <a:extLst>
              <a:ext uri="{FF2B5EF4-FFF2-40B4-BE49-F238E27FC236}">
                <a16:creationId xmlns:a16="http://schemas.microsoft.com/office/drawing/2014/main" id="{1CAF65EF-D970-43F1-B1F5-25D62655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63" y="1193100"/>
            <a:ext cx="22764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75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ŠKOLENÍ – BOZP/PO - Studenti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154100"/>
            <a:ext cx="8713787" cy="2808312"/>
          </a:xfrm>
        </p:spPr>
        <p:txBody>
          <a:bodyPr/>
          <a:lstStyle/>
          <a:p>
            <a:pPr marL="0" lvl="1" indent="0" algn="ctr">
              <a:buClr>
                <a:srgbClr val="FFC000"/>
              </a:buClr>
              <a:buSzPct val="60000"/>
              <a:buNone/>
              <a:defRPr/>
            </a:pPr>
            <a:r>
              <a:rPr lang="cs-CZ" sz="54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  <a:p>
            <a:pPr marL="0" lvl="1" indent="0" algn="ctr">
              <a:buClr>
                <a:srgbClr val="FFC000"/>
              </a:buClr>
              <a:buSzPct val="60000"/>
              <a:buNone/>
              <a:defRPr/>
            </a:pPr>
            <a:r>
              <a:rPr lang="cs-CZ" sz="54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</a:p>
          <a:p>
            <a:pPr marL="0" lvl="1" indent="0" algn="ctr">
              <a:buClr>
                <a:srgbClr val="FFC000"/>
              </a:buClr>
              <a:buSzPct val="60000"/>
              <a:buNone/>
              <a:defRPr/>
            </a:pPr>
            <a:r>
              <a:rPr lang="cs-CZ" sz="54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</a:p>
          <a:p>
            <a:pPr marL="0" lvl="1" indent="0" algn="ctr">
              <a:buClr>
                <a:srgbClr val="FFC000"/>
              </a:buClr>
              <a:buSzPct val="60000"/>
              <a:buNone/>
              <a:defRPr/>
            </a:pPr>
            <a:r>
              <a:rPr lang="cs-CZ" sz="54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hodně úspěchů při studiu</a:t>
            </a:r>
          </a:p>
          <a:p>
            <a:pPr marL="0" lvl="1" indent="0" algn="ctr">
              <a:buClr>
                <a:srgbClr val="FFC000"/>
              </a:buClr>
              <a:buSzPct val="60000"/>
              <a:buNone/>
              <a:defRPr/>
            </a:pPr>
            <a:r>
              <a:rPr lang="cs-CZ" sz="5400" b="1" dirty="0">
                <a:solidFill>
                  <a:srgbClr val="FF80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384376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76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1. Základní zásady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 Požární ochrana - POVINNOSTI</a:t>
            </a:r>
          </a:p>
          <a:p>
            <a:pPr marL="457200" lvl="1" indent="-457200">
              <a:buSzPct val="60000"/>
              <a:buFont typeface="Wingdings" panose="05000000000000000000" pitchFamily="2" charset="2"/>
              <a:buChar char="ü"/>
              <a:defRPr/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Studenti jsou povinni: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dodržovat předpisy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 zajištění požární ochrany v učebnách/laboratořích a i při vlastní práci,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seznámit se podrobně s požární poplachovou směrnicí v objektu, s umístěním a druhem hasicích přístrojů a ostatních hasebních prostředků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řídit se požárně bezpečnostními tabulkami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vyvěšenými na objektech, dodržovat zákazy kouření v označených místech,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udržovat průchodnost únikových komunikací, přístupnost hasebních prostředků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znát použití a manipulaci s hasicími přístroji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umístěnými na pracovišti,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při zpozorování požáru jej uhasit, není-li to možné, vyhlásit požární poplach způsoben uvedeným v požární poplachové směrnici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 Při požáru zajišťovat záchranu ohrožených osob. Podle možnosti vyvést (vynést) z ohrožených prostor nádoby s hořlavými kapalinami, cenné přístroje, dokumentaci, apod. Podle možnosti odstranit z blízkosti ohně hořlavé předměty,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zjištění požáru na elektrických zařízeních pod napětím nikdy neužívat k hašení vodu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(hasicí přístroje vodní, vzduchové, hydranty) - nebezpečí úrazu elektrickým proudem.</a:t>
            </a: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98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1. Základní zásady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5313" y="772441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1.2 Požární ochrana – DŮLEŽITÁ TELEFONNÍ ČÍSLA</a:t>
            </a:r>
          </a:p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endParaRPr lang="cs-CZ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cs-CZ" sz="1800" dirty="0"/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6626" name="Picture 2" descr="http://ceskacermna.cz/images/stories/HASICI/OBRAZKY_TEXT/PRO_VEREJNOST/co%20ct.jpg">
            <a:extLst>
              <a:ext uri="{FF2B5EF4-FFF2-40B4-BE49-F238E27FC236}">
                <a16:creationId xmlns:a16="http://schemas.microsoft.com/office/drawing/2014/main" id="{255033D3-24BF-48F3-A28A-5C173A708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13" y="1916832"/>
            <a:ext cx="2031201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s://www.stromprop.cz/uploads/shop_images/800x800x0/1960.jpg">
            <a:extLst>
              <a:ext uri="{FF2B5EF4-FFF2-40B4-BE49-F238E27FC236}">
                <a16:creationId xmlns:a16="http://schemas.microsoft.com/office/drawing/2014/main" id="{9A38E2FD-7AD7-4108-BE29-84E989A67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4801"/>
          <a:stretch/>
        </p:blipFill>
        <p:spPr bwMode="auto">
          <a:xfrm>
            <a:off x="87687" y="1612137"/>
            <a:ext cx="68580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1. Základní zásady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 Elektrická zařízení - 1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osoby bez elektrotechnické kvalifikace jsou osoby, které neabsolvovaly nižší, střední nebo vysokou školu elektrotechnického oboru, nejsou vyučeny v elektrotechnickém oboru, ani jinak nebyly prokazatelně poučeny a obeznámeny s obsluhou a prací na elektrotechnickém zařízení nebo v jeho blízkosti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osoby bez elektrotechnické kvalifikace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nesmí pracovat na nekrytých živých částech elektrického zřízení, ani se jich nesmí dotýkat přímo, nebo pomocí jakýchkoliv předmětů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osoby bez elektrotechnické kvalifikace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mohou samostatně obsluhovat zařízení malého a nízkého napětí, která jsou provedena tak, že při jejich obsluze nemohou přijít do styku s nekrytými, živými částmi elektrického zřízení pod napětím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osoby bez elektrotechnické kvalifikace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mohou zapínat a vypínat jednoduchá elektrická zřízení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Za vypnutého stavu mohou elektrická zařízení mohou přemísťovat a prodlužovat pohyblivé přívody spojovacími šňůrami opatřenými spojovacími částmi (pohyblivé vidlice a zásuvky)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vyměňovat přetavené vložky pojistek za vložky nové a stejné hodnoty. Přetavené vložky nesmí tyto osoby v žádném případě opravovat. Dále smějí vyměňovat žárovky a udržovat elektrické spotřebiče podle návodu výrobce,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zasahování do elektrického zřízení může způsobit úraz nebo i smrt, požár, popř. výbuch, a proto je přísně zakázáno,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93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1. Základní zásady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buClr>
                <a:srgbClr val="FFC000"/>
              </a:buClr>
              <a:buSzPct val="60000"/>
              <a:buNone/>
              <a:defRPr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1.3 Elektrická zařízení - 2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poškozená elektrická zařízení se nesmějí používat,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přemísťováním nebo pojížděním pracovních strojů nebo spotřebičů připojených na elektrickou síť pohyblivými přívodem s vidlicí, musí se provést bezpečné odpojení od sítě vytažením vidlice ze zásuvky,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při výskytu statické elektřiny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 elektrických i neelektrických zařízení, projevující se např. elektrickými jiskrami, sršením nebo výbojem mezi částmi zařízení nebo mezi pracujícím a zařízením,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nutno tento jev oznámit odpovědné osobě – vyučujícímu,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zjistí-li se na zařízení závady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(poškození izolace, zápach po spálenině, kouř, silné bručení, jiskření či brnění od elektrického proudu), musí se elektrické zřízení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ihned vypnout a závada ohlásit vyučujícímu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doby odstranění závady se nesmí zařízení užívat.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 flipH="1">
            <a:off x="5436096" y="1916832"/>
            <a:ext cx="3059782" cy="64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146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1. Základní zásady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504" y="764704"/>
            <a:ext cx="9001000" cy="5688631"/>
          </a:xfrm>
        </p:spPr>
        <p:txBody>
          <a:bodyPr/>
          <a:lstStyle/>
          <a:p>
            <a:pPr marL="0" lvl="1" indent="0">
              <a:spcAft>
                <a:spcPts val="600"/>
              </a:spcAft>
              <a:buClr>
                <a:srgbClr val="FFC000"/>
              </a:buClr>
              <a:buSzPct val="60000"/>
              <a:buNone/>
              <a:defRPr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1.4 Zdůraznění pro chování v objektech UTB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FF1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Zákaz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kouření (včetně elektronické cigarety a vodní dýmky) v objektech UTB.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FF1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Zákaz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požívání alkoholických nápojů a jiných návykových látek v objektech UTB.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FF1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Zákaz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vstupu pod vlivem alkoholu a jiných návykových látek do objektů UTB.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FF1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Zákaz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poškozování majetku univerzity.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FF1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Zákaz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lepení plakátů, inzerátů anebo podobných tiskovin uvnitř i vně objektů UTB.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FF1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Zákaz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ukládání jakýchkoli předmětů v únikových cestách či před únikovými východy.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FF1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Zákaz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odkládání předmětů na madla zábradlí.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rgbClr val="FF1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Zákaz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naklánět se z oken či přes zábradlí.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Při chůzi po schodištích se doporučuje přidržovat madla.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Při chůzi po schodištích se doporučuje nepoužívat telefonů</a:t>
            </a:r>
            <a:b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(častou příčinou úrazů je používání telefonů při chůzi po schodišti).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Úraz je student povinen neprodleně nahlásit vyučujícímu, anebo přímo technikovi BOZP (+420 602 777 230,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bozp-po@utb.cz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2" indent="-457200">
              <a:buSzPct val="60000"/>
              <a:buFont typeface="Wingdings" panose="05000000000000000000" pitchFamily="2" charset="2"/>
              <a:buChar char="ü"/>
              <a:defRPr/>
            </a:pPr>
            <a:endParaRPr lang="cs-CZ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467544" y="6569175"/>
            <a:ext cx="3456384" cy="288825"/>
          </a:xfrm>
        </p:spPr>
        <p:txBody>
          <a:bodyPr/>
          <a:lstStyle/>
          <a:p>
            <a:r>
              <a:rPr lang="nl-NL" sz="1200" b="0" i="1">
                <a:latin typeface="Calibri" panose="020F0502020204030204" pitchFamily="34" charset="0"/>
                <a:cs typeface="Calibri" panose="020F0502020204030204" pitchFamily="34" charset="0"/>
              </a:rPr>
              <a:t>2018_09_24_FAI_Studenti_Školení_Verze 01</a:t>
            </a:r>
            <a:endParaRPr lang="cs-CZ" sz="12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21721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-prezenta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Sablona-prezentace</Template>
  <TotalTime>12676</TotalTime>
  <Words>2585</Words>
  <Application>Microsoft Office PowerPoint</Application>
  <PresentationFormat>Předvádění na obrazovce (4:3)</PresentationFormat>
  <Paragraphs>436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Arial Narrow</vt:lpstr>
      <vt:lpstr>Calibri</vt:lpstr>
      <vt:lpstr>Wingdings</vt:lpstr>
      <vt:lpstr>Sablona-prezentace</vt:lpstr>
      <vt:lpstr>Š K O L E N Í Bezpečnost a ochrana zdraví při práci Požární ochrana Studenti</vt:lpstr>
      <vt:lpstr>ŠKOLENÍ – BOZP/PO - Studenti</vt:lpstr>
      <vt:lpstr>1. Základní zásady</vt:lpstr>
      <vt:lpstr>1. Základní zásady</vt:lpstr>
      <vt:lpstr>1. Základní zásady</vt:lpstr>
      <vt:lpstr>1. Základní zásady</vt:lpstr>
      <vt:lpstr>1. Základní zásady</vt:lpstr>
      <vt:lpstr>1. Základní zásady</vt:lpstr>
      <vt:lpstr>1. Základní zásady</vt:lpstr>
      <vt:lpstr>1. Základní zásady</vt:lpstr>
      <vt:lpstr>ŠKOLENÍ – BOZP/PO - Studenti</vt:lpstr>
      <vt:lpstr>2. Rizika</vt:lpstr>
      <vt:lpstr>2. Rizika</vt:lpstr>
      <vt:lpstr>2. Rizika</vt:lpstr>
      <vt:lpstr>2. Rizika</vt:lpstr>
      <vt:lpstr>ŠKOLENÍ – BOZP/PO - Studenti</vt:lpstr>
      <vt:lpstr>3. Úrazy studentů</vt:lpstr>
      <vt:lpstr>3. Úrazy studentů</vt:lpstr>
      <vt:lpstr>3. Úrazy studentů</vt:lpstr>
      <vt:lpstr>3. Úrazy studentů</vt:lpstr>
      <vt:lpstr>ŠKOLENÍ – BOZP/PO - Studenti</vt:lpstr>
      <vt:lpstr>4. První pomoc</vt:lpstr>
      <vt:lpstr>ŠKOLENÍ – BOZP/PO - Studenti</vt:lpstr>
      <vt:lpstr>5. Požární ochrana – objekt U5</vt:lpstr>
      <vt:lpstr>5. Požární ochrana – objekt U5</vt:lpstr>
      <vt:lpstr>5. Požární ochrana – objekt U5</vt:lpstr>
      <vt:lpstr>5. Požární ochrana – objekt U5</vt:lpstr>
      <vt:lpstr>5. Požární ochrana – objekt U5</vt:lpstr>
      <vt:lpstr>5. Požární ochrana – objekt U5</vt:lpstr>
      <vt:lpstr>5. Požární ochrana – objekt U5</vt:lpstr>
      <vt:lpstr>5. Požární ochrana – objekt U5</vt:lpstr>
      <vt:lpstr>5. Požární ochrana – objekt U5</vt:lpstr>
      <vt:lpstr>5. Požární ochrana – objekt U5</vt:lpstr>
      <vt:lpstr>ŠKOLENÍ – BOZP/PO - Studenti</vt:lpstr>
      <vt:lpstr>6. Použití PHP</vt:lpstr>
      <vt:lpstr>6. Použití PHP</vt:lpstr>
      <vt:lpstr>6. Použití PHP</vt:lpstr>
      <vt:lpstr>6. Použití PHP</vt:lpstr>
      <vt:lpstr>6. Použití PHP</vt:lpstr>
      <vt:lpstr>6. Použití PHP</vt:lpstr>
      <vt:lpstr>ŠKOLENÍ – BOZP/PO - Studenti</vt:lpstr>
    </vt:vector>
  </TitlesOfParts>
  <Company>utb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tkadlcikova</dc:creator>
  <cp:lastModifiedBy>Roman Peléšek</cp:lastModifiedBy>
  <cp:revision>719</cp:revision>
  <dcterms:created xsi:type="dcterms:W3CDTF">2014-09-11T15:28:08Z</dcterms:created>
  <dcterms:modified xsi:type="dcterms:W3CDTF">2018-10-09T07:19:59Z</dcterms:modified>
</cp:coreProperties>
</file>