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7" r:id="rId1"/>
  </p:sldMasterIdLst>
  <p:notesMasterIdLst>
    <p:notesMasterId r:id="rId63"/>
  </p:notesMasterIdLst>
  <p:handoutMasterIdLst>
    <p:handoutMasterId r:id="rId64"/>
  </p:handoutMasterIdLst>
  <p:sldIdLst>
    <p:sldId id="340" r:id="rId2"/>
    <p:sldId id="577" r:id="rId3"/>
    <p:sldId id="579" r:id="rId4"/>
    <p:sldId id="578" r:id="rId5"/>
    <p:sldId id="484" r:id="rId6"/>
    <p:sldId id="486" r:id="rId7"/>
    <p:sldId id="569" r:id="rId8"/>
    <p:sldId id="492" r:id="rId9"/>
    <p:sldId id="559" r:id="rId10"/>
    <p:sldId id="582" r:id="rId11"/>
    <p:sldId id="583" r:id="rId12"/>
    <p:sldId id="584" r:id="rId13"/>
    <p:sldId id="585" r:id="rId14"/>
    <p:sldId id="586" r:id="rId15"/>
    <p:sldId id="587" r:id="rId16"/>
    <p:sldId id="589" r:id="rId17"/>
    <p:sldId id="588" r:id="rId18"/>
    <p:sldId id="590" r:id="rId19"/>
    <p:sldId id="591" r:id="rId20"/>
    <p:sldId id="593" r:id="rId21"/>
    <p:sldId id="592" r:id="rId22"/>
    <p:sldId id="595" r:id="rId23"/>
    <p:sldId id="594" r:id="rId24"/>
    <p:sldId id="562" r:id="rId25"/>
    <p:sldId id="580" r:id="rId26"/>
    <p:sldId id="560" r:id="rId27"/>
    <p:sldId id="561" r:id="rId28"/>
    <p:sldId id="581" r:id="rId29"/>
    <p:sldId id="491" r:id="rId30"/>
    <p:sldId id="570" r:id="rId31"/>
    <p:sldId id="536" r:id="rId32"/>
    <p:sldId id="571" r:id="rId33"/>
    <p:sldId id="572" r:id="rId34"/>
    <p:sldId id="617" r:id="rId35"/>
    <p:sldId id="544" r:id="rId36"/>
    <p:sldId id="576" r:id="rId37"/>
    <p:sldId id="545" r:id="rId38"/>
    <p:sldId id="573" r:id="rId39"/>
    <p:sldId id="574" r:id="rId40"/>
    <p:sldId id="575" r:id="rId41"/>
    <p:sldId id="596" r:id="rId42"/>
    <p:sldId id="597" r:id="rId43"/>
    <p:sldId id="598" r:id="rId44"/>
    <p:sldId id="599" r:id="rId45"/>
    <p:sldId id="601" r:id="rId46"/>
    <p:sldId id="602" r:id="rId47"/>
    <p:sldId id="603" r:id="rId48"/>
    <p:sldId id="604" r:id="rId49"/>
    <p:sldId id="605" r:id="rId50"/>
    <p:sldId id="606" r:id="rId51"/>
    <p:sldId id="600" r:id="rId52"/>
    <p:sldId id="607" r:id="rId53"/>
    <p:sldId id="608" r:id="rId54"/>
    <p:sldId id="609" r:id="rId55"/>
    <p:sldId id="610" r:id="rId56"/>
    <p:sldId id="611" r:id="rId57"/>
    <p:sldId id="614" r:id="rId58"/>
    <p:sldId id="615" r:id="rId59"/>
    <p:sldId id="616" r:id="rId60"/>
    <p:sldId id="488" r:id="rId61"/>
    <p:sldId id="384" r:id="rId62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  <a:srgbClr val="FFF2AB"/>
    <a:srgbClr val="009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97" autoAdjust="0"/>
    <p:restoredTop sz="94694"/>
  </p:normalViewPr>
  <p:slideViewPr>
    <p:cSldViewPr snapToObjects="1">
      <p:cViewPr varScale="1">
        <p:scale>
          <a:sx n="117" d="100"/>
          <a:sy n="117" d="100"/>
        </p:scale>
        <p:origin x="24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B2E06-B84E-EE40-9AF7-C3A5183BD15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DBBDE-F9D7-ED49-A98B-8F6743F554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924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14:51:02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126 175 24575,'13'-7'0,"0"-1"0,3 1 0,2-1 0,-1 0 0,5-1 0,-4 3 0,7-1 0,-3 1 0,8-2 0,2 1 0,2-2 0,3 1 0,-3 2 0,-2 1 0,-8 1 0,-2 1 0,-4 0 0,1 1 0,6 0 0,1-1 0,7 0 0,1 0 0,7 0 0,-2 0 0,-1 2 0,-3 0 0,-9 0 0,4 0 0,-8-2 0,6 1 0,0 1 0,1-1 0,4 2 0,-5-3 0,1 3 0,-6-2 0,1 2 0,-2-1 0,2 0 0,2 1 0,3-1 0,0 1 0,1-1 0,1 1 0,0-1 0,-1 1 0,-2-1 0,-5 0 0,-2 1 0,-2 0 0,0-1 0,0-1 0,0 1 0,-1 0 0,-2 0 0,2 1 0,-2-1 0,1 0 0,-1 1 0,-1-2 0,2 2 0,-3-1 0,5 0 0,-1 0 0,7 1 0,3 0 0,1 0 0,5 0 0,-9 0 0,-1 0 0,-6 0 0,-1 0 0,1 0 0,-2 0 0,3 0 0,-1 0 0,0 0 0,0 1 0,3-1 0,-1 1 0,0 0 0,1-1 0,-4 1 0,0 0 0,2 0 0,2 0 0,8 1 0,3 0 0,3 0 0,3-1 0,-7 0 0,-3 0 0,-10-1 0,-6 1 0,-4 0 0,1 0 0,-2 0 0,2 0 0,0 0 0,4 0 0,1-1 0,2 1 0,-1 0 0,-4-1 0,-1 1 0,-3-1 0,1 0 0,0 0 0,0 0 0,1 0 0,1 1 0,0-1 0,1 1 0,1-1 0,0 0 0,3 0 0,0 0 0,0 0 0,-1 0 0,-1 0 0,2 0 0,0 0 0,1 0 0,2 0 0,0 1 0,5-1 0,1 2 0,2-2 0,-5 2 0,-1-1 0,-9 1 0,-1 0 0,-2-1 0,1 2 0,7 0 0,3 2 0,1 0 0,2 1 0,-4-1 0,-2-1 0,-1 1 0,-2-1 0,-3-1 0,-4-1 0,4 5 0,5 3 0,9 7 0,10 3 0,5 2 0,0-1 0,-2 0 0,-14-8 0,-8-3 0,-9-4 0,-3 0 0,-1 3 0,-2 3 0,2 2 0,-2-1 0,1 0 0,-1-3 0,0-1 0,0-2 0,0 2 0,0-1 0,0 1 0,0 3 0,0-2 0,0 3 0,0 0 0,0 1 0,0-1 0,0-3 0,0-1 0,0-2 0,0-1 0,0 2 0,0 1 0,0 5 0,0-1 0,0 3 0,0-2 0,0 0 0,1-1 0,0-3 0,0-1 0,0-2 0,-1-1 0,0 0 0,0 0 0,0 1 0,-1-1 0,1 1 0,-1 0 0,1 1 0,0 0 0,0 2 0,0 3 0,0-1 0,-1 5 0,1-4 0,-1 3 0,1-3 0,-1 0 0,-1-2 0,-1 0 0,-2 1 0,0-1 0,-2 3 0,1-1 0,-2-2 0,-3 3 0,-1-3 0,-2 1 0,-1 0 0,-1-1 0,-2 1 0,4-2 0,-3-2 0,4-1 0,-3 0 0,0-1 0,-5 2 0,1-1 0,0 1 0,1 2 0,4-2 0,0 0 0,4 0 0,0-1 0,3-2 0,1-1 0,-1 0 0,-3 2 0,-2 1 0,-1 1 0,-4-1 0,-3 2 0,-1-2 0,-4 3 0,2-3 0,-3 2 0,1 0 0,-2 0 0,-2 0 0,-1 0 0,1-2 0,2-2 0,-2-1 0,4 0 0,-7-2 0,8 2 0,-4-2 0,-2 0 0,-3 1 0,-4-1 0,3-1 0,0 0 0,7 0 0,2 0 0,4 1 0,2-1 0,-3 1 0,-4-1 0,-6 0 0,-3 0 0,-4-1 0,-5 2 0,-1-2 0,-10 0 0,6-2 0,-5 2 0,4-2 0,4 1 0,-9 0 0,7 0 0,-1 0 0,9-1 0,5 2 0,6-2 0,2 2 0,-5-2 0,1 1 0,-6 1 0,1-1 0,-4 1 0,3-1 0,1 1 0,3-2 0,5 2 0,1 0 0,4 0 0,-1 0 0,-1 0 0,2 0 0,-5-1 0,3 1 0,-1-2 0,1 2 0,0-2 0,-4 1 0,0 0 0,-4 1 0,8 0 0,-1-1 0,7 1 0,-1-1 0,0 0 0,-1 1 0,-3-1 0,0 0 0,0 0 0,-2-1 0,-3-2 0,0 0 0,-4 0 0,-3-3 0,4 1 0,-1-1 0,13 2 0,3-1 0,8 0 0,-2 0 0,0-1 0,1 0 0,0-1 0,-2-1 0,-3-3 0,-7-4 0,-2 0 0,0-3 0,4 5 0,4-3 0,4 4 0,0-2 0,3 3 0,1 2 0,3-1 0,3 4 0,-1-2 0,1 2 0,1-3 0,0 0 0,-1 0 0,1-1 0,0 1 0,0 1 0,0-1 0,0 2 0,1 0 0,1 1 0,0 1 0,0-1 0,0 0 0,0-2 0,1-2 0,0 0 0,1-3 0,0 1 0,2 0 0,-2-2 0,0 2 0,0-5 0,1 2 0,0-1 0,0 2 0,1 3 0,-2-1 0,1 1 0,0 0 0,0 1 0,-2 1 0,3 1 0,-2 3 0,0-1 0,0 2 0,1-2 0,1-2 0,0 0 0,2-5 0,-1 4 0,1-5 0,0 3 0,-1 0 0,-1 4 0,0 1 0,-2 1 0,2-2 0,-1 0 0,2-1 0,0-2 0,0 3 0,-2 0 0,0 3 0,-1 2 0,1-1 0,-1-1 0,2 0 0,1 0 0,-1-1 0,1 0 0,-2-1 0,1 2 0,0 0 0,-1 0 0,1-1 0,0-1 0,1 0 0,-1 0 0,0 1 0,-1 2 0,0 0 0,2-1 0,0 0 0,2 0 0,-1 0 0,0 0 0,-3 3 0,1-2 0,-1 2 0,0-1 0,0 0 0,-2 1 0,1-1 0,-4 1 0,0 1 0,-1 0 0,2 1 0,-1 0 0,-3 0 0,-6-1 0,-2 1 0,-8 0 0,1 0 0,1 0 0,2 1 0,7 0 0,1 1 0,3-1 0,-1 0 0,-1 2 0,-2-1 0,-1 1 0,2-2 0,1 1 0,2 0 0,-3-2 0,3 2 0,-2-1 0,2 0 0,2 0 0,1-1 0,13-2 0,4-3 0,15-5 0,-5 1 0,2-1 0,-7 3 0,-3 1 0,-8 2 0,-5 5 0,-2 7 0,-1 6 0,0 3 0,-1 1 0,1-8 0,-2-2 0,2-1 0,-1-4 0,1 3 0,-1-2 0,-1 5 0,0-2 0,-1 3 0,0-4 0,1-1 0,0-1 0,0 0 0,0 0 0,0 2 0,-1-1 0,0 3 0,0-2 0,0 1 0,0 0 0,1-1 0,0-1 0,0-1 0,1-1 0,-2 0 0,1 1 0,-3-1 0,-1 3 0,-3-1 0,-2 3 0,0-1 0,-1 1 0,-1 1 0,0-1 0,3-1 0,3-2 0,4-2 0,3-4 0,1-1 0,5-6 0,2-2 0,4-4 0,2-5 0,0 0 0,-3-1 0,-3 5 0,-5 4 0,0 3 0,-1 1 0,0 0 0,0-1 0,-1 0 0,-1 2 0,0 3 0,0 0 0,0 0 0,2-1 0,-2-2 0,1 2 0,0-1 0,1 2 0,-2-1 0,2 0 0,-1 0 0,0 1 0,-7 12 0,-4 1 0,-10 12 0,-1-1 0,4-5 0,5-3 0,7-6 0,2-2 0,2-2 0,1-3 0,3-3 0,-1-3 0,6-5 0,-2-1 0,2-1 0,-2 2 0,-2 3 0,-2 5 0,-2 5 0,-2 6 0,-2 4 0,-3 7 0,1 1 0,2 4 0,0-5 0,1 0 0,2-7 0,1 0 0,-1-5 0,1 0 0,-1-3 0,1 1 0,0-3 0,0 0 0,0 0 0,0-1 0,0 2 0,0-1 0,-1 2 0,1 0 0,-1 1 0,1 0 0,0 1 0,0 1 0,0-1 0,0-1 0,0 0 0,0-1 0,0 1 0,0-1 0,0 0 0,-1-1 0,1 0 0,-1 1 0,1 0 0,-1 1 0,1 1 0,0 1 0,0 1 0,0 0 0,0 0 0,0-1 0,1 1 0,0 0 0,0-1 0,-1 0 0,0-2 0,1 2 0,-1 0 0,1-1 0,-1 0 0,0-3 0,1-1 0,-1 0 0,0-1 0,0 0 0,0 2 0,1 1 0,0 1 0,0 1 0,0-1 0,0-1 0,0 0 0,0-3 0,-1 0 0,1-1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3BBAC68-8909-8144-8174-F4816F16D014}" type="datetimeFigureOut">
              <a:rPr lang="cs-CZ"/>
              <a:pPr>
                <a:defRPr/>
              </a:pPr>
              <a:t>27.02.2020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2A51895-365C-3140-9D38-CAC45AE541E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6866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1566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0370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5674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4664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1057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2559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5157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8136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495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F7D383-AC37-FA42-9E60-400F96056BCC}" type="slidenum">
              <a:rPr lang="cs-CZ" altLang="cs-CZ" smtClean="0"/>
              <a:pPr>
                <a:defRPr/>
              </a:pPr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6286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F7D383-AC37-FA42-9E60-400F96056BCC}" type="slidenum">
              <a:rPr lang="cs-CZ" altLang="cs-CZ" smtClean="0"/>
              <a:pPr>
                <a:defRPr/>
              </a:pPr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864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8320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4079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7846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148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6870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16083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4805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3273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8039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29837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496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54132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23392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52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5302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53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44258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54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82409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55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65590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56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18814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57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01314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58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58612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59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3945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7346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140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7067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3069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2973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68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akademických a vědeckých pracovníků</a:t>
            </a:r>
          </a:p>
        </p:txBody>
      </p:sp>
      <p:sp>
        <p:nvSpPr>
          <p:cNvPr id="5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3DF53-D3BD-B548-8DCC-9D2391838009}" type="datetime1">
              <a:rPr lang="cs-CZ" smtClean="0"/>
              <a:t>27.02.2020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76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akademických a vědeckých pracovníků</a:t>
            </a:r>
          </a:p>
        </p:txBody>
      </p:sp>
      <p:sp>
        <p:nvSpPr>
          <p:cNvPr id="5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233DC-8B6B-7743-B9B7-EDF24740004E}" type="datetime1">
              <a:rPr lang="cs-CZ" smtClean="0"/>
              <a:t>27.02.2020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80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125538"/>
            <a:ext cx="2057400" cy="50006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25538"/>
            <a:ext cx="6019800" cy="5000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akademických a vědeckých pracovníků</a:t>
            </a:r>
          </a:p>
        </p:txBody>
      </p:sp>
      <p:sp>
        <p:nvSpPr>
          <p:cNvPr id="5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74FF0-A268-6D4B-BF26-101BD0D2C0E8}" type="datetime1">
              <a:rPr lang="cs-CZ" smtClean="0"/>
              <a:t>27.02.2020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996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528638" y="1125538"/>
            <a:ext cx="8147050" cy="504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akademických a vědeckých pracovníků</a:t>
            </a:r>
          </a:p>
        </p:txBody>
      </p:sp>
      <p:sp>
        <p:nvSpPr>
          <p:cNvPr id="8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0ACC4-3991-F648-90C7-B66D552B643A}" type="datetime1">
              <a:rPr lang="cs-CZ" smtClean="0"/>
              <a:t>27.02.2020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64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akademických a vědeckých pracovníků</a:t>
            </a:r>
          </a:p>
        </p:txBody>
      </p:sp>
    </p:spTree>
    <p:extLst>
      <p:ext uri="{BB962C8B-B14F-4D97-AF65-F5344CB8AC3E}">
        <p14:creationId xmlns:p14="http://schemas.microsoft.com/office/powerpoint/2010/main" val="1168968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269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384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969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889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942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68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akademických a vědeckých pracovníků</a:t>
            </a:r>
          </a:p>
        </p:txBody>
      </p:sp>
      <p:sp>
        <p:nvSpPr>
          <p:cNvPr id="5" name="Rectangle 1024"/>
          <p:cNvSpPr>
            <a:spLocks noGrp="1" noChangeArrowheads="1"/>
          </p:cNvSpPr>
          <p:nvPr>
            <p:ph type="dt" sz="half" idx="11"/>
          </p:nvPr>
        </p:nvSpPr>
        <p:spPr>
          <a:xfrm>
            <a:off x="7883525" y="6526213"/>
            <a:ext cx="1000125" cy="215900"/>
          </a:xfrm>
        </p:spPr>
        <p:txBody>
          <a:bodyPr/>
          <a:lstStyle>
            <a:lvl1pPr algn="r">
              <a:defRPr sz="1100" smtClean="0"/>
            </a:lvl1pPr>
          </a:lstStyle>
          <a:p>
            <a:pPr>
              <a:defRPr/>
            </a:pPr>
            <a:fld id="{D32E0C50-3466-654B-B8CF-BAAC3510868B}" type="datetime1">
              <a:rPr lang="cs-CZ" smtClean="0"/>
              <a:t>27.02.2020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3442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8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39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775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17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937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241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554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38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akademických a vědeckých pracovníků</a:t>
            </a:r>
          </a:p>
        </p:txBody>
      </p:sp>
      <p:sp>
        <p:nvSpPr>
          <p:cNvPr id="5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CB0F1-C4C0-9C4A-8683-4A5A03A755C7}" type="datetime1">
              <a:rPr lang="cs-CZ" smtClean="0"/>
              <a:t>27.02.2020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81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akademických a vědeckých pracovníků</a:t>
            </a:r>
          </a:p>
        </p:txBody>
      </p:sp>
      <p:sp>
        <p:nvSpPr>
          <p:cNvPr id="6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65921-4D67-5B43-92C3-1E9E9DAF997F}" type="datetime1">
              <a:rPr lang="cs-CZ" smtClean="0"/>
              <a:t>27.02.2020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46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akademických a vědeckých pracovníků</a:t>
            </a:r>
          </a:p>
        </p:txBody>
      </p:sp>
      <p:sp>
        <p:nvSpPr>
          <p:cNvPr id="8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DED79-2115-6143-A8FC-A01AA85F27C5}" type="datetime1">
              <a:rPr lang="cs-CZ" smtClean="0"/>
              <a:t>27.02.2020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39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akademických a vědeckých pracovníků</a:t>
            </a:r>
          </a:p>
        </p:txBody>
      </p:sp>
      <p:sp>
        <p:nvSpPr>
          <p:cNvPr id="4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C5E2D-298E-734D-AB1A-B86C94AEA1C5}" type="datetime1">
              <a:rPr lang="cs-CZ" smtClean="0"/>
              <a:t>27.02.2020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61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akademických a vědeckých pracovníků</a:t>
            </a:r>
          </a:p>
        </p:txBody>
      </p:sp>
      <p:sp>
        <p:nvSpPr>
          <p:cNvPr id="3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C8413-7A7A-E947-87AB-52B1E7B4242E}" type="datetime1">
              <a:rPr lang="cs-CZ" smtClean="0"/>
              <a:t>27.02.2020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13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akademických a vědeckých pracovníků</a:t>
            </a:r>
          </a:p>
        </p:txBody>
      </p:sp>
      <p:sp>
        <p:nvSpPr>
          <p:cNvPr id="6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A3041-30FD-0A4F-82EB-D87F0594B7E0}" type="datetime1">
              <a:rPr lang="cs-CZ" smtClean="0"/>
              <a:t>27.02.2020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3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akademických a vědeckých pracovníků</a:t>
            </a:r>
          </a:p>
        </p:txBody>
      </p:sp>
      <p:sp>
        <p:nvSpPr>
          <p:cNvPr id="6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02AB3-FC2A-CC40-8BCC-A4CAEE0E1345}" type="datetime1">
              <a:rPr lang="cs-CZ" smtClean="0"/>
              <a:t>27.02.2020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02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24625"/>
            <a:ext cx="41036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/>
              <a:t>Setkání akademických a vědeckých pracovníků</a:t>
            </a:r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401638" y="6413500"/>
            <a:ext cx="8393112" cy="71438"/>
          </a:xfrm>
          <a:prstGeom prst="rect">
            <a:avLst/>
          </a:prstGeom>
          <a:gradFill rotWithShape="0">
            <a:gsLst>
              <a:gs pos="0">
                <a:srgbClr val="FDCB01"/>
              </a:gs>
              <a:gs pos="100000">
                <a:srgbClr val="FFEA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solidFill>
                <a:srgbClr val="000000"/>
              </a:solidFill>
              <a:ea typeface="+mn-ea"/>
            </a:endParaRPr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441325" y="966788"/>
            <a:ext cx="8348663" cy="71437"/>
          </a:xfrm>
          <a:prstGeom prst="rect">
            <a:avLst/>
          </a:prstGeom>
          <a:gradFill rotWithShape="0">
            <a:gsLst>
              <a:gs pos="0">
                <a:srgbClr val="FFEA91"/>
              </a:gs>
              <a:gs pos="100000">
                <a:srgbClr val="FDCB0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Line 10"/>
          <p:cNvSpPr>
            <a:spLocks noChangeShapeType="1"/>
          </p:cNvSpPr>
          <p:nvPr/>
        </p:nvSpPr>
        <p:spPr bwMode="auto">
          <a:xfrm>
            <a:off x="409575" y="304800"/>
            <a:ext cx="0" cy="6110288"/>
          </a:xfrm>
          <a:prstGeom prst="line">
            <a:avLst/>
          </a:prstGeom>
          <a:noFill/>
          <a:ln w="19050">
            <a:solidFill>
              <a:srgbClr val="FDCB0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0" name="Line 11"/>
          <p:cNvSpPr>
            <a:spLocks noChangeShapeType="1"/>
          </p:cNvSpPr>
          <p:nvPr/>
        </p:nvSpPr>
        <p:spPr bwMode="auto">
          <a:xfrm>
            <a:off x="8763000" y="1125538"/>
            <a:ext cx="0" cy="5218112"/>
          </a:xfrm>
          <a:prstGeom prst="line">
            <a:avLst/>
          </a:prstGeom>
          <a:noFill/>
          <a:ln w="50800" cap="rnd">
            <a:solidFill>
              <a:srgbClr val="FDCB0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1" name="AutoShape 14"/>
          <p:cNvSpPr>
            <a:spLocks noChangeAspect="1" noChangeArrowheads="1"/>
          </p:cNvSpPr>
          <p:nvPr/>
        </p:nvSpPr>
        <p:spPr bwMode="auto">
          <a:xfrm>
            <a:off x="28575" y="628650"/>
            <a:ext cx="712788" cy="712788"/>
          </a:xfrm>
          <a:prstGeom prst="flowChartSummingJunction">
            <a:avLst/>
          </a:prstGeom>
          <a:gradFill rotWithShape="0">
            <a:gsLst>
              <a:gs pos="0">
                <a:srgbClr val="FDCB01"/>
              </a:gs>
              <a:gs pos="100000">
                <a:srgbClr val="FFFFC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solidFill>
                <a:srgbClr val="000000"/>
              </a:solidFill>
              <a:ea typeface="+mn-ea"/>
            </a:endParaRPr>
          </a:p>
        </p:txBody>
      </p:sp>
      <p:sp>
        <p:nvSpPr>
          <p:cNvPr id="1032" name="Line 15"/>
          <p:cNvSpPr>
            <a:spLocks noChangeShapeType="1"/>
          </p:cNvSpPr>
          <p:nvPr/>
        </p:nvSpPr>
        <p:spPr bwMode="auto">
          <a:xfrm>
            <a:off x="485775" y="3213100"/>
            <a:ext cx="0" cy="3124200"/>
          </a:xfrm>
          <a:prstGeom prst="line">
            <a:avLst/>
          </a:prstGeom>
          <a:noFill/>
          <a:ln w="9525">
            <a:solidFill>
              <a:srgbClr val="FDCB0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3" name="Line 16"/>
          <p:cNvSpPr>
            <a:spLocks noChangeShapeType="1"/>
          </p:cNvSpPr>
          <p:nvPr/>
        </p:nvSpPr>
        <p:spPr bwMode="auto">
          <a:xfrm>
            <a:off x="485775" y="6337300"/>
            <a:ext cx="3581400" cy="0"/>
          </a:xfrm>
          <a:prstGeom prst="line">
            <a:avLst/>
          </a:prstGeom>
          <a:noFill/>
          <a:ln w="12700">
            <a:solidFill>
              <a:srgbClr val="FDCB0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034" name="Picture 21" descr="fai_logo_cz_puvodni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4450"/>
            <a:ext cx="34051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22"/>
          <p:cNvSpPr>
            <a:spLocks noChangeArrowheads="1"/>
          </p:cNvSpPr>
          <p:nvPr/>
        </p:nvSpPr>
        <p:spPr bwMode="auto">
          <a:xfrm>
            <a:off x="3203575" y="6524625"/>
            <a:ext cx="2232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cs-CZ" altLang="cs-CZ" sz="1400" b="1">
              <a:solidFill>
                <a:srgbClr val="000000"/>
              </a:solidFill>
              <a:ea typeface="+mn-ea"/>
            </a:endParaRPr>
          </a:p>
        </p:txBody>
      </p:sp>
      <p:sp>
        <p:nvSpPr>
          <p:cNvPr id="103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1125538"/>
            <a:ext cx="81470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12640" name="Rectangle 10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83525" y="6526213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45AB623-DBCA-3C48-8A9E-40BAAAB40197}" type="datetime1">
              <a:rPr lang="cs-CZ" smtClean="0"/>
              <a:t>27.02.2020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0" r:id="rId1"/>
    <p:sldLayoutId id="2147486231" r:id="rId2"/>
    <p:sldLayoutId id="2147486221" r:id="rId3"/>
    <p:sldLayoutId id="2147486222" r:id="rId4"/>
    <p:sldLayoutId id="2147486223" r:id="rId5"/>
    <p:sldLayoutId id="2147486224" r:id="rId6"/>
    <p:sldLayoutId id="2147486225" r:id="rId7"/>
    <p:sldLayoutId id="2147486226" r:id="rId8"/>
    <p:sldLayoutId id="2147486227" r:id="rId9"/>
    <p:sldLayoutId id="2147486228" r:id="rId10"/>
    <p:sldLayoutId id="2147486229" r:id="rId11"/>
    <p:sldLayoutId id="2147486230" r:id="rId12"/>
    <p:sldLayoutId id="2147486232" r:id="rId13"/>
    <p:sldLayoutId id="2147486233" r:id="rId14"/>
    <p:sldLayoutId id="2147486234" r:id="rId15"/>
    <p:sldLayoutId id="2147486235" r:id="rId16"/>
    <p:sldLayoutId id="2147486236" r:id="rId17"/>
    <p:sldLayoutId id="2147486237" r:id="rId18"/>
    <p:sldLayoutId id="2147486238" r:id="rId19"/>
    <p:sldLayoutId id="2147486239" r:id="rId20"/>
    <p:sldLayoutId id="2147486240" r:id="rId21"/>
    <p:sldLayoutId id="2147486241" r:id="rId22"/>
    <p:sldLayoutId id="2147486242" r:id="rId23"/>
    <p:sldLayoutId id="2147486243" r:id="rId24"/>
    <p:sldLayoutId id="2147486244" r:id="rId25"/>
    <p:sldLayoutId id="2147486245" r:id="rId26"/>
    <p:sldLayoutId id="2147486246" r:id="rId27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datoryjournals.com/metric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magojr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yzkum.cz/FrontClanek.aspx?idsekce=809377&amp;ad=1&amp;attid=831679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yzkum.cz/FrontClanek.aspx?idsekce=809377&amp;ad=1&amp;attid=831679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abells.com/journal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redatoryjournals.com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mjl.clarivate.com/hom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yzkum.cz/FrontClanek.aspx?idsekce=809377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jcr.clarivate.com/JCRLandingPageAction.action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Group 20"/>
          <p:cNvGrpSpPr>
            <a:grpSpLocks/>
          </p:cNvGrpSpPr>
          <p:nvPr/>
        </p:nvGrpSpPr>
        <p:grpSpPr bwMode="auto">
          <a:xfrm>
            <a:off x="34925" y="-100013"/>
            <a:ext cx="9001125" cy="1695451"/>
            <a:chOff x="22" y="-42"/>
            <a:chExt cx="5670" cy="1068"/>
          </a:xfrm>
        </p:grpSpPr>
        <p:sp>
          <p:nvSpPr>
            <p:cNvPr id="18441" name="Rectangle 21"/>
            <p:cNvSpPr>
              <a:spLocks noChangeArrowheads="1"/>
            </p:cNvSpPr>
            <p:nvPr/>
          </p:nvSpPr>
          <p:spPr bwMode="auto">
            <a:xfrm>
              <a:off x="68" y="45"/>
              <a:ext cx="5624" cy="845"/>
            </a:xfrm>
            <a:prstGeom prst="rect">
              <a:avLst/>
            </a:prstGeom>
            <a:solidFill>
              <a:srgbClr val="FFFF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8442" name="Rectangle 22"/>
            <p:cNvSpPr>
              <a:spLocks noChangeArrowheads="1"/>
            </p:cNvSpPr>
            <p:nvPr/>
          </p:nvSpPr>
          <p:spPr bwMode="auto">
            <a:xfrm>
              <a:off x="282" y="790"/>
              <a:ext cx="5259" cy="45"/>
            </a:xfrm>
            <a:prstGeom prst="rect">
              <a:avLst/>
            </a:prstGeom>
            <a:gradFill rotWithShape="0">
              <a:gsLst>
                <a:gs pos="0">
                  <a:srgbClr val="FFEA91"/>
                </a:gs>
                <a:gs pos="100000">
                  <a:srgbClr val="FDCB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8443" name="AutoShape 23"/>
            <p:cNvSpPr>
              <a:spLocks noChangeAspect="1" noChangeArrowheads="1"/>
            </p:cNvSpPr>
            <p:nvPr/>
          </p:nvSpPr>
          <p:spPr bwMode="auto">
            <a:xfrm>
              <a:off x="22" y="577"/>
              <a:ext cx="449" cy="449"/>
            </a:xfrm>
            <a:prstGeom prst="flowChartSummingJunction">
              <a:avLst/>
            </a:prstGeom>
            <a:gradFill rotWithShape="0">
              <a:gsLst>
                <a:gs pos="0">
                  <a:srgbClr val="FDCB01"/>
                </a:gs>
                <a:gs pos="100000">
                  <a:srgbClr val="FFFFC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8444" name="Line 24"/>
            <p:cNvSpPr>
              <a:spLocks noChangeShapeType="1"/>
            </p:cNvSpPr>
            <p:nvPr/>
          </p:nvSpPr>
          <p:spPr bwMode="auto">
            <a:xfrm flipV="1">
              <a:off x="249" y="254"/>
              <a:ext cx="0" cy="318"/>
            </a:xfrm>
            <a:prstGeom prst="line">
              <a:avLst/>
            </a:prstGeom>
            <a:noFill/>
            <a:ln w="19050">
              <a:solidFill>
                <a:srgbClr val="FDCB0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8445" name="Picture 25" descr="fai_logo_cz_puvodn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-42"/>
              <a:ext cx="3240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7" name="Group 29"/>
          <p:cNvGrpSpPr>
            <a:grpSpLocks/>
          </p:cNvGrpSpPr>
          <p:nvPr/>
        </p:nvGrpSpPr>
        <p:grpSpPr bwMode="auto">
          <a:xfrm>
            <a:off x="350838" y="1244564"/>
            <a:ext cx="8401050" cy="5137148"/>
            <a:chOff x="22" y="820"/>
            <a:chExt cx="5692" cy="3427"/>
          </a:xfrm>
        </p:grpSpPr>
        <p:pic>
          <p:nvPicPr>
            <p:cNvPr id="18438" name="Picture 26" descr="J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" y="1803"/>
              <a:ext cx="3659" cy="2437"/>
            </a:xfrm>
            <a:prstGeom prst="rect">
              <a:avLst/>
            </a:prstGeom>
            <a:noFill/>
            <a:ln w="9525">
              <a:solidFill>
                <a:srgbClr val="FDCB01"/>
              </a:solidFill>
              <a:miter lim="800000"/>
              <a:headEnd/>
              <a:tailEnd/>
            </a:ln>
            <a:effectLst>
              <a:outerShdw blurRad="63500" dist="81320" dir="19280412" algn="ctr" rotWithShape="0">
                <a:srgbClr val="FFEA91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39" name="Rectangle 27"/>
            <p:cNvSpPr>
              <a:spLocks noChangeArrowheads="1"/>
            </p:cNvSpPr>
            <p:nvPr/>
          </p:nvSpPr>
          <p:spPr bwMode="auto">
            <a:xfrm>
              <a:off x="22" y="4127"/>
              <a:ext cx="5692" cy="120"/>
            </a:xfrm>
            <a:prstGeom prst="rect">
              <a:avLst/>
            </a:prstGeom>
            <a:solidFill>
              <a:srgbClr val="FFFF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8440" name="Text Box 28"/>
            <p:cNvSpPr txBox="1">
              <a:spLocks noChangeArrowheads="1"/>
            </p:cNvSpPr>
            <p:nvPr/>
          </p:nvSpPr>
          <p:spPr bwMode="auto">
            <a:xfrm>
              <a:off x="249" y="820"/>
              <a:ext cx="529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altLang="cs-CZ" sz="2400" b="1" dirty="0">
                  <a:solidFill>
                    <a:srgbClr val="000000"/>
                  </a:solidFill>
                </a:rPr>
                <a:t>Setkání  akademických a vědeckých pracovníků FAI </a:t>
              </a:r>
            </a:p>
          </p:txBody>
        </p:sp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0DFF689C-5B95-A44E-B7F1-6960D2A59D1A}"/>
              </a:ext>
            </a:extLst>
          </p:cNvPr>
          <p:cNvSpPr/>
          <p:nvPr/>
        </p:nvSpPr>
        <p:spPr>
          <a:xfrm>
            <a:off x="447666" y="1805841"/>
            <a:ext cx="82280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cs-CZ" altLang="cs-CZ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Směřování publikační činnosti na FAI </a:t>
            </a:r>
          </a:p>
          <a:p>
            <a:pPr algn="ctr" eaLnBrk="1" hangingPunct="1"/>
            <a:r>
              <a:rPr lang="cs-CZ" altLang="cs-CZ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nejen v kontextu Metodiky 17+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98A8CBE-E825-AE42-9B04-15BD270D3FE4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87400" y="1557338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124526"/>
            <a:ext cx="7842250" cy="43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Bibliometrie</a:t>
            </a: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5" name="Obdélník 9">
            <a:extLst>
              <a:ext uri="{FF2B5EF4-FFF2-40B4-BE49-F238E27FC236}">
                <a16:creationId xmlns:a16="http://schemas.microsoft.com/office/drawing/2014/main" id="{CB60CAE5-6ED1-0B4A-BEFC-C6508EFB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556792"/>
            <a:ext cx="7608961" cy="373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000" dirty="0"/>
              <a:t>Kvantitativní analýza dokumentů, zkoumání citačních vazeb</a:t>
            </a:r>
          </a:p>
          <a:p>
            <a:pPr marL="342900" indent="-34290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000" dirty="0"/>
              <a:t>Analýzy lze udělat na různých úrovních (autoři, články, časopisy, instituce, obory, země)</a:t>
            </a:r>
          </a:p>
          <a:p>
            <a:pPr marL="342900" indent="-34290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000" dirty="0"/>
              <a:t>Citační data poskytuje řada služeb (</a:t>
            </a:r>
            <a:r>
              <a:rPr lang="cs-CZ" altLang="cs-CZ" sz="2000" dirty="0" err="1"/>
              <a:t>CrossRef</a:t>
            </a:r>
            <a:r>
              <a:rPr lang="cs-CZ" altLang="cs-CZ" sz="2000" dirty="0"/>
              <a:t>, Google </a:t>
            </a:r>
            <a:r>
              <a:rPr lang="cs-CZ" altLang="cs-CZ" sz="2000" dirty="0" err="1"/>
              <a:t>Scholar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ResearchGate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Dimensions</a:t>
            </a:r>
            <a:r>
              <a:rPr lang="cs-CZ" altLang="cs-CZ" sz="2000" dirty="0"/>
              <a:t>…)</a:t>
            </a:r>
          </a:p>
          <a:p>
            <a:pPr marL="342900" indent="-34290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000" b="1" dirty="0"/>
              <a:t>Relevantní a platné analýzy je ale možno realizovat pouze v rámci citačních databází Web </a:t>
            </a:r>
            <a:r>
              <a:rPr lang="cs-CZ" altLang="cs-CZ" sz="2000" b="1" dirty="0" err="1"/>
              <a:t>of</a:t>
            </a:r>
            <a:r>
              <a:rPr lang="cs-CZ" altLang="cs-CZ" sz="2000" b="1" dirty="0"/>
              <a:t> Science a </a:t>
            </a:r>
            <a:r>
              <a:rPr lang="cs-CZ" altLang="cs-CZ" sz="2000" b="1" dirty="0" err="1"/>
              <a:t>Scopus</a:t>
            </a:r>
            <a:endParaRPr lang="cs-CZ" altLang="cs-CZ" sz="2000" b="1" dirty="0"/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endParaRPr lang="cs-CZ" altLang="cs-CZ" sz="1000" b="1" dirty="0"/>
          </a:p>
          <a:p>
            <a:pPr>
              <a:spcAft>
                <a:spcPts val="800"/>
              </a:spcAft>
              <a:buSzPct val="115000"/>
              <a:defRPr/>
            </a:pP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Bibliometrické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indikátory</a:t>
            </a:r>
          </a:p>
          <a:p>
            <a:pPr algn="just" eaLnBrk="1" hangingPunct="1"/>
            <a:endParaRPr lang="cs-CZ" altLang="cs-CZ" sz="2000" b="1" u="sng" dirty="0"/>
          </a:p>
          <a:p>
            <a:pPr algn="just" eaLnBrk="1" hangingPunct="1"/>
            <a:endParaRPr lang="cs-CZ" altLang="cs-CZ" sz="2000" b="1" u="sng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7283A19F-D7B5-0A46-9173-B9AB78F43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76279"/>
              </p:ext>
            </p:extLst>
          </p:nvPr>
        </p:nvGraphicFramePr>
        <p:xfrm>
          <a:off x="827584" y="4725144"/>
          <a:ext cx="7488832" cy="1466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140745617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63309071"/>
                    </a:ext>
                  </a:extLst>
                </a:gridCol>
              </a:tblGrid>
              <a:tr h="3695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000" b="1" dirty="0"/>
                        <a:t>Pro časopisy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000" b="1" dirty="0"/>
                        <a:t>Pro autory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926016"/>
                  </a:ext>
                </a:extLst>
              </a:tr>
              <a:tr h="1070582">
                <a:tc>
                  <a:txBody>
                    <a:bodyPr/>
                    <a:lstStyle/>
                    <a:p>
                      <a:pPr marL="355600" lvl="2" indent="-21748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cs-CZ" altLang="cs-CZ" sz="2000" b="1" dirty="0" err="1"/>
                        <a:t>Impact</a:t>
                      </a:r>
                      <a:r>
                        <a:rPr lang="cs-CZ" altLang="cs-CZ" sz="2000" b="1" dirty="0"/>
                        <a:t> </a:t>
                      </a:r>
                      <a:r>
                        <a:rPr lang="cs-CZ" altLang="cs-CZ" sz="2000" b="1" dirty="0" err="1"/>
                        <a:t>Factor</a:t>
                      </a:r>
                      <a:endParaRPr lang="cs-CZ" altLang="cs-CZ" sz="2000" b="1" dirty="0"/>
                    </a:p>
                    <a:p>
                      <a:pPr marL="355600" lvl="2" indent="-21748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cs-CZ" altLang="cs-CZ" sz="2000" b="1" dirty="0" err="1"/>
                        <a:t>Article</a:t>
                      </a:r>
                      <a:r>
                        <a:rPr lang="cs-CZ" altLang="cs-CZ" sz="2000" b="1" dirty="0"/>
                        <a:t> Influence </a:t>
                      </a:r>
                      <a:r>
                        <a:rPr lang="cs-CZ" altLang="cs-CZ" sz="2000" b="1" dirty="0" err="1"/>
                        <a:t>Score</a:t>
                      </a:r>
                      <a:endParaRPr lang="cs-CZ" altLang="cs-CZ" sz="2000" b="1" dirty="0"/>
                    </a:p>
                    <a:p>
                      <a:pPr marL="355600" lvl="2" indent="-21748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cs-CZ" altLang="cs-CZ" sz="2000" b="1" dirty="0"/>
                        <a:t>SJR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altLang="cs-CZ" sz="2000" b="1" dirty="0"/>
                        <a:t>Počet citací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altLang="cs-CZ" sz="2000" b="1" dirty="0"/>
                        <a:t>H-index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310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033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D57C7B10-0901-664F-8858-AA109E5D997B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87400" y="1557338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124526"/>
            <a:ext cx="7842250" cy="43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Možná znáte i tyto 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bibliometrické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indikátory !!!!</a:t>
            </a: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5" name="Obdélník 9">
            <a:extLst>
              <a:ext uri="{FF2B5EF4-FFF2-40B4-BE49-F238E27FC236}">
                <a16:creationId xmlns:a16="http://schemas.microsoft.com/office/drawing/2014/main" id="{CB60CAE5-6ED1-0B4A-BEFC-C6508EFB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679317"/>
            <a:ext cx="7608961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CiteFactor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Cosmos</a:t>
            </a:r>
            <a:r>
              <a:rPr lang="cs-CZ" sz="2000" dirty="0"/>
              <a:t> </a:t>
            </a:r>
            <a:r>
              <a:rPr lang="cs-CZ" sz="2000" dirty="0" err="1"/>
              <a:t>Impact</a:t>
            </a:r>
            <a:r>
              <a:rPr lang="cs-CZ" sz="2000" dirty="0"/>
              <a:t> </a:t>
            </a:r>
            <a:r>
              <a:rPr lang="cs-CZ" sz="2000" dirty="0" err="1"/>
              <a:t>Factor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General </a:t>
            </a:r>
            <a:r>
              <a:rPr lang="cs-CZ" sz="2000" dirty="0" err="1"/>
              <a:t>Impact</a:t>
            </a:r>
            <a:r>
              <a:rPr lang="cs-CZ" sz="2000" dirty="0"/>
              <a:t> </a:t>
            </a:r>
            <a:r>
              <a:rPr lang="cs-CZ" sz="2000" dirty="0" err="1"/>
              <a:t>Factor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Global</a:t>
            </a:r>
            <a:r>
              <a:rPr lang="cs-CZ" sz="2000" dirty="0"/>
              <a:t> </a:t>
            </a:r>
            <a:r>
              <a:rPr lang="cs-CZ" sz="2000" dirty="0" err="1"/>
              <a:t>Impact</a:t>
            </a:r>
            <a:r>
              <a:rPr lang="cs-CZ" sz="2000" dirty="0"/>
              <a:t> </a:t>
            </a:r>
            <a:r>
              <a:rPr lang="cs-CZ" sz="2000" dirty="0" err="1"/>
              <a:t>Factor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Journal</a:t>
            </a:r>
            <a:r>
              <a:rPr lang="cs-CZ" sz="2000" dirty="0"/>
              <a:t> Influence </a:t>
            </a:r>
            <a:r>
              <a:rPr lang="cs-CZ" sz="2000" dirty="0" err="1"/>
              <a:t>Factor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Research</a:t>
            </a:r>
            <a:r>
              <a:rPr lang="cs-CZ" sz="2000" dirty="0"/>
              <a:t> </a:t>
            </a:r>
            <a:r>
              <a:rPr lang="cs-CZ" sz="2000" dirty="0" err="1"/>
              <a:t>Journal</a:t>
            </a:r>
            <a:r>
              <a:rPr lang="cs-CZ" sz="2000" dirty="0"/>
              <a:t> </a:t>
            </a:r>
            <a:r>
              <a:rPr lang="cs-CZ" sz="2000" dirty="0" err="1"/>
              <a:t>Impact</a:t>
            </a:r>
            <a:r>
              <a:rPr lang="cs-CZ" sz="2000" dirty="0"/>
              <a:t> </a:t>
            </a:r>
            <a:r>
              <a:rPr lang="cs-CZ" sz="2000" dirty="0" err="1"/>
              <a:t>Factor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Technical</a:t>
            </a:r>
            <a:r>
              <a:rPr lang="cs-CZ" sz="2000" dirty="0"/>
              <a:t> </a:t>
            </a:r>
            <a:r>
              <a:rPr lang="cs-CZ" sz="2000" dirty="0" err="1"/>
              <a:t>Impact</a:t>
            </a:r>
            <a:r>
              <a:rPr lang="cs-CZ" sz="2000" dirty="0"/>
              <a:t> </a:t>
            </a:r>
            <a:r>
              <a:rPr lang="cs-CZ" sz="2000" dirty="0" err="1"/>
              <a:t>Factor</a:t>
            </a:r>
            <a:r>
              <a:rPr lang="cs-CZ" sz="2000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r>
              <a:rPr lang="cs-CZ" sz="2000" dirty="0"/>
              <a:t>Jenom pár příkladů z </a:t>
            </a:r>
            <a:r>
              <a:rPr lang="cs-CZ" sz="2000" b="1" dirty="0"/>
              <a:t>List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Misleading</a:t>
            </a:r>
            <a:r>
              <a:rPr lang="cs-CZ" sz="2000" b="1" dirty="0"/>
              <a:t> </a:t>
            </a:r>
            <a:r>
              <a:rPr lang="cs-CZ" sz="2000" b="1" dirty="0" err="1"/>
              <a:t>Metrics</a:t>
            </a:r>
            <a:r>
              <a:rPr lang="cs-CZ" sz="2000" b="1" dirty="0"/>
              <a:t> </a:t>
            </a:r>
            <a:r>
              <a:rPr lang="cs-CZ" sz="2000" dirty="0">
                <a:hlinkClick r:id="rId3"/>
              </a:rPr>
              <a:t>https://predatoryjournals.com/metrics/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pPr algn="ctr"/>
            <a:r>
              <a:rPr lang="cs-CZ" sz="2000" b="1" dirty="0">
                <a:solidFill>
                  <a:srgbClr val="C00000"/>
                </a:solidFill>
              </a:rPr>
              <a:t>Tyto METRIKY nejsou určeny pro relevantní, vypovídající a platné analýzy publikačních výstupů!!!</a:t>
            </a:r>
          </a:p>
          <a:p>
            <a:pPr algn="just" eaLnBrk="1" hangingPunct="1"/>
            <a:endParaRPr lang="cs-CZ" altLang="cs-CZ" sz="2000" b="1" u="sng" dirty="0"/>
          </a:p>
          <a:p>
            <a:pPr algn="just" eaLnBrk="1" hangingPunct="1"/>
            <a:endParaRPr lang="cs-CZ" altLang="cs-CZ" sz="2000" b="1" u="sng" dirty="0"/>
          </a:p>
        </p:txBody>
      </p:sp>
    </p:spTree>
    <p:extLst>
      <p:ext uri="{BB962C8B-B14F-4D97-AF65-F5344CB8AC3E}">
        <p14:creationId xmlns:p14="http://schemas.microsoft.com/office/powerpoint/2010/main" val="932954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647DDDEE-304D-8546-B8F4-2269B70B6449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87400" y="1557338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124526"/>
            <a:ext cx="7842250" cy="43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MPACT </a:t>
            </a:r>
            <a:r>
              <a:rPr lang="cs-CZ" altLang="cs-CZ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ACTOR - IF</a:t>
            </a: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5" name="Obdélník 9">
            <a:extLst>
              <a:ext uri="{FF2B5EF4-FFF2-40B4-BE49-F238E27FC236}">
                <a16:creationId xmlns:a16="http://schemas.microsoft.com/office/drawing/2014/main" id="{CB60CAE5-6ED1-0B4A-BEFC-C6508EFB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679317"/>
            <a:ext cx="530470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Nejzavedenější a nejuznávanější indikátor pro hodnocení časopisů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IF</a:t>
            </a:r>
            <a:r>
              <a:rPr lang="cs-CZ" sz="2000" dirty="0"/>
              <a:t> </a:t>
            </a:r>
            <a:r>
              <a:rPr lang="cs-CZ" sz="2000" i="1" dirty="0"/>
              <a:t>je poměr počtu citací registrovaných v posledním ukončeném roce na všechny články publikované v daném časopisu za předchozí dva roky k celkovému počtu všech těchto článků.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E4546E6-01BD-7D41-AB45-44BBD892F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700808"/>
            <a:ext cx="2335584" cy="220520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35BA90C1-710B-3E4A-8533-6F9F4C5A29CD}"/>
              </a:ext>
            </a:extLst>
          </p:cNvPr>
          <p:cNvSpPr/>
          <p:nvPr/>
        </p:nvSpPr>
        <p:spPr>
          <a:xfrm>
            <a:off x="787400" y="3906017"/>
            <a:ext cx="7673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Používána jsou data z Web </a:t>
            </a:r>
            <a:r>
              <a:rPr lang="cs-CZ" sz="2000" dirty="0" err="1"/>
              <a:t>of</a:t>
            </a:r>
            <a:r>
              <a:rPr lang="cs-CZ" sz="2000" dirty="0"/>
              <a:t> Science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Do výpočtu se nezapočítávají speciální typy dokumentů jako errata, komentáře nebo novinky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Informace o IF jsou dostupné v databázi </a:t>
            </a:r>
            <a:r>
              <a:rPr lang="cs-CZ" sz="2000" b="1" dirty="0" err="1"/>
              <a:t>Journal</a:t>
            </a:r>
            <a:r>
              <a:rPr lang="cs-CZ" sz="2000" b="1" dirty="0"/>
              <a:t> </a:t>
            </a:r>
            <a:r>
              <a:rPr lang="cs-CZ" sz="2000" b="1" dirty="0" err="1"/>
              <a:t>Citation</a:t>
            </a:r>
            <a:r>
              <a:rPr lang="cs-CZ" sz="2000" b="1" dirty="0"/>
              <a:t> </a:t>
            </a:r>
            <a:r>
              <a:rPr lang="cs-CZ" sz="2000" b="1" dirty="0" err="1"/>
              <a:t>Reports</a:t>
            </a:r>
            <a:r>
              <a:rPr lang="cs-CZ" sz="2000" b="1" dirty="0"/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43CF27C-F642-8E48-AA05-1549C0736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9" y="5286441"/>
            <a:ext cx="5904656" cy="10028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9EA1DA51-BB7D-7A4A-BC5E-BFDCAF416A43}"/>
                  </a:ext>
                </a:extLst>
              </p14:cNvPr>
              <p14:cNvContentPartPr/>
              <p14:nvPr/>
            </p14:nvContentPartPr>
            <p14:xfrm>
              <a:off x="4086179" y="5244006"/>
              <a:ext cx="1203840" cy="42372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9EA1DA51-BB7D-7A4A-BC5E-BFDCAF416A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77539" y="5235006"/>
                <a:ext cx="1221480" cy="44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3094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E39B3F30-A14B-5E4E-8255-64503EA7D7A9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87400" y="1557338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124526"/>
            <a:ext cx="7842250" cy="43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RTICLE </a:t>
            </a:r>
            <a:r>
              <a:rPr lang="cs-CZ" altLang="cs-CZ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NFLUENCE </a:t>
            </a:r>
            <a:r>
              <a:rPr lang="cs-CZ" altLang="cs-CZ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- AIS</a:t>
            </a: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5" name="Obdélník 9">
            <a:extLst>
              <a:ext uri="{FF2B5EF4-FFF2-40B4-BE49-F238E27FC236}">
                <a16:creationId xmlns:a16="http://schemas.microsoft.com/office/drawing/2014/main" id="{CB60CAE5-6ED1-0B4A-BEFC-C6508EFB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628800"/>
            <a:ext cx="760896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Metrika pro časopisy určena k odhadu důležitosti časopisu nehledě na jeho velikost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Eliminuje </a:t>
            </a:r>
            <a:r>
              <a:rPr lang="cs-CZ" dirty="0" err="1"/>
              <a:t>autocitace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Rozlišuje váhu citací podle kvality časopisů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Zohledňuje delší časové období (5 let)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Přihlíží k němu aktuální metodika hodnocení VO RVVI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Informace o AIS jsou dostupné v databázi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Citation</a:t>
            </a:r>
            <a:r>
              <a:rPr lang="cs-CZ" dirty="0"/>
              <a:t> </a:t>
            </a:r>
            <a:r>
              <a:rPr lang="cs-CZ" dirty="0" err="1"/>
              <a:t>Reports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76A6FBA-D3F7-AF4C-B7C1-1EBDC4688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43" y="3861048"/>
            <a:ext cx="7329757" cy="2377402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AA90AE6B-6743-1D4B-9D0B-6FFC01A13A51}"/>
              </a:ext>
            </a:extLst>
          </p:cNvPr>
          <p:cNvSpPr/>
          <p:nvPr/>
        </p:nvSpPr>
        <p:spPr>
          <a:xfrm>
            <a:off x="3203848" y="4869160"/>
            <a:ext cx="1800200" cy="288000"/>
          </a:xfrm>
          <a:prstGeom prst="rect">
            <a:avLst/>
          </a:prstGeom>
          <a:solidFill>
            <a:srgbClr val="FF2600">
              <a:alpha val="1294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287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CEAAD444-BABB-9348-9E46-9693ECBC62DE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87400" y="1557338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124526"/>
            <a:ext cx="7842250" cy="43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CIMAGO </a:t>
            </a:r>
            <a:r>
              <a:rPr lang="cs-CZ" altLang="cs-CZ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OURNAL </a:t>
            </a:r>
            <a:r>
              <a:rPr lang="cs-CZ" altLang="cs-CZ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 – SJR index</a:t>
            </a: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5" name="Obdélník 9">
            <a:extLst>
              <a:ext uri="{FF2B5EF4-FFF2-40B4-BE49-F238E27FC236}">
                <a16:creationId xmlns:a16="http://schemas.microsoft.com/office/drawing/2014/main" id="{CB60CAE5-6ED1-0B4A-BEFC-C6508EFB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628800"/>
            <a:ext cx="76089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Metrika pro časopisy, která je založena na myšlence, že všechny citace si nejsou rovny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U SJR hodnotu citace přímo ovlivňuje obor, kvalita a renomé časopisu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SJR je vázáno k databázi </a:t>
            </a:r>
            <a:r>
              <a:rPr lang="cs-CZ" dirty="0" err="1"/>
              <a:t>Scopus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Informace o SJR jsou dostupné v rámci databáze </a:t>
            </a:r>
            <a:r>
              <a:rPr lang="cs-CZ" dirty="0" err="1"/>
              <a:t>SciMago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 Rank </a:t>
            </a:r>
            <a:r>
              <a:rPr lang="cs-CZ" dirty="0">
                <a:hlinkClick r:id="rId3"/>
              </a:rPr>
              <a:t>https://www.scimagojr.com/</a:t>
            </a:r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B310A6C-C9A6-8242-BF11-448616DDC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43" y="3424224"/>
            <a:ext cx="7673032" cy="1274067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AA90AE6B-6743-1D4B-9D0B-6FFC01A13A51}"/>
              </a:ext>
            </a:extLst>
          </p:cNvPr>
          <p:cNvSpPr/>
          <p:nvPr/>
        </p:nvSpPr>
        <p:spPr>
          <a:xfrm>
            <a:off x="7452319" y="3933056"/>
            <a:ext cx="1002955" cy="288000"/>
          </a:xfrm>
          <a:prstGeom prst="rect">
            <a:avLst/>
          </a:prstGeom>
          <a:solidFill>
            <a:srgbClr val="FF2600">
              <a:alpha val="1294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EC8D164-3A49-A140-9987-FB56E04D65E9}"/>
              </a:ext>
            </a:extLst>
          </p:cNvPr>
          <p:cNvSpPr txBox="1"/>
          <p:nvPr/>
        </p:nvSpPr>
        <p:spPr>
          <a:xfrm>
            <a:off x="4618759" y="36098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Ukázka výpisu ze </a:t>
            </a:r>
            <a:r>
              <a:rPr lang="cs-CZ" dirty="0" err="1"/>
              <a:t>SCOPUSu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6D409E3-BB60-B745-9BD8-141ACF5E9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00" y="4753968"/>
            <a:ext cx="7667874" cy="1607039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C11636B6-167C-E74A-B358-4DAA00523B31}"/>
              </a:ext>
            </a:extLst>
          </p:cNvPr>
          <p:cNvSpPr txBox="1"/>
          <p:nvPr/>
        </p:nvSpPr>
        <p:spPr>
          <a:xfrm>
            <a:off x="3275856" y="509494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Ukázka výpisu ze SCIMAGO</a:t>
            </a:r>
          </a:p>
        </p:txBody>
      </p:sp>
    </p:spTree>
    <p:extLst>
      <p:ext uri="{BB962C8B-B14F-4D97-AF65-F5344CB8AC3E}">
        <p14:creationId xmlns:p14="http://schemas.microsoft.com/office/powerpoint/2010/main" val="1478696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41EBAEE-88AA-2546-AF75-1C6435107C6E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87400" y="1557338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124526"/>
            <a:ext cx="7842250" cy="43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Srovnání 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bibliometrických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indikátorů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82D31947-8640-2F45-B5F4-916D681D9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775645"/>
              </p:ext>
            </p:extLst>
          </p:nvPr>
        </p:nvGraphicFramePr>
        <p:xfrm>
          <a:off x="787398" y="1700811"/>
          <a:ext cx="7601024" cy="3924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4483">
                  <a:extLst>
                    <a:ext uri="{9D8B030D-6E8A-4147-A177-3AD203B41FA5}">
                      <a16:colId xmlns:a16="http://schemas.microsoft.com/office/drawing/2014/main" val="651299650"/>
                    </a:ext>
                  </a:extLst>
                </a:gridCol>
                <a:gridCol w="1728847">
                  <a:extLst>
                    <a:ext uri="{9D8B030D-6E8A-4147-A177-3AD203B41FA5}">
                      <a16:colId xmlns:a16="http://schemas.microsoft.com/office/drawing/2014/main" val="1503070023"/>
                    </a:ext>
                  </a:extLst>
                </a:gridCol>
                <a:gridCol w="1728847">
                  <a:extLst>
                    <a:ext uri="{9D8B030D-6E8A-4147-A177-3AD203B41FA5}">
                      <a16:colId xmlns:a16="http://schemas.microsoft.com/office/drawing/2014/main" val="1016036622"/>
                    </a:ext>
                  </a:extLst>
                </a:gridCol>
                <a:gridCol w="1728847">
                  <a:extLst>
                    <a:ext uri="{9D8B030D-6E8A-4147-A177-3AD203B41FA5}">
                      <a16:colId xmlns:a16="http://schemas.microsoft.com/office/drawing/2014/main" val="3988045375"/>
                    </a:ext>
                  </a:extLst>
                </a:gridCol>
              </a:tblGrid>
              <a:tr h="414104">
                <a:tc>
                  <a:txBody>
                    <a:bodyPr/>
                    <a:lstStyle/>
                    <a:p>
                      <a:pPr algn="l" fontAlgn="t"/>
                      <a:b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cs-CZ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138" marR="7138" marT="7138" marB="713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SJR</a:t>
                      </a:r>
                    </a:p>
                  </a:txBody>
                  <a:tcPr marL="7138" marR="7138" marT="7138" marB="713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AIS</a:t>
                      </a:r>
                    </a:p>
                  </a:txBody>
                  <a:tcPr marL="7138" marR="7138" marT="7138" marB="713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IF</a:t>
                      </a:r>
                    </a:p>
                  </a:txBody>
                  <a:tcPr marL="7138" marR="7138" marT="7138" marB="7138" anchor="ctr"/>
                </a:tc>
                <a:extLst>
                  <a:ext uri="{0D108BD9-81ED-4DB2-BD59-A6C34878D82A}">
                    <a16:rowId xmlns:a16="http://schemas.microsoft.com/office/drawing/2014/main" val="1413864123"/>
                  </a:ext>
                </a:extLst>
              </a:tr>
              <a:tr h="37116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Zdroj dat</a:t>
                      </a:r>
                    </a:p>
                  </a:txBody>
                  <a:tcPr marL="43138" marR="43138" marT="43138" marB="4313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effectLst/>
                        </a:rPr>
                        <a:t>Scopus</a:t>
                      </a:r>
                      <a:endParaRPr lang="cs-CZ" sz="1400" dirty="0">
                        <a:effectLst/>
                      </a:endParaRPr>
                    </a:p>
                  </a:txBody>
                  <a:tcPr marL="43138" marR="43138" marT="43138" marB="4313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</a:rPr>
                        <a:t>Web of Science</a:t>
                      </a:r>
                    </a:p>
                  </a:txBody>
                  <a:tcPr marL="43138" marR="43138" marT="43138" marB="4313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</a:rPr>
                        <a:t>Web of Science</a:t>
                      </a:r>
                    </a:p>
                  </a:txBody>
                  <a:tcPr marL="43138" marR="43138" marT="43138" marB="43138"/>
                </a:tc>
                <a:extLst>
                  <a:ext uri="{0D108BD9-81ED-4DB2-BD59-A6C34878D82A}">
                    <a16:rowId xmlns:a16="http://schemas.microsoft.com/office/drawing/2014/main" val="483357914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Časové období</a:t>
                      </a:r>
                    </a:p>
                  </a:txBody>
                  <a:tcPr marL="43138" marR="43138" marT="43138" marB="4313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</a:rPr>
                        <a:t>3 roky</a:t>
                      </a:r>
                    </a:p>
                  </a:txBody>
                  <a:tcPr marL="43138" marR="43138" marT="43138" marB="4313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</a:rPr>
                        <a:t>5 let</a:t>
                      </a:r>
                    </a:p>
                  </a:txBody>
                  <a:tcPr marL="43138" marR="43138" marT="43138" marB="4313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</a:rPr>
                        <a:t>2 roky</a:t>
                      </a:r>
                    </a:p>
                  </a:txBody>
                  <a:tcPr marL="43138" marR="43138" marT="43138" marB="43138"/>
                </a:tc>
                <a:extLst>
                  <a:ext uri="{0D108BD9-81ED-4DB2-BD59-A6C34878D82A}">
                    <a16:rowId xmlns:a16="http://schemas.microsoft.com/office/drawing/2014/main" val="2610497908"/>
                  </a:ext>
                </a:extLst>
              </a:tr>
              <a:tr h="481714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</a:rPr>
                        <a:t>Autocitace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 časopisu</a:t>
                      </a:r>
                    </a:p>
                  </a:txBody>
                  <a:tcPr marL="43138" marR="43138" marT="43138" marB="4313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</a:rPr>
                        <a:t>zahrnuté do max. míry 33%</a:t>
                      </a:r>
                    </a:p>
                  </a:txBody>
                  <a:tcPr marL="43138" marR="43138" marT="43138" marB="4313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</a:rPr>
                        <a:t>vyloučené</a:t>
                      </a:r>
                    </a:p>
                  </a:txBody>
                  <a:tcPr marL="43138" marR="43138" marT="43138" marB="4313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</a:rPr>
                        <a:t>zahrnuté</a:t>
                      </a:r>
                    </a:p>
                  </a:txBody>
                  <a:tcPr marL="43138" marR="43138" marT="43138" marB="43138"/>
                </a:tc>
                <a:extLst>
                  <a:ext uri="{0D108BD9-81ED-4DB2-BD59-A6C34878D82A}">
                    <a16:rowId xmlns:a16="http://schemas.microsoft.com/office/drawing/2014/main" val="2140620990"/>
                  </a:ext>
                </a:extLst>
              </a:tr>
              <a:tr h="481714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Vážení citací podle prestiže citujícího zdroje</a:t>
                      </a:r>
                    </a:p>
                  </a:txBody>
                  <a:tcPr marL="43138" marR="43138" marT="43138" marB="4313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</a:rPr>
                        <a:t>ano</a:t>
                      </a:r>
                    </a:p>
                  </a:txBody>
                  <a:tcPr marL="43138" marR="43138" marT="43138" marB="4313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</a:rPr>
                        <a:t>ano</a:t>
                      </a:r>
                    </a:p>
                  </a:txBody>
                  <a:tcPr marL="43138" marR="43138" marT="43138" marB="4313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</a:rPr>
                        <a:t>ne</a:t>
                      </a:r>
                    </a:p>
                  </a:txBody>
                  <a:tcPr marL="43138" marR="43138" marT="43138" marB="43138"/>
                </a:tc>
                <a:extLst>
                  <a:ext uri="{0D108BD9-81ED-4DB2-BD59-A6C34878D82A}">
                    <a16:rowId xmlns:a16="http://schemas.microsoft.com/office/drawing/2014/main" val="3313242458"/>
                  </a:ext>
                </a:extLst>
              </a:tr>
              <a:tr h="1786359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Způsob normování ukazatele na počet článků v časopise</a:t>
                      </a:r>
                    </a:p>
                  </a:txBody>
                  <a:tcPr marL="43138" marR="43138" marT="43138" marB="4313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>
                          <a:effectLst/>
                        </a:rPr>
                        <a:t>Podíl prestiže časopisu ku celkovému počtu článků v časopise</a:t>
                      </a:r>
                    </a:p>
                  </a:txBody>
                  <a:tcPr marL="43138" marR="43138" marT="43138" marB="4313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>
                          <a:effectLst/>
                        </a:rPr>
                        <a:t>Podíl prestiže časopisu dělený poměrem celkového počtu článků v časopise vůči celkovému počtu článků v databázi</a:t>
                      </a:r>
                    </a:p>
                  </a:txBody>
                  <a:tcPr marL="43138" marR="43138" marT="43138" marB="4313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>
                          <a:effectLst/>
                        </a:rPr>
                        <a:t>Podíl prestiže časopisu (počtu citací) ku celkovému počtu článků v časopise</a:t>
                      </a:r>
                    </a:p>
                  </a:txBody>
                  <a:tcPr marL="43138" marR="43138" marT="43138" marB="43138"/>
                </a:tc>
                <a:extLst>
                  <a:ext uri="{0D108BD9-81ED-4DB2-BD59-A6C34878D82A}">
                    <a16:rowId xmlns:a16="http://schemas.microsoft.com/office/drawing/2014/main" val="1666725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101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1EB2FA3-AF55-724E-8421-9425C24FFA62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87400" y="1557338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124526"/>
            <a:ext cx="7842250" cy="43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PERCENTILY – DECIL, KVARTILY Q1, Q2, Q3, Q4</a:t>
            </a:r>
          </a:p>
        </p:txBody>
      </p:sp>
      <p:sp>
        <p:nvSpPr>
          <p:cNvPr id="30725" name="Obdélník 9">
            <a:extLst>
              <a:ext uri="{FF2B5EF4-FFF2-40B4-BE49-F238E27FC236}">
                <a16:creationId xmlns:a16="http://schemas.microsoft.com/office/drawing/2014/main" id="{CB60CAE5-6ED1-0B4A-BEFC-C6508EFB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628800"/>
            <a:ext cx="7608961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Kvalitu časopisu nelze posoudit pouhým číslem IF, AIS nebo SJR.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Hodnoty indikátorů je potřeba vnímat odděleně v jednotlivých oborech výzkumu samostatně.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Každý časopis je v rámci </a:t>
            </a:r>
            <a:r>
              <a:rPr lang="cs-CZ" sz="1600" dirty="0" err="1"/>
              <a:t>Journal</a:t>
            </a:r>
            <a:r>
              <a:rPr lang="cs-CZ" sz="1600" dirty="0"/>
              <a:t> </a:t>
            </a:r>
            <a:r>
              <a:rPr lang="cs-CZ" sz="1600" dirty="0" err="1"/>
              <a:t>Citation</a:t>
            </a:r>
            <a:r>
              <a:rPr lang="cs-CZ" sz="1600" dirty="0"/>
              <a:t> </a:t>
            </a:r>
            <a:r>
              <a:rPr lang="cs-CZ" sz="1600" dirty="0" err="1"/>
              <a:t>Reports</a:t>
            </a:r>
            <a:r>
              <a:rPr lang="cs-CZ" sz="1600" dirty="0"/>
              <a:t> a </a:t>
            </a:r>
            <a:r>
              <a:rPr lang="cs-CZ" sz="1600" dirty="0" err="1"/>
              <a:t>SciMago</a:t>
            </a:r>
            <a:r>
              <a:rPr lang="cs-CZ" sz="1600" dirty="0"/>
              <a:t> </a:t>
            </a:r>
            <a:r>
              <a:rPr lang="cs-CZ" sz="1600" dirty="0" err="1"/>
              <a:t>Journal</a:t>
            </a:r>
            <a:r>
              <a:rPr lang="cs-CZ" sz="1600" dirty="0"/>
              <a:t> Rank zařazen do </a:t>
            </a:r>
            <a:r>
              <a:rPr lang="cs-CZ" sz="1600" b="1" dirty="0"/>
              <a:t>předmětových (oborových) kategorií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V rámci nich lze časopisy seřadit sestupně dle IF (popřípadě AIS, SJR) a určit jejich pořadí (postavení, umístění).</a:t>
            </a:r>
          </a:p>
          <a:p>
            <a:pPr marL="538163" lvl="1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/>
              <a:t>1.decil (D1) </a:t>
            </a:r>
            <a:r>
              <a:rPr lang="cs-CZ" sz="1400" dirty="0"/>
              <a:t>– časopis patří svou hodnotou sledovaného </a:t>
            </a:r>
            <a:r>
              <a:rPr lang="cs-CZ" sz="1400" dirty="0" err="1"/>
              <a:t>bibliometrického</a:t>
            </a:r>
            <a:r>
              <a:rPr lang="cs-CZ" sz="1400" dirty="0"/>
              <a:t> indikátoru mezi 10 % nejlepších</a:t>
            </a:r>
          </a:p>
          <a:p>
            <a:pPr marL="538163" lvl="1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/>
              <a:t>1. </a:t>
            </a:r>
            <a:r>
              <a:rPr lang="cs-CZ" sz="1400" b="1" dirty="0" err="1"/>
              <a:t>kvartil</a:t>
            </a:r>
            <a:r>
              <a:rPr lang="cs-CZ" sz="1400" b="1" dirty="0"/>
              <a:t> (Q1) </a:t>
            </a:r>
            <a:r>
              <a:rPr lang="cs-CZ" sz="1400" dirty="0"/>
              <a:t>– časopis patří svou hodnotou sledovaného </a:t>
            </a:r>
            <a:r>
              <a:rPr lang="cs-CZ" sz="1400" dirty="0" err="1"/>
              <a:t>bibliometrického</a:t>
            </a:r>
            <a:r>
              <a:rPr lang="cs-CZ" sz="1400" dirty="0"/>
              <a:t> indikátoru do první čtvrtiny posuzovaných časopisů </a:t>
            </a:r>
          </a:p>
          <a:p>
            <a:pPr marL="538163" lvl="1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/>
              <a:t>2. </a:t>
            </a:r>
            <a:r>
              <a:rPr lang="cs-CZ" sz="1400" b="1" dirty="0" err="1"/>
              <a:t>kvartil</a:t>
            </a:r>
            <a:r>
              <a:rPr lang="cs-CZ" sz="1400" b="1" dirty="0"/>
              <a:t> (Q2) </a:t>
            </a:r>
            <a:r>
              <a:rPr lang="cs-CZ" sz="1400" dirty="0"/>
              <a:t>– časopis patří svou hodnotou sledovaného </a:t>
            </a:r>
            <a:r>
              <a:rPr lang="cs-CZ" sz="1400" dirty="0" err="1"/>
              <a:t>bibliometrického</a:t>
            </a:r>
            <a:r>
              <a:rPr lang="cs-CZ" sz="1400" dirty="0"/>
              <a:t> indikátoru do druhé čtvrtiny posuzovaných časopisů </a:t>
            </a:r>
          </a:p>
          <a:p>
            <a:pPr marL="538163" lvl="1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/>
              <a:t>3. </a:t>
            </a:r>
            <a:r>
              <a:rPr lang="cs-CZ" sz="1400" b="1" dirty="0" err="1"/>
              <a:t>kvartil</a:t>
            </a:r>
            <a:r>
              <a:rPr lang="cs-CZ" sz="1400" b="1" dirty="0"/>
              <a:t> (Q3) </a:t>
            </a:r>
            <a:r>
              <a:rPr lang="cs-CZ" sz="1400" dirty="0"/>
              <a:t>– časopis patří svou hodnotou sledovaného </a:t>
            </a:r>
            <a:r>
              <a:rPr lang="cs-CZ" sz="1400" dirty="0" err="1"/>
              <a:t>bibliometrického</a:t>
            </a:r>
            <a:r>
              <a:rPr lang="cs-CZ" sz="1400" dirty="0"/>
              <a:t> indikátoru do třetí čtvrtiny posuzovaných časopisů </a:t>
            </a:r>
          </a:p>
          <a:p>
            <a:pPr marL="538163" lvl="1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/>
              <a:t>4. </a:t>
            </a:r>
            <a:r>
              <a:rPr lang="cs-CZ" sz="1400" b="1" dirty="0" err="1"/>
              <a:t>kvartil</a:t>
            </a:r>
            <a:r>
              <a:rPr lang="cs-CZ" sz="1400" b="1" dirty="0"/>
              <a:t> (Q4) </a:t>
            </a:r>
            <a:r>
              <a:rPr lang="cs-CZ" sz="1400" dirty="0"/>
              <a:t>– časopis patří svou hodnotou sledovaného </a:t>
            </a:r>
            <a:r>
              <a:rPr lang="cs-CZ" sz="1400" dirty="0" err="1"/>
              <a:t>bibliometrického</a:t>
            </a:r>
            <a:r>
              <a:rPr lang="cs-CZ" sz="1400" dirty="0"/>
              <a:t> indikátoru do poslední čtvrtiny posuzovaných časopisů </a:t>
            </a:r>
          </a:p>
          <a:p>
            <a:pPr marL="355600" lvl="1" indent="0">
              <a:spcAft>
                <a:spcPts val="600"/>
              </a:spcAft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24719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7BB5FC7-C98C-0540-BAD1-DC5FE0F93B1E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57122" y="1914620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122" y="1124746"/>
            <a:ext cx="7601024" cy="78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Oborové kategorie ve WOS a SCOPUS (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SciMaGo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versus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FORDy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Fields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0725" name="Obdélník 9">
            <a:extLst>
              <a:ext uri="{FF2B5EF4-FFF2-40B4-BE49-F238E27FC236}">
                <a16:creationId xmlns:a16="http://schemas.microsoft.com/office/drawing/2014/main" id="{CB60CAE5-6ED1-0B4A-BEFC-C6508EFB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13" y="2177856"/>
            <a:ext cx="7608961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Oborové kategorie v databázi WOS neodpovídají oborovým kategoriím ve </a:t>
            </a:r>
            <a:r>
              <a:rPr lang="cs-CZ" sz="1600" dirty="0" err="1"/>
              <a:t>SCOPUSu</a:t>
            </a:r>
            <a:r>
              <a:rPr lang="cs-CZ" sz="1600" dirty="0"/>
              <a:t> (</a:t>
            </a:r>
            <a:r>
              <a:rPr lang="cs-CZ" sz="1600" dirty="0" err="1"/>
              <a:t>SciMaGo</a:t>
            </a:r>
            <a:r>
              <a:rPr lang="cs-CZ" sz="1600" dirty="0"/>
              <a:t>)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Počet oborových kategorií ve WOS (WOS </a:t>
            </a:r>
            <a:r>
              <a:rPr lang="cs-CZ" sz="1600" dirty="0" err="1"/>
              <a:t>category</a:t>
            </a:r>
            <a:r>
              <a:rPr lang="cs-CZ" sz="1600" dirty="0"/>
              <a:t>) – 252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Počet oborových kategorií ve </a:t>
            </a:r>
            <a:r>
              <a:rPr lang="cs-CZ" sz="1600" dirty="0" err="1"/>
              <a:t>SCOPUSu</a:t>
            </a:r>
            <a:r>
              <a:rPr lang="cs-CZ" sz="1600" dirty="0"/>
              <a:t> (</a:t>
            </a:r>
            <a:r>
              <a:rPr lang="cs-CZ" sz="1600" dirty="0" err="1"/>
              <a:t>Subject</a:t>
            </a:r>
            <a:r>
              <a:rPr lang="cs-CZ" sz="1600" dirty="0"/>
              <a:t> </a:t>
            </a:r>
            <a:r>
              <a:rPr lang="cs-CZ" sz="1600" dirty="0" err="1"/>
              <a:t>Category</a:t>
            </a:r>
            <a:r>
              <a:rPr lang="cs-CZ" sz="1600" dirty="0"/>
              <a:t>) – 313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FORD – úplně jiné oborové skupiny, které neodpovídají ani WOS ani SCOPUS 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Počet </a:t>
            </a:r>
            <a:r>
              <a:rPr lang="cs-CZ" sz="1600" dirty="0" err="1"/>
              <a:t>FORDů</a:t>
            </a:r>
            <a:r>
              <a:rPr lang="cs-CZ" sz="1600" dirty="0"/>
              <a:t> – 40</a:t>
            </a:r>
          </a:p>
          <a:p>
            <a:pPr marL="271463" indent="-2667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C00000"/>
                </a:solidFill>
              </a:rPr>
              <a:t>Aby bylo možné provést analýzu publikačních výsledků dle </a:t>
            </a:r>
            <a:r>
              <a:rPr lang="cs-CZ" sz="1600" b="1" dirty="0" err="1">
                <a:solidFill>
                  <a:srgbClr val="C00000"/>
                </a:solidFill>
              </a:rPr>
              <a:t>FORDů</a:t>
            </a:r>
            <a:r>
              <a:rPr lang="cs-CZ" sz="1600" b="1" dirty="0">
                <a:solidFill>
                  <a:srgbClr val="C00000"/>
                </a:solidFill>
              </a:rPr>
              <a:t> zavedla Metodika 17+ převodníky mezi klasifikací oborů dle FORD a databázemi WOS resp. SCOPUS</a:t>
            </a:r>
          </a:p>
          <a:p>
            <a:pPr marL="271463" indent="-2667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C00000"/>
                </a:solidFill>
              </a:rPr>
              <a:t>Časopisy jsou tedy seskupeny do úplně nových skupin dle </a:t>
            </a:r>
            <a:r>
              <a:rPr lang="cs-CZ" sz="1600" b="1" dirty="0" err="1">
                <a:solidFill>
                  <a:srgbClr val="C00000"/>
                </a:solidFill>
              </a:rPr>
              <a:t>FORDů</a:t>
            </a:r>
            <a:endParaRPr lang="cs-CZ" sz="1600" b="1" dirty="0">
              <a:solidFill>
                <a:srgbClr val="C00000"/>
              </a:solidFill>
            </a:endParaRPr>
          </a:p>
          <a:p>
            <a:pPr marL="271463" indent="-2667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C00000"/>
                </a:solidFill>
              </a:rPr>
              <a:t>V těchto nových vícečlenných skupinách, zahrnující několik oborových kategorií dle WOS nebo SCOPUS, je vytvořeno pořadí dle indikátoru a určen </a:t>
            </a:r>
            <a:r>
              <a:rPr lang="cs-CZ" sz="1600" b="1" dirty="0" err="1">
                <a:solidFill>
                  <a:srgbClr val="C00000"/>
                </a:solidFill>
              </a:rPr>
              <a:t>kvartil</a:t>
            </a:r>
            <a:r>
              <a:rPr lang="cs-CZ" sz="1600" b="1" dirty="0">
                <a:solidFill>
                  <a:srgbClr val="C00000"/>
                </a:solidFill>
              </a:rPr>
              <a:t> (umístění časopisu)</a:t>
            </a:r>
          </a:p>
        </p:txBody>
      </p:sp>
    </p:spTree>
    <p:extLst>
      <p:ext uri="{BB962C8B-B14F-4D97-AF65-F5344CB8AC3E}">
        <p14:creationId xmlns:p14="http://schemas.microsoft.com/office/powerpoint/2010/main" val="1270265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EC23F567-8F3B-904D-AA30-3EDBEB492A7B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57122" y="1914620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122" y="1124746"/>
            <a:ext cx="7601024" cy="78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Oborové kategorie ve WOS a SCOPUS (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SciMaGo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versus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FORDy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Fields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15BD7A92-95CB-E348-A780-2020B9CF9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462252"/>
              </p:ext>
            </p:extLst>
          </p:nvPr>
        </p:nvGraphicFramePr>
        <p:xfrm>
          <a:off x="757122" y="1988840"/>
          <a:ext cx="7601024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512">
                  <a:extLst>
                    <a:ext uri="{9D8B030D-6E8A-4147-A177-3AD203B41FA5}">
                      <a16:colId xmlns:a16="http://schemas.microsoft.com/office/drawing/2014/main" val="3863901948"/>
                    </a:ext>
                  </a:extLst>
                </a:gridCol>
                <a:gridCol w="3800512">
                  <a:extLst>
                    <a:ext uri="{9D8B030D-6E8A-4147-A177-3AD203B41FA5}">
                      <a16:colId xmlns:a16="http://schemas.microsoft.com/office/drawing/2014/main" val="439401790"/>
                    </a:ext>
                  </a:extLst>
                </a:gridCol>
              </a:tblGrid>
              <a:tr h="7175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2.2 </a:t>
                      </a:r>
                      <a:r>
                        <a:rPr lang="cs-CZ" sz="1400" b="1" i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Electrical</a:t>
                      </a:r>
                      <a:r>
                        <a:rPr lang="cs-CZ" sz="1400" b="1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cs-CZ" sz="1400" b="1" i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engineering</a:t>
                      </a:r>
                      <a:r>
                        <a:rPr lang="cs-CZ" sz="1400" b="1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cs-CZ" sz="1400" b="1" i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Electronic</a:t>
                      </a:r>
                      <a:r>
                        <a:rPr lang="cs-CZ" sz="1400" b="1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cs-CZ" sz="1400" b="1" i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engineering</a:t>
                      </a:r>
                      <a:r>
                        <a:rPr lang="cs-CZ" sz="1400" b="1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cs-CZ" sz="1400" b="1" i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Information</a:t>
                      </a:r>
                      <a:r>
                        <a:rPr lang="cs-CZ" sz="1400" b="1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cs-CZ" sz="1400" b="1" i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engineering</a:t>
                      </a:r>
                      <a:endParaRPr lang="cs-CZ" sz="14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J Baskerville TxN" panose="0200050502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43559662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FORD/WOS </a:t>
                      </a:r>
                      <a:r>
                        <a:rPr lang="cs-CZ" sz="12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cs-CZ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FORD/SCOPUS </a:t>
                      </a:r>
                      <a:r>
                        <a:rPr lang="cs-CZ" sz="12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Subject</a:t>
                      </a:r>
                      <a:r>
                        <a:rPr lang="cs-CZ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cs-CZ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609673810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</a:rPr>
                        <a:t>ENGINEERING, ELECTRICAL &amp; ELECTRONIC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Hardware and </a:t>
                      </a:r>
                      <a:r>
                        <a:rPr lang="cs-CZ" sz="10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Architecture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59314406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</a:rPr>
                        <a:t>TELECOMMUNICATIONS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Nuclear</a:t>
                      </a: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0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cs-CZ" sz="10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128039597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</a:rPr>
                        <a:t>ROBOTICS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Aerospace</a:t>
                      </a: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0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228567733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</a:rPr>
                        <a:t>AUTOMATION &amp; CONTROL SYSTEMS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Automotive</a:t>
                      </a: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0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43297698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</a:rPr>
                        <a:t>COMPUTER SCIENCE, HARDWARE &amp; ARCHITECTURE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Systems </a:t>
                      </a:r>
                      <a:r>
                        <a:rPr lang="cs-CZ" sz="10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202547359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Electrical</a:t>
                      </a: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cs-CZ" sz="10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</a:t>
                      </a: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0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36488084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 Technology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202540644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cs-CZ" sz="10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Optimization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69615845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Modelling and </a:t>
                      </a:r>
                      <a:r>
                        <a:rPr lang="cs-CZ" sz="10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Simulation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824449065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3CEA2821-1404-C64A-B455-2DD5F9243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561646"/>
              </p:ext>
            </p:extLst>
          </p:nvPr>
        </p:nvGraphicFramePr>
        <p:xfrm>
          <a:off x="757122" y="3789040"/>
          <a:ext cx="7601024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512">
                  <a:extLst>
                    <a:ext uri="{9D8B030D-6E8A-4147-A177-3AD203B41FA5}">
                      <a16:colId xmlns:a16="http://schemas.microsoft.com/office/drawing/2014/main" val="3532659860"/>
                    </a:ext>
                  </a:extLst>
                </a:gridCol>
                <a:gridCol w="3800512">
                  <a:extLst>
                    <a:ext uri="{9D8B030D-6E8A-4147-A177-3AD203B41FA5}">
                      <a16:colId xmlns:a16="http://schemas.microsoft.com/office/drawing/2014/main" val="378029620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dirty="0">
                          <a:effectLst/>
                          <a:latin typeface="+mj-lt"/>
                        </a:rPr>
                        <a:t>1.2 </a:t>
                      </a:r>
                      <a:r>
                        <a:rPr lang="cs-CZ" sz="1400" b="1" i="0" dirty="0" err="1">
                          <a:effectLst/>
                          <a:latin typeface="+mj-lt"/>
                        </a:rPr>
                        <a:t>Computer</a:t>
                      </a:r>
                      <a:r>
                        <a:rPr lang="cs-CZ" sz="1400" b="1" i="0" dirty="0">
                          <a:effectLst/>
                          <a:latin typeface="+mj-lt"/>
                        </a:rPr>
                        <a:t> and </a:t>
                      </a:r>
                      <a:r>
                        <a:rPr lang="cs-CZ" sz="1400" b="1" i="0" dirty="0" err="1">
                          <a:effectLst/>
                          <a:latin typeface="+mj-lt"/>
                        </a:rPr>
                        <a:t>information</a:t>
                      </a:r>
                      <a:r>
                        <a:rPr lang="cs-CZ" sz="1400" b="1" i="0" dirty="0">
                          <a:effectLst/>
                          <a:latin typeface="+mj-lt"/>
                        </a:rPr>
                        <a:t> science</a:t>
                      </a:r>
                      <a:endParaRPr lang="cs-CZ" sz="1400" b="1" i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J Baskerville TxN" panose="0200050502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591076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FORD/WOS </a:t>
                      </a:r>
                      <a:r>
                        <a:rPr lang="cs-CZ" sz="12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cs-CZ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FORD/SCOPUS </a:t>
                      </a:r>
                      <a:r>
                        <a:rPr lang="cs-CZ" sz="12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Subject</a:t>
                      </a:r>
                      <a:r>
                        <a:rPr lang="cs-CZ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cs-CZ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191376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</a:rPr>
                        <a:t>COMPUTER SCIENCE, ARTIFICIAL INTELLIGENCE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  <a:latin typeface="+mj-lt"/>
                        </a:rPr>
                        <a:t>Computer</a:t>
                      </a:r>
                      <a:r>
                        <a:rPr lang="cs-CZ" sz="1000" dirty="0">
                          <a:effectLst/>
                          <a:latin typeface="+mj-lt"/>
                        </a:rPr>
                        <a:t> Science (</a:t>
                      </a:r>
                      <a:r>
                        <a:rPr lang="cs-CZ" sz="1000" dirty="0" err="1">
                          <a:effectLst/>
                          <a:latin typeface="+mj-lt"/>
                        </a:rPr>
                        <a:t>miscellaneous</a:t>
                      </a:r>
                      <a:r>
                        <a:rPr lang="cs-CZ" sz="1000" dirty="0">
                          <a:effectLst/>
                          <a:latin typeface="+mj-lt"/>
                        </a:rPr>
                        <a:t>)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66873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</a:rPr>
                        <a:t>COMPUTER SCIENCE, INFORMATION SYSTEMS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  <a:latin typeface="+mj-lt"/>
                        </a:rPr>
                        <a:t>Artificial</a:t>
                      </a:r>
                      <a:r>
                        <a:rPr lang="cs-CZ" sz="1000" dirty="0">
                          <a:effectLst/>
                          <a:latin typeface="+mj-lt"/>
                        </a:rPr>
                        <a:t> </a:t>
                      </a:r>
                      <a:r>
                        <a:rPr lang="cs-CZ" sz="1000" dirty="0" err="1">
                          <a:effectLst/>
                          <a:latin typeface="+mj-lt"/>
                        </a:rPr>
                        <a:t>Intelligence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68839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j-lt"/>
                        </a:rPr>
                        <a:t>COMPUTER SCIENCE, THEORY &amp; METHODS</a:t>
                      </a:r>
                      <a:endParaRPr lang="cs-CZ" sz="1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  <a:latin typeface="+mj-lt"/>
                        </a:rPr>
                        <a:t>Computational</a:t>
                      </a:r>
                      <a:r>
                        <a:rPr lang="cs-CZ" sz="1000" dirty="0">
                          <a:effectLst/>
                          <a:latin typeface="+mj-lt"/>
                        </a:rPr>
                        <a:t> </a:t>
                      </a:r>
                      <a:r>
                        <a:rPr lang="cs-CZ" sz="1000" dirty="0" err="1">
                          <a:effectLst/>
                          <a:latin typeface="+mj-lt"/>
                        </a:rPr>
                        <a:t>Theory</a:t>
                      </a:r>
                      <a:r>
                        <a:rPr lang="cs-CZ" sz="1000" dirty="0">
                          <a:effectLst/>
                          <a:latin typeface="+mj-lt"/>
                        </a:rPr>
                        <a:t> and </a:t>
                      </a:r>
                      <a:r>
                        <a:rPr lang="cs-CZ" sz="1000" dirty="0" err="1">
                          <a:effectLst/>
                          <a:latin typeface="+mj-lt"/>
                        </a:rPr>
                        <a:t>Mathematics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04638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j-lt"/>
                        </a:rPr>
                        <a:t>COMPUTER SCIENCE, SOFTWARE ENGINEERING</a:t>
                      </a:r>
                      <a:endParaRPr lang="cs-CZ" sz="1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  <a:latin typeface="+mj-lt"/>
                        </a:rPr>
                        <a:t>Computer</a:t>
                      </a:r>
                      <a:r>
                        <a:rPr lang="cs-CZ" sz="1000" dirty="0">
                          <a:effectLst/>
                          <a:latin typeface="+mj-lt"/>
                        </a:rPr>
                        <a:t> </a:t>
                      </a:r>
                      <a:r>
                        <a:rPr lang="cs-CZ" sz="1000" dirty="0" err="1">
                          <a:effectLst/>
                          <a:latin typeface="+mj-lt"/>
                        </a:rPr>
                        <a:t>Graphics</a:t>
                      </a:r>
                      <a:r>
                        <a:rPr lang="cs-CZ" sz="1000" dirty="0">
                          <a:effectLst/>
                          <a:latin typeface="+mj-lt"/>
                        </a:rPr>
                        <a:t> and </a:t>
                      </a:r>
                      <a:r>
                        <a:rPr lang="cs-CZ" sz="1000" dirty="0" err="1">
                          <a:effectLst/>
                          <a:latin typeface="+mj-lt"/>
                        </a:rPr>
                        <a:t>Computer-Aided</a:t>
                      </a:r>
                      <a:r>
                        <a:rPr lang="cs-CZ" sz="1000" dirty="0">
                          <a:effectLst/>
                          <a:latin typeface="+mj-lt"/>
                        </a:rPr>
                        <a:t> Design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353724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j-lt"/>
                        </a:rPr>
                        <a:t>COMPUTER SCIENCE, CYBERNETICS</a:t>
                      </a:r>
                      <a:endParaRPr lang="cs-CZ" sz="1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  <a:latin typeface="+mj-lt"/>
                        </a:rPr>
                        <a:t>Computer</a:t>
                      </a:r>
                      <a:r>
                        <a:rPr lang="cs-CZ" sz="1000" dirty="0">
                          <a:effectLst/>
                          <a:latin typeface="+mj-lt"/>
                        </a:rPr>
                        <a:t> </a:t>
                      </a:r>
                      <a:r>
                        <a:rPr lang="cs-CZ" sz="1000" dirty="0" err="1">
                          <a:effectLst/>
                          <a:latin typeface="+mj-lt"/>
                        </a:rPr>
                        <a:t>Networks</a:t>
                      </a:r>
                      <a:r>
                        <a:rPr lang="cs-CZ" sz="1000" dirty="0">
                          <a:effectLst/>
                          <a:latin typeface="+mj-lt"/>
                        </a:rPr>
                        <a:t> and Communications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78542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</a:rPr>
                        <a:t>LOGIC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  <a:latin typeface="+mj-lt"/>
                        </a:rPr>
                        <a:t>Computer</a:t>
                      </a:r>
                      <a:r>
                        <a:rPr lang="cs-CZ" sz="1000" dirty="0">
                          <a:effectLst/>
                          <a:latin typeface="+mj-lt"/>
                        </a:rPr>
                        <a:t> Science </a:t>
                      </a:r>
                      <a:r>
                        <a:rPr lang="cs-CZ" sz="1000" dirty="0" err="1">
                          <a:effectLst/>
                          <a:latin typeface="+mj-lt"/>
                        </a:rPr>
                        <a:t>Applications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3848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</a:rPr>
                        <a:t>COMPUTER SCIENCE, INTERDISCIPLINARY APPLICATIONS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  <a:latin typeface="+mj-lt"/>
                        </a:rPr>
                        <a:t>Computer</a:t>
                      </a:r>
                      <a:r>
                        <a:rPr lang="cs-CZ" sz="1000" dirty="0">
                          <a:effectLst/>
                          <a:latin typeface="+mj-lt"/>
                        </a:rPr>
                        <a:t> Vision and </a:t>
                      </a:r>
                      <a:r>
                        <a:rPr lang="cs-CZ" sz="1000" dirty="0" err="1">
                          <a:effectLst/>
                          <a:latin typeface="+mj-lt"/>
                        </a:rPr>
                        <a:t>Pattern</a:t>
                      </a:r>
                      <a:r>
                        <a:rPr lang="cs-CZ" sz="1000" dirty="0">
                          <a:effectLst/>
                          <a:latin typeface="+mj-lt"/>
                        </a:rPr>
                        <a:t> </a:t>
                      </a:r>
                      <a:r>
                        <a:rPr lang="cs-CZ" sz="1000" dirty="0" err="1">
                          <a:effectLst/>
                          <a:latin typeface="+mj-lt"/>
                        </a:rPr>
                        <a:t>Recognition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39553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</a:rPr>
                        <a:t>Hardware and </a:t>
                      </a:r>
                      <a:r>
                        <a:rPr lang="cs-CZ" sz="1000" dirty="0" err="1">
                          <a:effectLst/>
                          <a:latin typeface="+mj-lt"/>
                        </a:rPr>
                        <a:t>Architecture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69928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  <a:latin typeface="+mj-lt"/>
                        </a:rPr>
                        <a:t>Human-Computer</a:t>
                      </a:r>
                      <a:r>
                        <a:rPr lang="cs-CZ" sz="1000" dirty="0">
                          <a:effectLst/>
                          <a:latin typeface="+mj-lt"/>
                        </a:rPr>
                        <a:t> </a:t>
                      </a:r>
                      <a:r>
                        <a:rPr lang="cs-CZ" sz="1000" dirty="0" err="1">
                          <a:effectLst/>
                          <a:latin typeface="+mj-lt"/>
                        </a:rPr>
                        <a:t>Interaction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91623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  <a:latin typeface="+mj-lt"/>
                        </a:rPr>
                        <a:t>Information</a:t>
                      </a:r>
                      <a:r>
                        <a:rPr lang="cs-CZ" sz="1000" dirty="0">
                          <a:effectLst/>
                          <a:latin typeface="+mj-lt"/>
                        </a:rPr>
                        <a:t> Systems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196064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  <a:latin typeface="+mj-lt"/>
                        </a:rPr>
                        <a:t>Signal</a:t>
                      </a:r>
                      <a:r>
                        <a:rPr lang="cs-CZ" sz="1000" dirty="0">
                          <a:effectLst/>
                          <a:latin typeface="+mj-lt"/>
                        </a:rPr>
                        <a:t> </a:t>
                      </a:r>
                      <a:r>
                        <a:rPr lang="cs-CZ" sz="1000" dirty="0" err="1">
                          <a:effectLst/>
                          <a:latin typeface="+mj-lt"/>
                        </a:rPr>
                        <a:t>Processing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104526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</a:rPr>
                        <a:t>Software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341897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  <a:latin typeface="+mj-lt"/>
                        </a:rPr>
                        <a:t>Logic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91652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  <a:latin typeface="+mj-lt"/>
                        </a:rPr>
                        <a:t>Theoretical</a:t>
                      </a:r>
                      <a:r>
                        <a:rPr lang="cs-CZ" sz="1000" dirty="0">
                          <a:effectLst/>
                          <a:latin typeface="+mj-lt"/>
                        </a:rPr>
                        <a:t> </a:t>
                      </a:r>
                      <a:r>
                        <a:rPr lang="cs-CZ" sz="1000" dirty="0" err="1">
                          <a:effectLst/>
                          <a:latin typeface="+mj-lt"/>
                        </a:rPr>
                        <a:t>Computer</a:t>
                      </a:r>
                      <a:r>
                        <a:rPr lang="cs-CZ" sz="1000" dirty="0">
                          <a:effectLst/>
                          <a:latin typeface="+mj-lt"/>
                        </a:rPr>
                        <a:t> Science</a:t>
                      </a:r>
                      <a:endParaRPr lang="cs-CZ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629969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496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0B3889B-5014-5441-B903-AD9B70AB0488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87400" y="1557338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124526"/>
            <a:ext cx="7842250" cy="43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Citovanost autorů (článků), H-index</a:t>
            </a:r>
          </a:p>
        </p:txBody>
      </p:sp>
      <p:sp>
        <p:nvSpPr>
          <p:cNvPr id="30725" name="Obdélník 9">
            <a:extLst>
              <a:ext uri="{FF2B5EF4-FFF2-40B4-BE49-F238E27FC236}">
                <a16:creationId xmlns:a16="http://schemas.microsoft.com/office/drawing/2014/main" id="{CB60CAE5-6ED1-0B4A-BEFC-C6508EFB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628800"/>
            <a:ext cx="7608961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Důležitý </a:t>
            </a:r>
            <a:r>
              <a:rPr lang="cs-CZ" dirty="0" err="1"/>
              <a:t>bibliometrické</a:t>
            </a:r>
            <a:r>
              <a:rPr lang="cs-CZ" dirty="0"/>
              <a:t> indikátory pro akademické a vědecké pracovníky</a:t>
            </a:r>
          </a:p>
          <a:p>
            <a:pPr marL="671513" lvl="1" indent="-287338">
              <a:buFont typeface="Arial" panose="020B0604020202020204" pitchFamily="34" charset="0"/>
              <a:buChar char="•"/>
            </a:pPr>
            <a:r>
              <a:rPr lang="cs-CZ" dirty="0"/>
              <a:t>při podávání grantových žádosti, </a:t>
            </a:r>
          </a:p>
          <a:p>
            <a:pPr marL="671513" lvl="1" indent="-287338">
              <a:buFont typeface="Arial" panose="020B0604020202020204" pitchFamily="34" charset="0"/>
              <a:buChar char="•"/>
            </a:pPr>
            <a:r>
              <a:rPr lang="cs-CZ" dirty="0"/>
              <a:t>při získávání vyšších vědeckých titulů</a:t>
            </a:r>
          </a:p>
          <a:p>
            <a:pPr marL="671513" lvl="1" indent="-287338">
              <a:buFont typeface="Arial" panose="020B0604020202020204" pitchFamily="34" charset="0"/>
              <a:buChar char="•"/>
            </a:pPr>
            <a:r>
              <a:rPr lang="cs-CZ" dirty="0"/>
              <a:t>při získání členství ve významných vědecko-odborných komisích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 vhodné mít identifikátor ORCID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Výčet citovanosti </a:t>
            </a:r>
            <a:r>
              <a:rPr lang="cs-CZ" dirty="0"/>
              <a:t>- nejjednodušší forma tohoto typu indikátoru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H-index (Hirschův Index)</a:t>
            </a:r>
          </a:p>
          <a:p>
            <a:pPr marL="671513" lvl="1" indent="-287338">
              <a:buFont typeface="Arial" panose="020B0604020202020204" pitchFamily="34" charset="0"/>
              <a:buChar char="•"/>
            </a:pPr>
            <a:r>
              <a:rPr lang="cs-CZ" dirty="0"/>
              <a:t>vyšší forma tohoto typu indikátoru</a:t>
            </a:r>
          </a:p>
          <a:p>
            <a:pPr marL="671513" lvl="1" indent="-287338">
              <a:buFont typeface="Arial" panose="020B0604020202020204" pitchFamily="34" charset="0"/>
              <a:buChar char="•"/>
            </a:pPr>
            <a:r>
              <a:rPr lang="cs-CZ" dirty="0"/>
              <a:t>H-index kombinuje měření počtu publikací a jejich dosaženého citačního dopadu</a:t>
            </a:r>
          </a:p>
          <a:p>
            <a:pPr marL="671513" lvl="1" indent="-287338">
              <a:buFont typeface="Arial" panose="020B0604020202020204" pitchFamily="34" charset="0"/>
              <a:buChar char="•"/>
            </a:pPr>
            <a:r>
              <a:rPr lang="cs-CZ" dirty="0"/>
              <a:t>hodnota H-indexu se rovná počtu publikací (N) v seznamu, jež mají N nebo více citačních ohlasů</a:t>
            </a:r>
          </a:p>
          <a:p>
            <a:pPr marL="671513" lvl="1" indent="-287338">
              <a:buFont typeface="Arial" panose="020B0604020202020204" pitchFamily="34" charset="0"/>
              <a:buChar char="•"/>
            </a:pPr>
            <a:r>
              <a:rPr lang="cs-CZ" dirty="0"/>
              <a:t>Kontrola správnosti dat ve Web </a:t>
            </a:r>
            <a:r>
              <a:rPr lang="cs-CZ" dirty="0" err="1"/>
              <a:t>of</a:t>
            </a:r>
            <a:r>
              <a:rPr lang="cs-CZ" dirty="0"/>
              <a:t> Science a </a:t>
            </a:r>
            <a:r>
              <a:rPr lang="cs-CZ" dirty="0" err="1"/>
              <a:t>Scopusu</a:t>
            </a:r>
            <a:endParaRPr lang="cs-CZ" dirty="0"/>
          </a:p>
          <a:p>
            <a:pPr marL="641350"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321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7">
            <a:extLst>
              <a:ext uri="{FF2B5EF4-FFF2-40B4-BE49-F238E27FC236}">
                <a16:creationId xmlns:a16="http://schemas.microsoft.com/office/drawing/2014/main" id="{8BC195EE-4237-DB49-9C0D-CEB6253B3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359" y="5413173"/>
            <a:ext cx="7454057" cy="139007"/>
          </a:xfrm>
          <a:prstGeom prst="rect">
            <a:avLst/>
          </a:prstGeom>
          <a:solidFill>
            <a:srgbClr val="FFFF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solidFill>
                <a:srgbClr val="000000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060D0CA-9AE4-7A4F-A005-A4B92C609A40}"/>
              </a:ext>
            </a:extLst>
          </p:cNvPr>
          <p:cNvCxnSpPr>
            <a:cxnSpLocks/>
          </p:cNvCxnSpPr>
          <p:nvPr/>
        </p:nvCxnSpPr>
        <p:spPr>
          <a:xfrm>
            <a:off x="787400" y="2204864"/>
            <a:ext cx="7723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>
            <a:extLst>
              <a:ext uri="{FF2B5EF4-FFF2-40B4-BE49-F238E27FC236}">
                <a16:creationId xmlns:a16="http://schemas.microsoft.com/office/drawing/2014/main" id="{3BFA53FD-DC9B-EA4C-B8EA-277296730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31" y="1052736"/>
            <a:ext cx="7842250" cy="108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ovlivňuje směřování publikační činnosti na FAI ?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4758F33D-BF63-1B41-BA08-3AD33F5A0EDC}"/>
              </a:ext>
            </a:extLst>
          </p:cNvPr>
          <p:cNvSpPr/>
          <p:nvPr/>
        </p:nvSpPr>
        <p:spPr>
          <a:xfrm>
            <a:off x="727831" y="2471405"/>
            <a:ext cx="778268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b="1" dirty="0">
                <a:latin typeface="Arial" charset="0"/>
                <a:cs typeface="Arial" charset="0"/>
              </a:rPr>
              <a:t>Hodnocení výzkumných organizací dle Metodiky 17+ </a:t>
            </a:r>
          </a:p>
          <a:p>
            <a:pPr marL="800100" lvl="1" indent="-3429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>
                <a:latin typeface="Arial" charset="0"/>
                <a:cs typeface="Arial" charset="0"/>
              </a:rPr>
              <a:t>Hodnocení akademických a vědeckých pracovníků (dle SR/23/2019)  </a:t>
            </a:r>
          </a:p>
          <a:p>
            <a:pPr marL="342900" indent="-3429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>
                <a:latin typeface="Arial" charset="0"/>
                <a:cs typeface="Arial" charset="0"/>
              </a:rPr>
              <a:t>Kariérní růst pracovníků FAI (kritéria pro habilitační a profesorská řízení)</a:t>
            </a:r>
          </a:p>
          <a:p>
            <a:pPr marL="342900" indent="-3429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>
                <a:latin typeface="Arial" charset="0"/>
                <a:cs typeface="Arial" charset="0"/>
              </a:rPr>
              <a:t>Žádosti o akreditaci studijních programů na FAI (publikační činnost garantů předmětů) </a:t>
            </a:r>
          </a:p>
          <a:p>
            <a:pPr marL="342900" indent="-3429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>
                <a:latin typeface="Arial" charset="0"/>
                <a:cs typeface="Arial" charset="0"/>
              </a:rPr>
              <a:t>Žádosti o projekty a granty (je zohledněn H-index a publikační činnost řešitelů) </a:t>
            </a:r>
          </a:p>
        </p:txBody>
      </p:sp>
    </p:spTree>
    <p:extLst>
      <p:ext uri="{BB962C8B-B14F-4D97-AF65-F5344CB8AC3E}">
        <p14:creationId xmlns:p14="http://schemas.microsoft.com/office/powerpoint/2010/main" val="168825596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D90B77B5-1BB1-184A-BE63-2F6ABC9D6D82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87400" y="1557338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124526"/>
            <a:ext cx="7842250" cy="43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Výčet citovanosti – ukázka výpisu z databáze SCOPUS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2453C5D-3D1C-5047-8D0B-52C707F41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1700808"/>
            <a:ext cx="8208912" cy="459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05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D3363FE-1772-4B4A-8B6A-AE47D2310C71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87400" y="1557338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124526"/>
            <a:ext cx="7842250" cy="43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H-index – ukázka výpisu z databáze SCOPUS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0E3FD7-C4EE-2744-9D50-BB51B593D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99" y="1647740"/>
            <a:ext cx="7745413" cy="120519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DA5E805-DD86-2644-A436-C80CB2192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49" y="2896776"/>
            <a:ext cx="7740564" cy="3340536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B031D9F0-555D-1F47-A607-1A52BBA2A00F}"/>
              </a:ext>
            </a:extLst>
          </p:cNvPr>
          <p:cNvSpPr/>
          <p:nvPr/>
        </p:nvSpPr>
        <p:spPr>
          <a:xfrm>
            <a:off x="4119860" y="1556792"/>
            <a:ext cx="936104" cy="820256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BB3A8A19-1BB0-2840-861E-BB881F837197}"/>
              </a:ext>
            </a:extLst>
          </p:cNvPr>
          <p:cNvSpPr/>
          <p:nvPr/>
        </p:nvSpPr>
        <p:spPr>
          <a:xfrm>
            <a:off x="7823460" y="2841786"/>
            <a:ext cx="936104" cy="820256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593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64C87B99-D5CF-FA40-BA5B-F49AF648B929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87400" y="1557338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124526"/>
            <a:ext cx="7842250" cy="43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Výčet citovanosti – ukázka výpisu z databáze WOS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C937E83-2B08-D944-8DB8-F52D398BF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1584633"/>
            <a:ext cx="7601024" cy="47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07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E7A23CE7-E2FA-EA4E-AAFA-5A4D0A8A4C69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87400" y="1557338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124526"/>
            <a:ext cx="7842250" cy="43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H-index – ukázka výpisu z databáze WOS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9A2108F-FE9A-EC40-83EC-53E84B875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1686678"/>
            <a:ext cx="7601024" cy="4646248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B031D9F0-555D-1F47-A607-1A52BBA2A00F}"/>
              </a:ext>
            </a:extLst>
          </p:cNvPr>
          <p:cNvSpPr/>
          <p:nvPr/>
        </p:nvSpPr>
        <p:spPr>
          <a:xfrm>
            <a:off x="2627784" y="1916832"/>
            <a:ext cx="792088" cy="727944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957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20">
            <a:extLst>
              <a:ext uri="{FF2B5EF4-FFF2-40B4-BE49-F238E27FC236}">
                <a16:creationId xmlns:a16="http://schemas.microsoft.com/office/drawing/2014/main" id="{9F98C653-6105-A94F-A12E-BD5DE9681780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-100013"/>
            <a:ext cx="9001125" cy="1695451"/>
            <a:chOff x="22" y="-42"/>
            <a:chExt cx="5670" cy="1068"/>
          </a:xfrm>
        </p:grpSpPr>
        <p:sp>
          <p:nvSpPr>
            <p:cNvPr id="16392" name="Rectangle 21">
              <a:extLst>
                <a:ext uri="{FF2B5EF4-FFF2-40B4-BE49-F238E27FC236}">
                  <a16:creationId xmlns:a16="http://schemas.microsoft.com/office/drawing/2014/main" id="{6426DD3E-FE0E-3241-9C75-BE58F6DA9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45"/>
              <a:ext cx="5624" cy="845"/>
            </a:xfrm>
            <a:prstGeom prst="rect">
              <a:avLst/>
            </a:prstGeom>
            <a:solidFill>
              <a:srgbClr val="FFF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3" name="Rectangle 22">
              <a:extLst>
                <a:ext uri="{FF2B5EF4-FFF2-40B4-BE49-F238E27FC236}">
                  <a16:creationId xmlns:a16="http://schemas.microsoft.com/office/drawing/2014/main" id="{1BBEED81-70D6-5548-9E2C-7C67E848C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790"/>
              <a:ext cx="5259" cy="45"/>
            </a:xfrm>
            <a:prstGeom prst="rect">
              <a:avLst/>
            </a:prstGeom>
            <a:gradFill rotWithShape="0">
              <a:gsLst>
                <a:gs pos="0">
                  <a:srgbClr val="FFEA91"/>
                </a:gs>
                <a:gs pos="100000">
                  <a:srgbClr val="FDCB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4" name="AutoShape 23">
              <a:extLst>
                <a:ext uri="{FF2B5EF4-FFF2-40B4-BE49-F238E27FC236}">
                  <a16:creationId xmlns:a16="http://schemas.microsoft.com/office/drawing/2014/main" id="{FB6696B8-159F-8F46-9B48-6352519425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" y="577"/>
              <a:ext cx="449" cy="449"/>
            </a:xfrm>
            <a:prstGeom prst="flowChartSummingJunction">
              <a:avLst/>
            </a:prstGeom>
            <a:gradFill rotWithShape="0">
              <a:gsLst>
                <a:gs pos="0">
                  <a:srgbClr val="FDCB01"/>
                </a:gs>
                <a:gs pos="100000">
                  <a:srgbClr val="FFFFC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5" name="Line 24">
              <a:extLst>
                <a:ext uri="{FF2B5EF4-FFF2-40B4-BE49-F238E27FC236}">
                  <a16:creationId xmlns:a16="http://schemas.microsoft.com/office/drawing/2014/main" id="{AC4963EA-4AB2-DA40-9467-58163308AF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" y="254"/>
              <a:ext cx="0" cy="318"/>
            </a:xfrm>
            <a:prstGeom prst="line">
              <a:avLst/>
            </a:prstGeom>
            <a:noFill/>
            <a:ln w="19050">
              <a:solidFill>
                <a:srgbClr val="FDCB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6396" name="Picture 25" descr="fai_logo_cz_puvodni">
              <a:extLst>
                <a:ext uri="{FF2B5EF4-FFF2-40B4-BE49-F238E27FC236}">
                  <a16:creationId xmlns:a16="http://schemas.microsoft.com/office/drawing/2014/main" id="{DFEC414D-65EA-2E4E-BB87-BCF8504F8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-42"/>
              <a:ext cx="3240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1" name="Text Box 28">
            <a:extLst>
              <a:ext uri="{FF2B5EF4-FFF2-40B4-BE49-F238E27FC236}">
                <a16:creationId xmlns:a16="http://schemas.microsoft.com/office/drawing/2014/main" id="{E2960B5D-95D3-6B43-A89D-28F10AD20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35" y="1425842"/>
            <a:ext cx="81369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000" b="1" dirty="0">
                <a:solidFill>
                  <a:srgbClr val="000000"/>
                </a:solidFill>
              </a:rPr>
              <a:t>Výsledky předběžného </a:t>
            </a:r>
            <a:r>
              <a:rPr lang="cs-CZ" altLang="cs-CZ" sz="4000" b="1" dirty="0" err="1">
                <a:solidFill>
                  <a:srgbClr val="000000"/>
                </a:solidFill>
              </a:rPr>
              <a:t>škálování</a:t>
            </a:r>
            <a:r>
              <a:rPr lang="cs-CZ" altLang="cs-CZ" sz="4000" b="1" dirty="0">
                <a:solidFill>
                  <a:srgbClr val="000000"/>
                </a:solidFill>
              </a:rPr>
              <a:t> výzkumných organizací na konci roku 2019</a:t>
            </a:r>
            <a:endParaRPr lang="cs-CZ" altLang="cs-CZ" sz="3600" i="1" dirty="0">
              <a:solidFill>
                <a:srgbClr val="00000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02E8A00-733A-0B4C-B6E8-B09E1F15F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13537"/>
            <a:ext cx="3384376" cy="265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9604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289D27F-3E2D-F04C-89BA-27E1BBB2F14A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Předběžné 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škálování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 na konci roku 2019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5" name="Obdélník 9">
            <a:extLst>
              <a:ext uri="{FF2B5EF4-FFF2-40B4-BE49-F238E27FC236}">
                <a16:creationId xmlns:a16="http://schemas.microsoft.com/office/drawing/2014/main" id="{CB60CAE5-6ED1-0B4A-BEFC-C6508EFB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579563"/>
            <a:ext cx="775335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/>
              <a:t>Na základě oborového hodnocení v Modulu 1 a Modulu 2 bylo provedeno předběžné </a:t>
            </a:r>
            <a:r>
              <a:rPr lang="cs-CZ" altLang="cs-CZ" sz="2000" dirty="0" err="1"/>
              <a:t>škálování</a:t>
            </a:r>
            <a:r>
              <a:rPr lang="cs-CZ" altLang="cs-CZ" sz="2000" dirty="0"/>
              <a:t> VO. 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endParaRPr lang="cs-CZ" altLang="cs-CZ" sz="800" dirty="0"/>
          </a:p>
          <a:p>
            <a:pPr algn="ctr" eaLnBrk="1" hangingPunct="1">
              <a:spcBef>
                <a:spcPts val="300"/>
              </a:spcBef>
            </a:pPr>
            <a:endParaRPr lang="cs-CZ" altLang="cs-CZ" sz="2400" b="1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ts val="300"/>
              </a:spcBef>
            </a:pPr>
            <a:r>
              <a:rPr lang="cs-CZ" altLang="cs-CZ" sz="2400" b="1" dirty="0">
                <a:solidFill>
                  <a:srgbClr val="C00000"/>
                </a:solidFill>
              </a:rPr>
              <a:t>UTB ve Zlíně </a:t>
            </a:r>
          </a:p>
          <a:p>
            <a:pPr algn="ctr" eaLnBrk="1" hangingPunct="1">
              <a:spcBef>
                <a:spcPts val="300"/>
              </a:spcBef>
            </a:pPr>
            <a:r>
              <a:rPr lang="cs-CZ" altLang="cs-CZ" sz="2400" b="1" dirty="0">
                <a:solidFill>
                  <a:srgbClr val="C00000"/>
                </a:solidFill>
              </a:rPr>
              <a:t>byla přeřazena z původní kategorie </a:t>
            </a:r>
            <a:r>
              <a:rPr lang="cs-CZ" altLang="cs-CZ" sz="4000" b="1" dirty="0">
                <a:solidFill>
                  <a:srgbClr val="C00000"/>
                </a:solidFill>
              </a:rPr>
              <a:t>B</a:t>
            </a:r>
            <a:r>
              <a:rPr lang="cs-CZ" altLang="cs-CZ" sz="2400" b="1" dirty="0">
                <a:solidFill>
                  <a:srgbClr val="C00000"/>
                </a:solidFill>
              </a:rPr>
              <a:t> </a:t>
            </a:r>
          </a:p>
          <a:p>
            <a:pPr algn="ctr" eaLnBrk="1" hangingPunct="1">
              <a:spcBef>
                <a:spcPts val="300"/>
              </a:spcBef>
            </a:pPr>
            <a:r>
              <a:rPr lang="cs-CZ" altLang="cs-CZ" sz="2400" b="1" dirty="0">
                <a:solidFill>
                  <a:srgbClr val="C00000"/>
                </a:solidFill>
              </a:rPr>
              <a:t>do kategorie </a:t>
            </a:r>
            <a:r>
              <a:rPr lang="cs-CZ" altLang="cs-CZ" sz="4000" b="1" dirty="0">
                <a:solidFill>
                  <a:srgbClr val="C00000"/>
                </a:solidFill>
              </a:rPr>
              <a:t>C </a:t>
            </a:r>
          </a:p>
        </p:txBody>
      </p:sp>
    </p:spTree>
    <p:extLst>
      <p:ext uri="{BB962C8B-B14F-4D97-AF65-F5344CB8AC3E}">
        <p14:creationId xmlns:p14="http://schemas.microsoft.com/office/powerpoint/2010/main" val="3607757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C5E0B329-AD70-404E-A69A-63DF720DC7A7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Předběžné 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škálování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 na konci roku 2019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Závěry panelu „Natural </a:t>
            </a:r>
            <a:r>
              <a:rPr lang="cs-CZ" altLang="cs-CZ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Sciences</a:t>
            </a: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přírodní vědy“</a:t>
            </a:r>
          </a:p>
        </p:txBody>
      </p:sp>
      <p:sp>
        <p:nvSpPr>
          <p:cNvPr id="30725" name="Obdélník 9">
            <a:extLst>
              <a:ext uri="{FF2B5EF4-FFF2-40B4-BE49-F238E27FC236}">
                <a16:creationId xmlns:a16="http://schemas.microsoft.com/office/drawing/2014/main" id="{CB60CAE5-6ED1-0B4A-BEFC-C6508EFB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989138"/>
            <a:ext cx="77533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cs-CZ" altLang="cs-CZ" sz="2400" dirty="0"/>
          </a:p>
          <a:p>
            <a:pPr algn="just" eaLnBrk="1" hangingPunct="1"/>
            <a:r>
              <a:rPr lang="cs-CZ" sz="2400" dirty="0"/>
              <a:t>Obory oborové skupiny </a:t>
            </a:r>
            <a:r>
              <a:rPr lang="cs-CZ" sz="2400" b="1" dirty="0"/>
              <a:t>přírodní vědy </a:t>
            </a:r>
            <a:r>
              <a:rPr lang="cs-CZ" sz="2400" dirty="0"/>
              <a:t>jsou vesměs pod mezinárodní úrovní a zahrnují chemii, biologii, fyziku a informatiku. Konkrétně v chemii, která je nejvíce zastoupeným oborem podle počtu publikací, </a:t>
            </a:r>
            <a:r>
              <a:rPr lang="cs-CZ" sz="2400" dirty="0" err="1"/>
              <a:t>chybi</a:t>
            </a:r>
            <a:r>
              <a:rPr lang="cs-CZ" sz="2400" dirty="0"/>
              <a:t>́ </a:t>
            </a:r>
            <a:r>
              <a:rPr lang="cs-CZ" sz="2400" dirty="0" err="1"/>
              <a:t>výsledky</a:t>
            </a:r>
            <a:r>
              <a:rPr lang="cs-CZ" sz="2400" dirty="0"/>
              <a:t> v D1 a Q1 je </a:t>
            </a:r>
            <a:r>
              <a:rPr lang="cs-CZ" sz="2400" dirty="0" err="1"/>
              <a:t>výrazne</a:t>
            </a:r>
            <a:r>
              <a:rPr lang="cs-CZ" sz="2400" dirty="0"/>
              <a:t>̌ </a:t>
            </a:r>
            <a:r>
              <a:rPr lang="cs-CZ" sz="2400" dirty="0" err="1"/>
              <a:t>slabší</a:t>
            </a:r>
            <a:r>
              <a:rPr lang="cs-CZ" sz="2400" dirty="0"/>
              <a:t> ve </a:t>
            </a:r>
            <a:r>
              <a:rPr lang="cs-CZ" sz="2400" dirty="0" err="1"/>
              <a:t>srovnání</a:t>
            </a:r>
            <a:r>
              <a:rPr lang="cs-CZ" sz="2400" dirty="0"/>
              <a:t> se </a:t>
            </a:r>
            <a:r>
              <a:rPr lang="cs-CZ" sz="2400" dirty="0" err="1"/>
              <a:t>světem</a:t>
            </a:r>
            <a:r>
              <a:rPr lang="cs-CZ" sz="2400" dirty="0"/>
              <a:t> i s </a:t>
            </a:r>
            <a:r>
              <a:rPr lang="cs-CZ" sz="2400" dirty="0" err="1"/>
              <a:t>národni</a:t>
            </a:r>
            <a:r>
              <a:rPr lang="cs-CZ" sz="2400" dirty="0"/>
              <a:t>́ </a:t>
            </a:r>
            <a:r>
              <a:rPr lang="cs-CZ" sz="2400" dirty="0" err="1"/>
              <a:t>úrovní</a:t>
            </a:r>
            <a:r>
              <a:rPr lang="cs-CZ" sz="2400" dirty="0"/>
              <a:t>. V biologii je to </a:t>
            </a:r>
            <a:r>
              <a:rPr lang="cs-CZ" sz="2400" dirty="0" err="1"/>
              <a:t>ješte</a:t>
            </a:r>
            <a:r>
              <a:rPr lang="cs-CZ" sz="2400" dirty="0"/>
              <a:t>̌ </a:t>
            </a:r>
            <a:r>
              <a:rPr lang="cs-CZ" sz="2400" dirty="0" err="1"/>
              <a:t>výraznějši</a:t>
            </a:r>
            <a:r>
              <a:rPr lang="cs-CZ" sz="2400" dirty="0"/>
              <a:t>́. </a:t>
            </a:r>
            <a:r>
              <a:rPr lang="cs-CZ" sz="2400" dirty="0" err="1"/>
              <a:t>Fyzikálni</a:t>
            </a:r>
            <a:r>
              <a:rPr lang="cs-CZ" sz="2400" dirty="0"/>
              <a:t>́ </a:t>
            </a:r>
            <a:r>
              <a:rPr lang="cs-CZ" sz="2400" dirty="0" err="1"/>
              <a:t>vědy</a:t>
            </a:r>
            <a:r>
              <a:rPr lang="cs-CZ" sz="2400" dirty="0"/>
              <a:t> </a:t>
            </a:r>
            <a:r>
              <a:rPr lang="cs-CZ" sz="2400" dirty="0" err="1"/>
              <a:t>maji</a:t>
            </a:r>
            <a:r>
              <a:rPr lang="cs-CZ" sz="2400" dirty="0"/>
              <a:t>́ </a:t>
            </a:r>
            <a:r>
              <a:rPr lang="cs-CZ" sz="2400" dirty="0" err="1"/>
              <a:t>výrazné</a:t>
            </a:r>
            <a:r>
              <a:rPr lang="cs-CZ" sz="2400" dirty="0"/>
              <a:t> maximum v Q3, </a:t>
            </a:r>
            <a:r>
              <a:rPr lang="cs-CZ" sz="2400" dirty="0" err="1"/>
              <a:t>stejne</a:t>
            </a:r>
            <a:r>
              <a:rPr lang="cs-CZ" sz="2400" dirty="0"/>
              <a:t>̌ tak </a:t>
            </a:r>
            <a:r>
              <a:rPr lang="cs-CZ" sz="2400" u="sng" dirty="0">
                <a:solidFill>
                  <a:srgbClr val="C00000"/>
                </a:solidFill>
              </a:rPr>
              <a:t>informatika</a:t>
            </a:r>
            <a:r>
              <a:rPr lang="cs-CZ" sz="2400" dirty="0"/>
              <a:t>. Bylo by vhodné hledat </a:t>
            </a:r>
            <a:r>
              <a:rPr lang="cs-CZ" sz="2400" dirty="0" err="1"/>
              <a:t>příčiny</a:t>
            </a:r>
            <a:r>
              <a:rPr lang="cs-CZ" sz="2400" dirty="0"/>
              <a:t> tohoto </a:t>
            </a:r>
            <a:r>
              <a:rPr lang="cs-CZ" sz="2400" dirty="0" err="1"/>
              <a:t>nepříznivého</a:t>
            </a:r>
            <a:r>
              <a:rPr lang="cs-CZ" sz="2400" dirty="0"/>
              <a:t> stavu. </a:t>
            </a:r>
          </a:p>
        </p:txBody>
      </p:sp>
    </p:spTree>
    <p:extLst>
      <p:ext uri="{BB962C8B-B14F-4D97-AF65-F5344CB8AC3E}">
        <p14:creationId xmlns:p14="http://schemas.microsoft.com/office/powerpoint/2010/main" val="2004527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C1C04F2C-B5F6-DA41-B002-C9E2B3238B20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Předběžné 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škálování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 na konci roku 2019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Závěry panelu „</a:t>
            </a:r>
            <a:r>
              <a:rPr lang="cs-CZ" altLang="cs-CZ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</a:t>
            </a: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Technology – Technické vědy“</a:t>
            </a:r>
          </a:p>
        </p:txBody>
      </p:sp>
      <p:sp>
        <p:nvSpPr>
          <p:cNvPr id="30725" name="Obdélník 9">
            <a:extLst>
              <a:ext uri="{FF2B5EF4-FFF2-40B4-BE49-F238E27FC236}">
                <a16:creationId xmlns:a16="http://schemas.microsoft.com/office/drawing/2014/main" id="{CB60CAE5-6ED1-0B4A-BEFC-C6508EFB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962993"/>
            <a:ext cx="792088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sz="1600" dirty="0"/>
              <a:t>V technických oborech je UTB hodnocena jako C. </a:t>
            </a:r>
            <a:r>
              <a:rPr lang="cs-CZ" sz="1600" dirty="0">
                <a:solidFill>
                  <a:srgbClr val="C00000"/>
                </a:solidFill>
              </a:rPr>
              <a:t>Škola má dvě technické fakulty rozdílné kvality, jedna má výsledky na lepší B, druhá na D. Překvapují velmi špatné výsledky v aplikované informatice. </a:t>
            </a:r>
            <a:r>
              <a:rPr lang="cs-CZ" sz="1600" dirty="0"/>
              <a:t>Celkem dost vybraných výsledků, ale z nich dvě třetiny špatných. </a:t>
            </a:r>
          </a:p>
          <a:p>
            <a:pPr algn="just" eaLnBrk="1" hangingPunct="1"/>
            <a:endParaRPr lang="cs-CZ" sz="1600" dirty="0"/>
          </a:p>
          <a:p>
            <a:pPr algn="just" eaLnBrk="1" hangingPunct="1">
              <a:spcAft>
                <a:spcPts val="1200"/>
              </a:spcAft>
            </a:pPr>
            <a:r>
              <a:rPr lang="cs-CZ" sz="1600" b="1" dirty="0"/>
              <a:t>Hodnocení po konkrétních oborech (dle kategorií FORD – </a:t>
            </a:r>
            <a:r>
              <a:rPr lang="cs-CZ" sz="1600" b="1" dirty="0">
                <a:hlinkClick r:id="rId2"/>
              </a:rPr>
              <a:t>číselník zde</a:t>
            </a:r>
            <a:r>
              <a:rPr lang="cs-CZ" sz="1600" b="1" dirty="0"/>
              <a:t>):</a:t>
            </a:r>
          </a:p>
          <a:p>
            <a:pPr algn="just" eaLnBrk="1" hangingPunct="1">
              <a:spcAft>
                <a:spcPts val="1200"/>
              </a:spcAft>
            </a:pPr>
            <a:r>
              <a:rPr lang="cs-CZ" sz="1600" dirty="0"/>
              <a:t>A  - v </a:t>
            </a:r>
            <a:r>
              <a:rPr lang="cs-CZ" sz="1600" dirty="0" err="1"/>
              <a:t>chemickém</a:t>
            </a:r>
            <a:r>
              <a:rPr lang="cs-CZ" sz="1600" dirty="0"/>
              <a:t> </a:t>
            </a:r>
            <a:r>
              <a:rPr lang="cs-CZ" sz="1600" dirty="0" err="1"/>
              <a:t>inženýrstvi</a:t>
            </a:r>
            <a:r>
              <a:rPr lang="cs-CZ" sz="1600" dirty="0"/>
              <a:t>́ (</a:t>
            </a:r>
            <a:r>
              <a:rPr lang="cs-CZ" sz="1600" dirty="0" err="1"/>
              <a:t>málo</a:t>
            </a:r>
            <a:r>
              <a:rPr lang="cs-CZ" sz="1600" dirty="0"/>
              <a:t>, ale </a:t>
            </a:r>
            <a:r>
              <a:rPr lang="cs-CZ" sz="1600" dirty="0" err="1"/>
              <a:t>dobrých</a:t>
            </a:r>
            <a:r>
              <a:rPr lang="cs-CZ" sz="1600" dirty="0"/>
              <a:t> </a:t>
            </a:r>
            <a:r>
              <a:rPr lang="cs-CZ" sz="1600" dirty="0" err="1"/>
              <a:t>vybraných</a:t>
            </a:r>
            <a:r>
              <a:rPr lang="cs-CZ" sz="1600" dirty="0"/>
              <a:t> </a:t>
            </a:r>
            <a:r>
              <a:rPr lang="cs-CZ" sz="1600" dirty="0" err="1"/>
              <a:t>výsledků</a:t>
            </a:r>
            <a:r>
              <a:rPr lang="cs-CZ" sz="1600" dirty="0"/>
              <a:t>; dobrý </a:t>
            </a:r>
            <a:r>
              <a:rPr lang="cs-CZ" sz="1600" dirty="0" err="1"/>
              <a:t>publikační</a:t>
            </a:r>
            <a:r>
              <a:rPr lang="cs-CZ" sz="1600" dirty="0"/>
              <a:t> profil, </a:t>
            </a:r>
            <a:r>
              <a:rPr lang="cs-CZ" sz="1600" dirty="0" err="1"/>
              <a:t>podílem</a:t>
            </a:r>
            <a:r>
              <a:rPr lang="cs-CZ" sz="1600" dirty="0"/>
              <a:t> </a:t>
            </a:r>
            <a:r>
              <a:rPr lang="cs-CZ" sz="1600" dirty="0" err="1"/>
              <a:t>článků</a:t>
            </a:r>
            <a:r>
              <a:rPr lang="cs-CZ" sz="1600" dirty="0"/>
              <a:t> v D1 na </a:t>
            </a:r>
            <a:r>
              <a:rPr lang="cs-CZ" sz="1600" dirty="0" err="1"/>
              <a:t>evropske</a:t>
            </a:r>
            <a:r>
              <a:rPr lang="cs-CZ" sz="1600" dirty="0"/>
              <a:t>́ </a:t>
            </a:r>
            <a:r>
              <a:rPr lang="cs-CZ" sz="1600" dirty="0" err="1"/>
              <a:t>úrovni</a:t>
            </a:r>
            <a:r>
              <a:rPr lang="cs-CZ" sz="1600" dirty="0"/>
              <a:t>). </a:t>
            </a:r>
          </a:p>
          <a:p>
            <a:pPr algn="just" eaLnBrk="1" hangingPunct="1">
              <a:spcAft>
                <a:spcPts val="1200"/>
              </a:spcAft>
            </a:pPr>
            <a:r>
              <a:rPr lang="cs-CZ" sz="1600" dirty="0"/>
              <a:t>B -  v </a:t>
            </a:r>
            <a:r>
              <a:rPr lang="cs-CZ" sz="1600" dirty="0" err="1"/>
              <a:t>materiálovém</a:t>
            </a:r>
            <a:r>
              <a:rPr lang="cs-CZ" sz="1600" dirty="0"/>
              <a:t> (</a:t>
            </a:r>
            <a:r>
              <a:rPr lang="cs-CZ" sz="1600" dirty="0" err="1"/>
              <a:t>málo</a:t>
            </a:r>
            <a:r>
              <a:rPr lang="cs-CZ" sz="1600" dirty="0"/>
              <a:t> a </a:t>
            </a:r>
            <a:r>
              <a:rPr lang="cs-CZ" sz="1600" dirty="0" err="1"/>
              <a:t>špatných</a:t>
            </a:r>
            <a:r>
              <a:rPr lang="cs-CZ" sz="1600" dirty="0"/>
              <a:t> </a:t>
            </a:r>
            <a:r>
              <a:rPr lang="cs-CZ" sz="1600" dirty="0" err="1"/>
              <a:t>vybraných</a:t>
            </a:r>
            <a:r>
              <a:rPr lang="cs-CZ" sz="1600" dirty="0"/>
              <a:t> </a:t>
            </a:r>
            <a:r>
              <a:rPr lang="cs-CZ" sz="1600" dirty="0" err="1"/>
              <a:t>výsledku</a:t>
            </a:r>
            <a:r>
              <a:rPr lang="cs-CZ" sz="1600" dirty="0"/>
              <a:t>̊, </a:t>
            </a:r>
            <a:r>
              <a:rPr lang="cs-CZ" sz="1600" dirty="0" err="1"/>
              <a:t>publikační</a:t>
            </a:r>
            <a:r>
              <a:rPr lang="cs-CZ" sz="1600" dirty="0"/>
              <a:t> profil na </a:t>
            </a:r>
            <a:r>
              <a:rPr lang="cs-CZ" sz="1600" dirty="0" err="1"/>
              <a:t>národni</a:t>
            </a:r>
            <a:r>
              <a:rPr lang="cs-CZ" sz="1600" dirty="0"/>
              <a:t>́ </a:t>
            </a:r>
            <a:r>
              <a:rPr lang="cs-CZ" sz="1600" dirty="0" err="1"/>
              <a:t>úrovni</a:t>
            </a:r>
            <a:r>
              <a:rPr lang="cs-CZ" sz="1600" dirty="0"/>
              <a:t>), </a:t>
            </a:r>
            <a:r>
              <a:rPr lang="cs-CZ" sz="1600" dirty="0" err="1"/>
              <a:t>ostatním</a:t>
            </a:r>
            <a:r>
              <a:rPr lang="cs-CZ" sz="1600" dirty="0"/>
              <a:t> (</a:t>
            </a:r>
            <a:r>
              <a:rPr lang="cs-CZ" sz="1600" dirty="0" err="1"/>
              <a:t>málo</a:t>
            </a:r>
            <a:r>
              <a:rPr lang="cs-CZ" sz="1600" dirty="0"/>
              <a:t> a </a:t>
            </a:r>
            <a:r>
              <a:rPr lang="cs-CZ" sz="1600" dirty="0" err="1"/>
              <a:t>špatných</a:t>
            </a:r>
            <a:r>
              <a:rPr lang="cs-CZ" sz="1600" dirty="0"/>
              <a:t> </a:t>
            </a:r>
            <a:r>
              <a:rPr lang="cs-CZ" sz="1600" dirty="0" err="1"/>
              <a:t>vybraných</a:t>
            </a:r>
            <a:r>
              <a:rPr lang="cs-CZ" sz="1600" dirty="0"/>
              <a:t> </a:t>
            </a:r>
            <a:r>
              <a:rPr lang="cs-CZ" sz="1600" dirty="0" err="1"/>
              <a:t>výsledku</a:t>
            </a:r>
            <a:r>
              <a:rPr lang="cs-CZ" sz="1600" dirty="0"/>
              <a:t>̊, </a:t>
            </a:r>
            <a:r>
              <a:rPr lang="cs-CZ" sz="1600" dirty="0" err="1"/>
              <a:t>publikační</a:t>
            </a:r>
            <a:r>
              <a:rPr lang="cs-CZ" sz="1600" dirty="0"/>
              <a:t> profil </a:t>
            </a:r>
            <a:r>
              <a:rPr lang="cs-CZ" sz="1600" dirty="0" err="1"/>
              <a:t>lepši</a:t>
            </a:r>
            <a:r>
              <a:rPr lang="cs-CZ" sz="1600" dirty="0"/>
              <a:t>́ </a:t>
            </a:r>
            <a:r>
              <a:rPr lang="cs-CZ" sz="1600" dirty="0" err="1"/>
              <a:t>nez</a:t>
            </a:r>
            <a:r>
              <a:rPr lang="cs-CZ" sz="1600" dirty="0"/>
              <a:t>̌ </a:t>
            </a:r>
            <a:r>
              <a:rPr lang="cs-CZ" sz="1600" dirty="0" err="1"/>
              <a:t>národní</a:t>
            </a:r>
            <a:r>
              <a:rPr lang="cs-CZ" sz="1600" dirty="0"/>
              <a:t>) a </a:t>
            </a:r>
            <a:r>
              <a:rPr lang="cs-CZ" sz="1600" dirty="0" err="1"/>
              <a:t>environmentálním</a:t>
            </a:r>
            <a:r>
              <a:rPr lang="cs-CZ" sz="1600" dirty="0"/>
              <a:t> </a:t>
            </a:r>
            <a:r>
              <a:rPr lang="cs-CZ" sz="1600" dirty="0" err="1"/>
              <a:t>inženýrství</a:t>
            </a:r>
            <a:r>
              <a:rPr lang="cs-CZ" sz="1600" dirty="0"/>
              <a:t> (publikace na </a:t>
            </a:r>
            <a:r>
              <a:rPr lang="cs-CZ" sz="1600" dirty="0" err="1"/>
              <a:t>národni</a:t>
            </a:r>
            <a:r>
              <a:rPr lang="cs-CZ" sz="1600" dirty="0"/>
              <a:t>́ </a:t>
            </a:r>
            <a:r>
              <a:rPr lang="cs-CZ" sz="1600" dirty="0" err="1"/>
              <a:t>úrovni</a:t>
            </a:r>
            <a:r>
              <a:rPr lang="cs-CZ" sz="1600" dirty="0"/>
              <a:t>). </a:t>
            </a:r>
          </a:p>
          <a:p>
            <a:pPr algn="just" eaLnBrk="1" hangingPunct="1">
              <a:spcAft>
                <a:spcPts val="1200"/>
              </a:spcAft>
            </a:pPr>
            <a:r>
              <a:rPr lang="cs-CZ" sz="1600" dirty="0"/>
              <a:t>C - průmyslová biotechnologie (špatný profil). </a:t>
            </a:r>
          </a:p>
          <a:p>
            <a:pPr algn="just" eaLnBrk="1" hangingPunct="1">
              <a:spcAft>
                <a:spcPts val="1200"/>
              </a:spcAft>
            </a:pPr>
            <a:r>
              <a:rPr lang="cs-CZ" sz="1600" dirty="0">
                <a:solidFill>
                  <a:srgbClr val="C00000"/>
                </a:solidFill>
              </a:rPr>
              <a:t>D - v elektro a informatickém inženýrství (jeden dobrý a pět špatných vybraných výsledků; málo článků a velmi špatný publikační profil).</a:t>
            </a:r>
          </a:p>
        </p:txBody>
      </p:sp>
    </p:spTree>
    <p:extLst>
      <p:ext uri="{BB962C8B-B14F-4D97-AF65-F5344CB8AC3E}">
        <p14:creationId xmlns:p14="http://schemas.microsoft.com/office/powerpoint/2010/main" val="3371015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20">
            <a:extLst>
              <a:ext uri="{FF2B5EF4-FFF2-40B4-BE49-F238E27FC236}">
                <a16:creationId xmlns:a16="http://schemas.microsoft.com/office/drawing/2014/main" id="{9F98C653-6105-A94F-A12E-BD5DE9681780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-100013"/>
            <a:ext cx="9001125" cy="1695451"/>
            <a:chOff x="22" y="-42"/>
            <a:chExt cx="5670" cy="1068"/>
          </a:xfrm>
        </p:grpSpPr>
        <p:sp>
          <p:nvSpPr>
            <p:cNvPr id="16392" name="Rectangle 21">
              <a:extLst>
                <a:ext uri="{FF2B5EF4-FFF2-40B4-BE49-F238E27FC236}">
                  <a16:creationId xmlns:a16="http://schemas.microsoft.com/office/drawing/2014/main" id="{6426DD3E-FE0E-3241-9C75-BE58F6DA9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45"/>
              <a:ext cx="5624" cy="845"/>
            </a:xfrm>
            <a:prstGeom prst="rect">
              <a:avLst/>
            </a:prstGeom>
            <a:solidFill>
              <a:srgbClr val="FFF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3" name="Rectangle 22">
              <a:extLst>
                <a:ext uri="{FF2B5EF4-FFF2-40B4-BE49-F238E27FC236}">
                  <a16:creationId xmlns:a16="http://schemas.microsoft.com/office/drawing/2014/main" id="{1BBEED81-70D6-5548-9E2C-7C67E848C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790"/>
              <a:ext cx="5259" cy="45"/>
            </a:xfrm>
            <a:prstGeom prst="rect">
              <a:avLst/>
            </a:prstGeom>
            <a:gradFill rotWithShape="0">
              <a:gsLst>
                <a:gs pos="0">
                  <a:srgbClr val="FFEA91"/>
                </a:gs>
                <a:gs pos="100000">
                  <a:srgbClr val="FDCB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4" name="AutoShape 23">
              <a:extLst>
                <a:ext uri="{FF2B5EF4-FFF2-40B4-BE49-F238E27FC236}">
                  <a16:creationId xmlns:a16="http://schemas.microsoft.com/office/drawing/2014/main" id="{FB6696B8-159F-8F46-9B48-6352519425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" y="577"/>
              <a:ext cx="449" cy="449"/>
            </a:xfrm>
            <a:prstGeom prst="flowChartSummingJunction">
              <a:avLst/>
            </a:prstGeom>
            <a:gradFill rotWithShape="0">
              <a:gsLst>
                <a:gs pos="0">
                  <a:srgbClr val="FDCB01"/>
                </a:gs>
                <a:gs pos="100000">
                  <a:srgbClr val="FFFFC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5" name="Line 24">
              <a:extLst>
                <a:ext uri="{FF2B5EF4-FFF2-40B4-BE49-F238E27FC236}">
                  <a16:creationId xmlns:a16="http://schemas.microsoft.com/office/drawing/2014/main" id="{AC4963EA-4AB2-DA40-9467-58163308AF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" y="254"/>
              <a:ext cx="0" cy="318"/>
            </a:xfrm>
            <a:prstGeom prst="line">
              <a:avLst/>
            </a:prstGeom>
            <a:noFill/>
            <a:ln w="19050">
              <a:solidFill>
                <a:srgbClr val="FDCB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6396" name="Picture 25" descr="fai_logo_cz_puvodni">
              <a:extLst>
                <a:ext uri="{FF2B5EF4-FFF2-40B4-BE49-F238E27FC236}">
                  <a16:creationId xmlns:a16="http://schemas.microsoft.com/office/drawing/2014/main" id="{DFEC414D-65EA-2E4E-BB87-BCF8504F8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-42"/>
              <a:ext cx="3240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1" name="Text Box 28">
            <a:extLst>
              <a:ext uri="{FF2B5EF4-FFF2-40B4-BE49-F238E27FC236}">
                <a16:creationId xmlns:a16="http://schemas.microsoft.com/office/drawing/2014/main" id="{E2960B5D-95D3-6B43-A89D-28F10AD20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844824"/>
            <a:ext cx="8136904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5400" b="1" dirty="0">
                <a:solidFill>
                  <a:srgbClr val="000000"/>
                </a:solidFill>
              </a:rPr>
              <a:t>Modul 2 </a:t>
            </a:r>
          </a:p>
          <a:p>
            <a:pPr algn="ctr" eaLnBrk="1" hangingPunct="1"/>
            <a:r>
              <a:rPr lang="cs-CZ" altLang="cs-CZ" sz="4000" b="1" i="1" dirty="0">
                <a:solidFill>
                  <a:srgbClr val="000000"/>
                </a:solidFill>
              </a:rPr>
              <a:t>-</a:t>
            </a:r>
          </a:p>
          <a:p>
            <a:pPr algn="ctr" eaLnBrk="1" hangingPunct="1"/>
            <a:r>
              <a:rPr lang="cs-CZ" altLang="cs-CZ" sz="4000" b="1" i="1" dirty="0">
                <a:solidFill>
                  <a:srgbClr val="000000"/>
                </a:solidFill>
              </a:rPr>
              <a:t>Jakých výsledků jsme dosáhli?</a:t>
            </a:r>
            <a:endParaRPr lang="cs-CZ" altLang="cs-CZ" sz="3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435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35C2346-C20E-7842-9A44-220ABE864A64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5FC0DA0-1904-4744-BA62-3C977873726E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EB9C260E-0A2F-9840-BFEE-7A4E07F1D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Implementace Modulu 2  při předběžném hodnocení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0" name="Obdélník 9">
            <a:extLst>
              <a:ext uri="{FF2B5EF4-FFF2-40B4-BE49-F238E27FC236}">
                <a16:creationId xmlns:a16="http://schemas.microsoft.com/office/drawing/2014/main" id="{A37C0F61-842C-4242-B1FA-D35DB0F0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700808"/>
            <a:ext cx="77533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8775" lvl="1" indent="-3429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zhodnoceny byly především druhy výsledků </a:t>
            </a:r>
            <a:r>
              <a:rPr lang="cs-CZ" altLang="cs-CZ" sz="2000" b="1" dirty="0" err="1"/>
              <a:t>Jimp</a:t>
            </a:r>
            <a:r>
              <a:rPr lang="cs-CZ" altLang="cs-CZ" sz="2000" dirty="0"/>
              <a:t>, dle</a:t>
            </a:r>
          </a:p>
          <a:p>
            <a:pPr marL="1092200" lvl="3" indent="-268288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AIS (</a:t>
            </a:r>
            <a:r>
              <a:rPr lang="cs-CZ" altLang="cs-CZ" sz="2000" dirty="0" err="1"/>
              <a:t>Article</a:t>
            </a:r>
            <a:r>
              <a:rPr lang="cs-CZ" altLang="cs-CZ" sz="2000" dirty="0"/>
              <a:t> Influence </a:t>
            </a:r>
            <a:r>
              <a:rPr lang="cs-CZ" altLang="cs-CZ" sz="2000" dirty="0" err="1"/>
              <a:t>Score</a:t>
            </a:r>
            <a:r>
              <a:rPr lang="cs-CZ" altLang="cs-CZ" sz="2000" dirty="0"/>
              <a:t>) – databáze WOS</a:t>
            </a:r>
          </a:p>
          <a:p>
            <a:pPr marL="342900" lvl="1" indent="-3429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jako doplňková analýza byly hodnoceny výstupy </a:t>
            </a:r>
            <a:r>
              <a:rPr lang="cs-CZ" altLang="cs-CZ" sz="2000" b="1" dirty="0" err="1"/>
              <a:t>Jsc</a:t>
            </a:r>
            <a:r>
              <a:rPr lang="cs-CZ" altLang="cs-CZ" sz="2000" b="1" dirty="0"/>
              <a:t>, </a:t>
            </a:r>
            <a:r>
              <a:rPr lang="cs-CZ" altLang="cs-CZ" sz="2000" dirty="0"/>
              <a:t>dle</a:t>
            </a:r>
          </a:p>
          <a:p>
            <a:pPr marL="1092200" lvl="3" indent="-268288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SJR (</a:t>
            </a:r>
            <a:r>
              <a:rPr lang="cs-CZ" altLang="cs-CZ" sz="2000" dirty="0" err="1"/>
              <a:t>SCImago</a:t>
            </a:r>
            <a:r>
              <a:rPr lang="cs-CZ" altLang="cs-CZ" sz="2000" dirty="0"/>
              <a:t> </a:t>
            </a:r>
            <a:r>
              <a:rPr lang="cs-CZ" altLang="cs-CZ" sz="2000" dirty="0" err="1"/>
              <a:t>Journal</a:t>
            </a:r>
            <a:r>
              <a:rPr lang="cs-CZ" altLang="cs-CZ" sz="2000" dirty="0"/>
              <a:t> Index) – databáze SCOPUS</a:t>
            </a:r>
          </a:p>
          <a:p>
            <a:pPr algn="just" eaLnBrk="1" hangingPunct="1">
              <a:spcAft>
                <a:spcPts val="1200"/>
              </a:spcAft>
              <a:defRPr/>
            </a:pPr>
            <a:endParaRPr lang="cs-CZ" altLang="cs-CZ" sz="800" dirty="0"/>
          </a:p>
          <a:p>
            <a:pPr algn="just" eaLnBrk="1" hangingPunct="1">
              <a:spcAft>
                <a:spcPts val="1200"/>
              </a:spcAft>
              <a:defRPr/>
            </a:pPr>
            <a:r>
              <a:rPr lang="cs-CZ" altLang="cs-CZ" sz="2000" dirty="0"/>
              <a:t>Analýza a hodnocení bylo prováděno podle </a:t>
            </a:r>
            <a:r>
              <a:rPr lang="cs-CZ" altLang="cs-CZ" sz="2000" b="1" dirty="0"/>
              <a:t>rozdělení výsledků do kvalitativních tříd – percentilů:</a:t>
            </a:r>
          </a:p>
          <a:p>
            <a:pPr marL="1549400" lvl="4" indent="-268288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První decil – 10 % nejlepších časopisů (zdrojů)</a:t>
            </a:r>
          </a:p>
          <a:p>
            <a:pPr marL="1549400" lvl="4" indent="-268288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 err="1"/>
              <a:t>Kvartily</a:t>
            </a:r>
            <a:r>
              <a:rPr lang="cs-CZ" altLang="cs-CZ" sz="2000" dirty="0"/>
              <a:t> – Q1, Q2, Q3, Q4</a:t>
            </a:r>
          </a:p>
          <a:p>
            <a:pPr marL="0" lvl="1" indent="-33338" algn="just" eaLnBrk="1" hangingPunct="1">
              <a:spcAft>
                <a:spcPts val="1200"/>
              </a:spcAft>
              <a:defRPr/>
            </a:pPr>
            <a:r>
              <a:rPr lang="cs-CZ" altLang="cs-CZ" sz="2000" b="1" dirty="0">
                <a:solidFill>
                  <a:srgbClr val="C00000"/>
                </a:solidFill>
              </a:rPr>
              <a:t>Důležité!!! Tyto analýzy byly prováděny samostatně v jednotlivých oborech (</a:t>
            </a:r>
            <a:r>
              <a:rPr lang="cs-CZ" altLang="cs-CZ" sz="2000" b="1" dirty="0" err="1">
                <a:solidFill>
                  <a:srgbClr val="C00000"/>
                </a:solidFill>
              </a:rPr>
              <a:t>FORDech</a:t>
            </a:r>
            <a:r>
              <a:rPr lang="cs-CZ" alt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/>
              <a:t>– </a:t>
            </a:r>
            <a:r>
              <a:rPr lang="cs-CZ" sz="2000" b="1" dirty="0">
                <a:hlinkClick r:id="rId2"/>
              </a:rPr>
              <a:t>číselník zde</a:t>
            </a:r>
            <a:r>
              <a:rPr lang="cs-CZ" altLang="cs-CZ" sz="2000" b="1" dirty="0">
                <a:solidFill>
                  <a:srgbClr val="C00000"/>
                </a:solidFill>
              </a:rPr>
              <a:t>)!!!</a:t>
            </a:r>
          </a:p>
        </p:txBody>
      </p:sp>
    </p:spTree>
    <p:extLst>
      <p:ext uri="{BB962C8B-B14F-4D97-AF65-F5344CB8AC3E}">
        <p14:creationId xmlns:p14="http://schemas.microsoft.com/office/powerpoint/2010/main" val="1113318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7">
            <a:extLst>
              <a:ext uri="{FF2B5EF4-FFF2-40B4-BE49-F238E27FC236}">
                <a16:creationId xmlns:a16="http://schemas.microsoft.com/office/drawing/2014/main" id="{8BC195EE-4237-DB49-9C0D-CEB6253B3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359" y="5413173"/>
            <a:ext cx="7454057" cy="139007"/>
          </a:xfrm>
          <a:prstGeom prst="rect">
            <a:avLst/>
          </a:prstGeom>
          <a:solidFill>
            <a:srgbClr val="FFFF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solidFill>
                <a:srgbClr val="000000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060D0CA-9AE4-7A4F-A005-A4B92C609A40}"/>
              </a:ext>
            </a:extLst>
          </p:cNvPr>
          <p:cNvCxnSpPr>
            <a:cxnSpLocks/>
          </p:cNvCxnSpPr>
          <p:nvPr/>
        </p:nvCxnSpPr>
        <p:spPr>
          <a:xfrm>
            <a:off x="787400" y="1772816"/>
            <a:ext cx="7723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>
            <a:extLst>
              <a:ext uri="{FF2B5EF4-FFF2-40B4-BE49-F238E27FC236}">
                <a16:creationId xmlns:a16="http://schemas.microsoft.com/office/drawing/2014/main" id="{3BFA53FD-DC9B-EA4C-B8EA-277296730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31" y="1052514"/>
            <a:ext cx="7842250" cy="79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bude náplní dnešního setkání ?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4758F33D-BF63-1B41-BA08-3AD33F5A0EDC}"/>
              </a:ext>
            </a:extLst>
          </p:cNvPr>
          <p:cNvSpPr/>
          <p:nvPr/>
        </p:nvSpPr>
        <p:spPr>
          <a:xfrm>
            <a:off x="727831" y="1916832"/>
            <a:ext cx="77826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b="1" dirty="0">
                <a:latin typeface="Arial" charset="0"/>
                <a:cs typeface="Arial" charset="0"/>
              </a:rPr>
              <a:t>Základní principy Metodiky 17+ </a:t>
            </a:r>
            <a:r>
              <a:rPr lang="cs-CZ" sz="2000" b="1" dirty="0"/>
              <a:t>(Modul 2 – Výkonnost výzkumu – BIBLIOMETRIE)</a:t>
            </a:r>
            <a:endParaRPr lang="cs-CZ" sz="2000" b="1" dirty="0">
              <a:latin typeface="Arial" charset="0"/>
              <a:cs typeface="Arial" charset="0"/>
            </a:endParaRPr>
          </a:p>
          <a:p>
            <a:pPr marL="800100" lvl="1" indent="-3429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cs-CZ" dirty="0">
                <a:latin typeface="Arial" charset="0"/>
                <a:cs typeface="Arial" charset="0"/>
              </a:rPr>
              <a:t>Hodnocení </a:t>
            </a:r>
            <a:r>
              <a:rPr lang="cs-CZ" dirty="0"/>
              <a:t>UTB resp. FAI v rámci předběžného </a:t>
            </a:r>
            <a:r>
              <a:rPr lang="cs-CZ" dirty="0" err="1"/>
              <a:t>škálování</a:t>
            </a:r>
            <a:r>
              <a:rPr lang="cs-CZ" dirty="0"/>
              <a:t> na základě výsledků v Modulu 1 a Modulu 2</a:t>
            </a:r>
            <a:r>
              <a:rPr lang="cs-CZ" dirty="0">
                <a:latin typeface="Arial" charset="0"/>
                <a:cs typeface="Arial" charset="0"/>
              </a:rPr>
              <a:t>  </a:t>
            </a:r>
          </a:p>
          <a:p>
            <a:pPr marL="342900" indent="-3429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>
                <a:latin typeface="Arial" charset="0"/>
                <a:cs typeface="Arial" charset="0"/>
              </a:rPr>
              <a:t>Základní pojmy z </a:t>
            </a:r>
            <a:r>
              <a:rPr lang="cs-CZ" sz="2000" dirty="0" err="1">
                <a:latin typeface="Arial" charset="0"/>
                <a:cs typeface="Arial" charset="0"/>
              </a:rPr>
              <a:t>bibliometrie</a:t>
            </a:r>
            <a:r>
              <a:rPr lang="cs-CZ" sz="2000" dirty="0">
                <a:latin typeface="Arial" charset="0"/>
                <a:cs typeface="Arial" charset="0"/>
              </a:rPr>
              <a:t> (IF, AIS, SJR, H-index) </a:t>
            </a:r>
          </a:p>
          <a:p>
            <a:pPr marL="342900" indent="-3429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/>
              <a:t>Jak vyhledat vhodný časopis k publikaci </a:t>
            </a:r>
          </a:p>
          <a:p>
            <a:pPr marL="342900" indent="-3429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>
                <a:latin typeface="Arial" charset="0"/>
                <a:cs typeface="Arial" charset="0"/>
              </a:rPr>
              <a:t>Jak zjistit zařazení časopisu</a:t>
            </a:r>
          </a:p>
          <a:p>
            <a:pPr marL="800100" lvl="1" indent="-3429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cs-CZ" dirty="0"/>
              <a:t>Ve kterém </a:t>
            </a:r>
            <a:r>
              <a:rPr lang="cs-CZ" dirty="0" err="1"/>
              <a:t>kvartilu</a:t>
            </a:r>
            <a:r>
              <a:rPr lang="cs-CZ" dirty="0"/>
              <a:t> (decilu) se vybraný časopis nachází dle Metodiky 17+ ?</a:t>
            </a:r>
          </a:p>
          <a:p>
            <a:pPr marL="342900" indent="-3429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>
                <a:latin typeface="Arial" charset="0"/>
                <a:cs typeface="Arial" charset="0"/>
              </a:rPr>
              <a:t>Orientace a vyhledávání v databázích Web </a:t>
            </a:r>
            <a:r>
              <a:rPr lang="cs-CZ" sz="2000" dirty="0" err="1">
                <a:latin typeface="Arial" charset="0"/>
                <a:cs typeface="Arial" charset="0"/>
              </a:rPr>
              <a:t>Of</a:t>
            </a:r>
            <a:r>
              <a:rPr lang="cs-CZ" sz="2000" dirty="0">
                <a:latin typeface="Arial" charset="0"/>
                <a:cs typeface="Arial" charset="0"/>
              </a:rPr>
              <a:t> Science a SCOPUS</a:t>
            </a:r>
          </a:p>
        </p:txBody>
      </p:sp>
    </p:spTree>
    <p:extLst>
      <p:ext uri="{BB962C8B-B14F-4D97-AF65-F5344CB8AC3E}">
        <p14:creationId xmlns:p14="http://schemas.microsoft.com/office/powerpoint/2010/main" val="207899355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8024A-685D-3B4F-84CB-D1CF6C6C9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4320480"/>
          </a:xfrm>
        </p:spPr>
        <p:txBody>
          <a:bodyPr/>
          <a:lstStyle/>
          <a:p>
            <a:r>
              <a:rPr lang="cs-CZ" sz="4000" dirty="0"/>
              <a:t>Kolik výsledků jsme vykázali za celou UTB?</a:t>
            </a:r>
            <a:br>
              <a:rPr lang="cs-CZ" sz="4000" dirty="0"/>
            </a:br>
            <a:br>
              <a:rPr lang="cs-CZ" sz="4000" dirty="0"/>
            </a:br>
            <a:r>
              <a:rPr lang="cs-CZ" sz="4000" dirty="0"/>
              <a:t>V kterých oborech (</a:t>
            </a:r>
            <a:r>
              <a:rPr lang="cs-CZ" sz="4000" dirty="0" err="1"/>
              <a:t>FORDech</a:t>
            </a:r>
            <a:r>
              <a:rPr lang="cs-CZ" sz="4000" dirty="0"/>
              <a:t>) jsme hodnoceni?</a:t>
            </a:r>
          </a:p>
        </p:txBody>
      </p:sp>
    </p:spTree>
    <p:extLst>
      <p:ext uri="{BB962C8B-B14F-4D97-AF65-F5344CB8AC3E}">
        <p14:creationId xmlns:p14="http://schemas.microsoft.com/office/powerpoint/2010/main" val="4193561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6CC60D-F8D6-2549-99CA-AAAFE235CDAA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5FC0DA0-1904-4744-BA62-3C977873726E}"/>
              </a:ext>
            </a:extLst>
          </p:cNvPr>
          <p:cNvCxnSpPr>
            <a:cxnSpLocks/>
          </p:cNvCxnSpPr>
          <p:nvPr/>
        </p:nvCxnSpPr>
        <p:spPr>
          <a:xfrm>
            <a:off x="787400" y="1700808"/>
            <a:ext cx="7673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Obdélník 9">
            <a:extLst>
              <a:ext uri="{FF2B5EF4-FFF2-40B4-BE49-F238E27FC236}">
                <a16:creationId xmlns:a16="http://schemas.microsoft.com/office/drawing/2014/main" id="{A37C0F61-842C-4242-B1FA-D35DB0F0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628775"/>
            <a:ext cx="77533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cs-CZ" altLang="cs-CZ" b="1" dirty="0"/>
              <a:t> </a:t>
            </a:r>
          </a:p>
          <a:p>
            <a:pPr marL="15875" lvl="1" indent="0" algn="just" eaLnBrk="1" hangingPunct="1">
              <a:spcAft>
                <a:spcPts val="1200"/>
              </a:spcAft>
              <a:defRPr/>
            </a:pPr>
            <a:endParaRPr lang="cs-CZ" alt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38FABFF-DC3D-2548-A156-07C0AFC61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3999" cy="6857999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57F91095-40BF-3B43-A628-071E13B926E3}"/>
              </a:ext>
            </a:extLst>
          </p:cNvPr>
          <p:cNvSpPr/>
          <p:nvPr/>
        </p:nvSpPr>
        <p:spPr>
          <a:xfrm>
            <a:off x="1" y="476672"/>
            <a:ext cx="9036495" cy="2808312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Ins="360000" bIns="1440000" rtlCol="0" anchor="b" anchorCtr="0"/>
          <a:lstStyle/>
          <a:p>
            <a:pPr algn="r"/>
            <a:r>
              <a:rPr lang="cs-CZ" dirty="0">
                <a:solidFill>
                  <a:srgbClr val="00B050"/>
                </a:solidFill>
              </a:rPr>
              <a:t>UTB je hodnocena </a:t>
            </a:r>
          </a:p>
          <a:p>
            <a:pPr algn="r"/>
            <a:r>
              <a:rPr lang="cs-CZ" dirty="0">
                <a:solidFill>
                  <a:srgbClr val="00B050"/>
                </a:solidFill>
              </a:rPr>
              <a:t>pouze v těchto </a:t>
            </a:r>
            <a:r>
              <a:rPr lang="cs-CZ" dirty="0" err="1">
                <a:solidFill>
                  <a:srgbClr val="00B050"/>
                </a:solidFill>
              </a:rPr>
              <a:t>FORDech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4B1A824B-153C-4049-ABE0-41C30C70492C}"/>
              </a:ext>
            </a:extLst>
          </p:cNvPr>
          <p:cNvSpPr/>
          <p:nvPr/>
        </p:nvSpPr>
        <p:spPr>
          <a:xfrm>
            <a:off x="1" y="3284984"/>
            <a:ext cx="9036495" cy="3239641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Ins="360000" bIns="360000" rtlCol="0" anchor="b" anchorCtr="0"/>
          <a:lstStyle/>
          <a:p>
            <a:pPr algn="r"/>
            <a:r>
              <a: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V těchto </a:t>
            </a:r>
            <a:r>
              <a:rPr lang="cs-CZ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FORDech</a:t>
            </a:r>
            <a:endParaRPr lang="cs-CZ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algn="r"/>
            <a:r>
              <a: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UTB není hodnocena</a:t>
            </a:r>
          </a:p>
          <a:p>
            <a:pPr algn="r"/>
            <a:r>
              <a: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Počet výstupů&lt;10</a:t>
            </a:r>
          </a:p>
        </p:txBody>
      </p:sp>
      <p:sp>
        <p:nvSpPr>
          <p:cNvPr id="13" name="Zaoblený obdélník 12">
            <a:extLst>
              <a:ext uri="{FF2B5EF4-FFF2-40B4-BE49-F238E27FC236}">
                <a16:creationId xmlns:a16="http://schemas.microsoft.com/office/drawing/2014/main" id="{E0FF95B6-0F05-D241-9A8E-C5823E345D0F}"/>
              </a:ext>
            </a:extLst>
          </p:cNvPr>
          <p:cNvSpPr/>
          <p:nvPr/>
        </p:nvSpPr>
        <p:spPr>
          <a:xfrm>
            <a:off x="-180528" y="2852912"/>
            <a:ext cx="8928992" cy="432072"/>
          </a:xfrm>
          <a:prstGeom prst="roundRect">
            <a:avLst/>
          </a:prstGeom>
          <a:solidFill>
            <a:srgbClr val="FFC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Ins="360000" bIns="72000" rtlCol="0" anchor="b" anchorCtr="0"/>
          <a:lstStyle/>
          <a:p>
            <a:pPr algn="r"/>
            <a:r>
              <a:rPr lang="cs-CZ" sz="1400" dirty="0">
                <a:solidFill>
                  <a:srgbClr val="FF9300"/>
                </a:solidFill>
              </a:rPr>
              <a:t>Obory orientované do oblasti informatiky!!</a:t>
            </a:r>
          </a:p>
        </p:txBody>
      </p:sp>
    </p:spTree>
    <p:extLst>
      <p:ext uri="{BB962C8B-B14F-4D97-AF65-F5344CB8AC3E}">
        <p14:creationId xmlns:p14="http://schemas.microsoft.com/office/powerpoint/2010/main" val="2745406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8024A-685D-3B4F-84CB-D1CF6C6C9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4320480"/>
          </a:xfrm>
        </p:spPr>
        <p:txBody>
          <a:bodyPr/>
          <a:lstStyle/>
          <a:p>
            <a:r>
              <a:rPr lang="cs-CZ" sz="4000" dirty="0"/>
              <a:t>Kolik výsledků jsme vykázali za FAI?</a:t>
            </a:r>
            <a:br>
              <a:rPr lang="cs-CZ" sz="4000" dirty="0"/>
            </a:br>
            <a:br>
              <a:rPr lang="cs-CZ" sz="4000" dirty="0"/>
            </a:br>
            <a:r>
              <a:rPr lang="cs-CZ" sz="4000" dirty="0"/>
              <a:t>V kterých oborech (</a:t>
            </a:r>
            <a:r>
              <a:rPr lang="cs-CZ" sz="4000" dirty="0" err="1"/>
              <a:t>FORDech</a:t>
            </a:r>
            <a:r>
              <a:rPr lang="cs-CZ" sz="4000" dirty="0"/>
              <a:t>) jsme publikovali na FAI?</a:t>
            </a:r>
          </a:p>
        </p:txBody>
      </p:sp>
    </p:spTree>
    <p:extLst>
      <p:ext uri="{BB962C8B-B14F-4D97-AF65-F5344CB8AC3E}">
        <p14:creationId xmlns:p14="http://schemas.microsoft.com/office/powerpoint/2010/main" val="3432929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91F2A3-6686-F44C-A9BB-23F10DE7F0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Setkání akademických a vědeckých pracovníků</a:t>
            </a: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35D583-D0FB-0D45-A254-6F9C80C407E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12CD8F-73B1-8E45-A246-9F7D390A8278}" type="datetime1">
              <a:rPr lang="cs-CZ" smtClean="0"/>
              <a:t>27.02.2020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EEDFC7-821E-3C40-98BE-EC43D606A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095865B-7F23-8041-9600-446B33E164AC}"/>
              </a:ext>
            </a:extLst>
          </p:cNvPr>
          <p:cNvSpPr txBox="1"/>
          <p:nvPr/>
        </p:nvSpPr>
        <p:spPr>
          <a:xfrm>
            <a:off x="5508104" y="4221088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Relativně málo výstupů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Výstupy v mnoha oborech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C00000"/>
                </a:solidFill>
              </a:rPr>
              <a:t>!!!! Ani v jednom oboru nedosahujeme prahového počtu pro hodnocení tj. 10</a:t>
            </a:r>
          </a:p>
        </p:txBody>
      </p:sp>
    </p:spTree>
    <p:extLst>
      <p:ext uri="{BB962C8B-B14F-4D97-AF65-F5344CB8AC3E}">
        <p14:creationId xmlns:p14="http://schemas.microsoft.com/office/powerpoint/2010/main" val="2915426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91F2A3-6686-F44C-A9BB-23F10DE7F0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Setkání akademických a vědeckých pracovníků</a:t>
            </a: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35D583-D0FB-0D45-A254-6F9C80C407E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505EFBF-BB55-EC45-B85E-B144498056C9}" type="datetime1">
              <a:rPr lang="cs-CZ" smtClean="0"/>
              <a:t>27.02.2020</a:t>
            </a:fld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F8ABD04-F11C-B145-ADF3-D701BB231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8E51A75-85B8-FE4F-8F7D-CBDEE0922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202" y="116632"/>
            <a:ext cx="3594289" cy="216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83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308304" y="6526213"/>
            <a:ext cx="1559471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32B699A4-B0B9-8047-AEA7-60654FE52B04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 dirty="0">
              <a:solidFill>
                <a:srgbClr val="000000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B9C260E-0A2F-9840-BFEE-7A4E07F1D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7" y="908720"/>
            <a:ext cx="792088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byla UTB hodnocena v </a:t>
            </a:r>
            <a:r>
              <a:rPr lang="cs-CZ" altLang="cs-CZ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mezinárodním</a:t>
            </a:r>
            <a:r>
              <a:rPr lang="cs-CZ" altLang="cs-CZ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národním oborovém srovnání ?</a:t>
            </a:r>
          </a:p>
          <a:p>
            <a:pPr algn="ctr" eaLnBrk="1" hangingPunct="1">
              <a:spcAft>
                <a:spcPts val="800"/>
              </a:spcAft>
              <a:buSzPct val="115000"/>
              <a:defRPr/>
            </a:pPr>
            <a:endParaRPr lang="cs-CZ" altLang="cs-CZ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Srovnání oborů UTB s úrovní ČR, EU15 a světem v prvním decilu a v </a:t>
            </a:r>
            <a:r>
              <a:rPr lang="cs-CZ" altLang="cs-CZ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kvartilech</a:t>
            </a:r>
            <a:r>
              <a:rPr lang="cs-CZ" altLang="cs-C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dle AIS.</a:t>
            </a:r>
          </a:p>
        </p:txBody>
      </p:sp>
    </p:spTree>
    <p:extLst>
      <p:ext uri="{BB962C8B-B14F-4D97-AF65-F5344CB8AC3E}">
        <p14:creationId xmlns:p14="http://schemas.microsoft.com/office/powerpoint/2010/main" val="1741093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4B3A987-78FD-904F-B288-1825D03B3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" y="0"/>
            <a:ext cx="9145794" cy="6858000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FEA13B-6071-8D49-9409-55F4B8A88D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Setkání akademických a vědeckých pracovníků</a:t>
            </a: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469F4C3-5BE7-9D4B-86C6-B6747A9926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1DEFDAB-9A31-1447-AA9D-B32EA9984C01}" type="datetime1">
              <a:rPr lang="cs-CZ" smtClean="0"/>
              <a:t>27.02.2020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526CB7E-8EE0-2F47-9370-2F629ABB319D}"/>
              </a:ext>
            </a:extLst>
          </p:cNvPr>
          <p:cNvSpPr txBox="1"/>
          <p:nvPr/>
        </p:nvSpPr>
        <p:spPr>
          <a:xfrm>
            <a:off x="3491880" y="292494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Relativně dobrý celkový profil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Horší profil na FAI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Nevyhovující profil na FAME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2C8103F-AF16-F048-8D83-949CFD2CC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5857"/>
            <a:ext cx="3648596" cy="21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37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C5B030B-8331-7A45-B5E3-64C0C0DF8541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8DF8E82-867D-CC47-B238-65D915913BAE}"/>
              </a:ext>
            </a:extLst>
          </p:cNvPr>
          <p:cNvSpPr txBox="1"/>
          <p:nvPr/>
        </p:nvSpPr>
        <p:spPr>
          <a:xfrm>
            <a:off x="1043608" y="3931592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Malý počet výstupů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Špatný profil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Nekopíruje rozložení ČR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Malý počet Q1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Vysoký počet Q3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4F06E60-5D39-2242-AA6E-926459683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9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41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AF58FE5-6FD4-A14E-A075-7322DA991FED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8DF8E82-867D-CC47-B238-65D915913BAE}"/>
              </a:ext>
            </a:extLst>
          </p:cNvPr>
          <p:cNvSpPr txBox="1"/>
          <p:nvPr/>
        </p:nvSpPr>
        <p:spPr>
          <a:xfrm>
            <a:off x="1043608" y="4149080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Dostatečný počet výstupů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Relativně dobrý profil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Téměř kopíruje rozložení ČR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Vytýkáno byl malý počet výstupů v 1.decilu a nižší počet Q1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809C32-DD74-604E-BBC9-9A1AF5301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8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84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F13C6671-CE52-4A4B-A590-3542C7B9683C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8DF8E82-867D-CC47-B238-65D915913BAE}"/>
              </a:ext>
            </a:extLst>
          </p:cNvPr>
          <p:cNvSpPr txBox="1"/>
          <p:nvPr/>
        </p:nvSpPr>
        <p:spPr>
          <a:xfrm>
            <a:off x="1043608" y="4149080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Malý počet výstupů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Špatný profil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Nekopíruje rozložení ČR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Žádný výstup v 1.decilu, malý počet Q1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Vysoký počet Q3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CF852DA-6A35-4D4B-B608-A33DB5157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8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1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7">
            <a:extLst>
              <a:ext uri="{FF2B5EF4-FFF2-40B4-BE49-F238E27FC236}">
                <a16:creationId xmlns:a16="http://schemas.microsoft.com/office/drawing/2014/main" id="{8BC195EE-4237-DB49-9C0D-CEB6253B3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359" y="5413173"/>
            <a:ext cx="7454057" cy="139007"/>
          </a:xfrm>
          <a:prstGeom prst="rect">
            <a:avLst/>
          </a:prstGeom>
          <a:solidFill>
            <a:srgbClr val="FFFF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solidFill>
                <a:srgbClr val="000000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060D0CA-9AE4-7A4F-A005-A4B92C609A40}"/>
              </a:ext>
            </a:extLst>
          </p:cNvPr>
          <p:cNvCxnSpPr>
            <a:cxnSpLocks/>
          </p:cNvCxnSpPr>
          <p:nvPr/>
        </p:nvCxnSpPr>
        <p:spPr>
          <a:xfrm>
            <a:off x="727831" y="1484784"/>
            <a:ext cx="7723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>
            <a:extLst>
              <a:ext uri="{FF2B5EF4-FFF2-40B4-BE49-F238E27FC236}">
                <a16:creationId xmlns:a16="http://schemas.microsoft.com/office/drawing/2014/main" id="{3BFA53FD-DC9B-EA4C-B8EA-277296730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31" y="980729"/>
            <a:ext cx="7842250" cy="57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Metodika 17+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4758F33D-BF63-1B41-BA08-3AD33F5A0EDC}"/>
              </a:ext>
            </a:extLst>
          </p:cNvPr>
          <p:cNvSpPr/>
          <p:nvPr/>
        </p:nvSpPr>
        <p:spPr>
          <a:xfrm>
            <a:off x="668262" y="1556792"/>
            <a:ext cx="778268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/>
              <a:t>Komplexní hodnocení výzkumných organizací</a:t>
            </a:r>
          </a:p>
          <a:p>
            <a:pPr marL="342900" indent="-3429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b="1" dirty="0"/>
              <a:t>5 modulů </a:t>
            </a:r>
          </a:p>
          <a:p>
            <a:pPr marL="800100" lvl="1" indent="-3429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cs-CZ" dirty="0"/>
              <a:t>1. Kvalita vybraných výsledků, </a:t>
            </a:r>
            <a:r>
              <a:rPr lang="cs-CZ" b="1" dirty="0">
                <a:solidFill>
                  <a:srgbClr val="C00000"/>
                </a:solidFill>
              </a:rPr>
              <a:t>2. Výkonnost výzkumu - BIBLIOMETRIE</a:t>
            </a:r>
            <a:r>
              <a:rPr lang="cs-CZ" dirty="0"/>
              <a:t>, 3. Společenská relevance, 4. </a:t>
            </a:r>
            <a:r>
              <a:rPr lang="cs-CZ" dirty="0" err="1"/>
              <a:t>Viabilita</a:t>
            </a:r>
            <a:r>
              <a:rPr lang="cs-CZ" dirty="0"/>
              <a:t>, 5. Strategie a koncepce</a:t>
            </a:r>
          </a:p>
          <a:p>
            <a:pPr marL="342900" indent="-3429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/>
              <a:t>Celkové hodnocení bude probíhat v pětiletých cyklech, výsledky do </a:t>
            </a:r>
            <a:r>
              <a:rPr lang="cs-CZ" sz="2000" dirty="0" err="1"/>
              <a:t>RIVu</a:t>
            </a:r>
            <a:r>
              <a:rPr lang="cs-CZ" sz="2000" dirty="0"/>
              <a:t> se zasílají každý rok</a:t>
            </a:r>
          </a:p>
          <a:p>
            <a:pPr marL="342900" indent="-3429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/>
              <a:t>Aktuálně je Metodika 17+ v implementačním období</a:t>
            </a:r>
          </a:p>
          <a:p>
            <a:pPr marL="446088" lvl="1" indent="-174625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cs-CZ" dirty="0"/>
              <a:t>Finanční prostředky na DKRVO rozděleny na 2 složky:</a:t>
            </a:r>
          </a:p>
          <a:p>
            <a:pPr marL="712788" lvl="2" indent="-2667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cs-CZ" sz="1600" b="1" dirty="0"/>
              <a:t>Základna (fixovaná) </a:t>
            </a:r>
            <a:r>
              <a:rPr lang="cs-CZ" sz="1600" dirty="0"/>
              <a:t>– rozdělena dle Metodiky 2013-2016 (představuje 100 % prostředků na DKRVO z roku 2016)</a:t>
            </a:r>
          </a:p>
          <a:p>
            <a:pPr marL="712788" lvl="2" indent="-2667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cs-CZ" sz="1600" b="1" dirty="0"/>
              <a:t>Bonus (motivační) </a:t>
            </a:r>
            <a:r>
              <a:rPr lang="cs-CZ" sz="1600" dirty="0"/>
              <a:t>– rozdělena na zařazení (</a:t>
            </a:r>
            <a:r>
              <a:rPr lang="cs-CZ" sz="1600" dirty="0" err="1"/>
              <a:t>škálování</a:t>
            </a:r>
            <a:r>
              <a:rPr lang="cs-CZ" sz="1600" dirty="0"/>
              <a:t>) VO v souladu s Metodikou 17+ (představuje meziroční nárůst prostředků na DKRVO)</a:t>
            </a:r>
          </a:p>
        </p:txBody>
      </p:sp>
    </p:spTree>
    <p:extLst>
      <p:ext uri="{BB962C8B-B14F-4D97-AF65-F5344CB8AC3E}">
        <p14:creationId xmlns:p14="http://schemas.microsoft.com/office/powerpoint/2010/main" val="278474719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B662A55-7611-834F-A7BC-C4A07494DFF4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8DF8E82-867D-CC47-B238-65D915913BAE}"/>
              </a:ext>
            </a:extLst>
          </p:cNvPr>
          <p:cNvSpPr txBox="1"/>
          <p:nvPr/>
        </p:nvSpPr>
        <p:spPr>
          <a:xfrm>
            <a:off x="1043608" y="4388911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Malý počet výstupů ale výborný profil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kopíruje rozložení ČR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Dostatečný počet výstupů v 1.decilu a Q1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1BC982C-3EF8-8D4E-8BA9-72D5A6F4B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03" y="0"/>
            <a:ext cx="9144000" cy="38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42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E078397-C427-2D4D-A8EA-72C47EBDD753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980728"/>
            <a:ext cx="82089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vyhledat vhodný časopis k publikaci? 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FE5E414-CA9C-394C-A47D-EC6B76B41146}"/>
              </a:ext>
            </a:extLst>
          </p:cNvPr>
          <p:cNvCxnSpPr>
            <a:cxnSpLocks/>
          </p:cNvCxnSpPr>
          <p:nvPr/>
        </p:nvCxnSpPr>
        <p:spPr>
          <a:xfrm>
            <a:off x="827584" y="1772816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54A8DB13-BB22-4049-964B-A1EE18C110A0}"/>
              </a:ext>
            </a:extLst>
          </p:cNvPr>
          <p:cNvSpPr/>
          <p:nvPr/>
        </p:nvSpPr>
        <p:spPr>
          <a:xfrm>
            <a:off x="827584" y="1988840"/>
            <a:ext cx="7601024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Podle čeho vybrat časopis pro publikování svého článku?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Tematická shoda s předmětem mého výzkumu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Renomé zdrojového časopisu (recenzní řízení, četnost vydání, počet opublikovaných článků za rok, ediční rada </a:t>
            </a:r>
            <a:r>
              <a:rPr lang="cs-CZ" sz="2000" dirty="0" err="1"/>
              <a:t>apod</a:t>
            </a:r>
            <a:r>
              <a:rPr lang="cs-CZ" sz="2000" dirty="0"/>
              <a:t>) 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Nejedná se o predátorský časopis? </a:t>
            </a:r>
          </a:p>
          <a:p>
            <a:pPr lvl="3"/>
            <a:r>
              <a:rPr lang="cs-CZ" sz="2000" dirty="0"/>
              <a:t>Lze ověřit zde:   </a:t>
            </a:r>
            <a:r>
              <a:rPr lang="cs-CZ" dirty="0">
                <a:hlinkClick r:id="rId3"/>
              </a:rPr>
              <a:t>http://www2.cabells.com/journals</a:t>
            </a:r>
            <a:endParaRPr lang="cs-CZ" dirty="0"/>
          </a:p>
          <a:p>
            <a:pPr lvl="7"/>
            <a:r>
              <a:rPr lang="cs-CZ" dirty="0">
                <a:hlinkClick r:id="rId4"/>
              </a:rPr>
              <a:t>https://predatoryjournals.com/</a:t>
            </a:r>
            <a:endParaRPr lang="cs-CZ" dirty="0"/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Zařazení časopisu do vědeckých databází (zejména Web </a:t>
            </a:r>
            <a:r>
              <a:rPr lang="cs-CZ" sz="2000" dirty="0" err="1"/>
              <a:t>of</a:t>
            </a:r>
            <a:r>
              <a:rPr lang="cs-CZ" sz="2000" dirty="0"/>
              <a:t> Science a </a:t>
            </a:r>
            <a:r>
              <a:rPr lang="cs-CZ" sz="2000" dirty="0" err="1"/>
              <a:t>Scopus</a:t>
            </a:r>
            <a:r>
              <a:rPr lang="cs-CZ" sz="2000" dirty="0"/>
              <a:t>)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Kvalitativní parametry časopisu (</a:t>
            </a:r>
            <a:r>
              <a:rPr lang="cs-CZ" sz="2000" dirty="0" err="1"/>
              <a:t>bibliometrie</a:t>
            </a:r>
            <a:r>
              <a:rPr lang="cs-CZ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1850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339BD58-62AF-B647-A6CC-E9385A64E23E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87400" y="1700808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47" y="980728"/>
            <a:ext cx="784225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Vyhledávání vhodného časopisu v databázi WOS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66F73DD-12E8-4D4E-83C8-3C00A9B9808A}"/>
              </a:ext>
            </a:extLst>
          </p:cNvPr>
          <p:cNvSpPr/>
          <p:nvPr/>
        </p:nvSpPr>
        <p:spPr>
          <a:xfrm>
            <a:off x="787400" y="1892587"/>
            <a:ext cx="760102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Proč hledat v databázi WOS?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Databáze WOS je v technických vědách uznávanější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V odborných panelech RVVI kladou </a:t>
            </a:r>
            <a:r>
              <a:rPr lang="cs-CZ" sz="2000" dirty="0" err="1"/>
              <a:t>panelisté</a:t>
            </a:r>
            <a:r>
              <a:rPr lang="cs-CZ" sz="2000" dirty="0"/>
              <a:t> daleko větší důraz na výsledky indexované v databázi WOS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Při předběžném </a:t>
            </a:r>
            <a:r>
              <a:rPr lang="cs-CZ" sz="2000" dirty="0" err="1"/>
              <a:t>škálování</a:t>
            </a:r>
            <a:r>
              <a:rPr lang="cs-CZ" sz="2000" dirty="0"/>
              <a:t> VO nebyla analýza výsledků indexovaných ve </a:t>
            </a:r>
            <a:r>
              <a:rPr lang="cs-CZ" sz="2000" dirty="0" err="1"/>
              <a:t>SCOPUSu</a:t>
            </a:r>
            <a:r>
              <a:rPr lang="cs-CZ" sz="2000" dirty="0"/>
              <a:t> téměř využita (pouze doplňková analýza)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Transparentnější a pokročilejší vyhledávání vhodných časopisů 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Možnost nalezení umístění časopisu dle AIS v konkrétním </a:t>
            </a:r>
            <a:r>
              <a:rPr lang="cs-CZ" sz="2000" dirty="0" err="1"/>
              <a:t>FORDu</a:t>
            </a:r>
            <a:endParaRPr lang="cs-CZ" sz="2000" dirty="0"/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Menší pravděpodobnost nalezení predátorského časopisu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453137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3FA9B40B-466B-BF44-A72E-68B09FABC4EE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772816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Vyhledávání vhodného časopisu v databázi WOS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66F73DD-12E8-4D4E-83C8-3C00A9B9808A}"/>
              </a:ext>
            </a:extLst>
          </p:cNvPr>
          <p:cNvSpPr/>
          <p:nvPr/>
        </p:nvSpPr>
        <p:spPr>
          <a:xfrm>
            <a:off x="752514" y="1988840"/>
            <a:ext cx="760102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Master </a:t>
            </a:r>
            <a:r>
              <a:rPr lang="cs-CZ" sz="2400" b="1" dirty="0" err="1"/>
              <a:t>Journal</a:t>
            </a:r>
            <a:r>
              <a:rPr lang="cs-CZ" sz="2400" b="1" dirty="0"/>
              <a:t> List -   </a:t>
            </a:r>
            <a:r>
              <a:rPr lang="cs-CZ" sz="2000" dirty="0">
                <a:hlinkClick r:id="rId3"/>
              </a:rPr>
              <a:t>https://mjl.clarivate.com/home</a:t>
            </a:r>
            <a:endParaRPr lang="cs-CZ" sz="2000" b="1" dirty="0"/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Nástroj databáze WOS pro vyhledávání časopisů 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Lze vyhledávat dle různých </a:t>
            </a:r>
            <a:r>
              <a:rPr lang="cs-CZ" sz="2000" dirty="0" err="1"/>
              <a:t>indícií</a:t>
            </a:r>
            <a:r>
              <a:rPr lang="cs-CZ" sz="2000" dirty="0"/>
              <a:t> (název, klíčové slovo, ISSN atd.)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Lze třídit dle WOS </a:t>
            </a:r>
            <a:r>
              <a:rPr lang="cs-CZ" sz="2000" dirty="0" err="1"/>
              <a:t>categorií</a:t>
            </a:r>
            <a:r>
              <a:rPr lang="cs-CZ" sz="2000" dirty="0"/>
              <a:t> nebo frekvence vydání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Lze najít vhodný časopis pro článek ke kterému mám již připraven název a abstrakt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Detail vybraného časopisu obsahuje spoustu dalších užitečných informací </a:t>
            </a:r>
            <a:r>
              <a:rPr lang="cs-CZ" sz="2000" b="1" dirty="0"/>
              <a:t>(jen po přihlášení!!!):</a:t>
            </a:r>
          </a:p>
          <a:p>
            <a:pPr marL="1257300" lvl="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Četnost vydání, průměrná délka od zaslání do vydání, instrukce autorům, ediční rada, rok prvního čísla, odkaz na metriky časopisu atd.</a:t>
            </a:r>
          </a:p>
        </p:txBody>
      </p:sp>
    </p:spTree>
    <p:extLst>
      <p:ext uri="{BB962C8B-B14F-4D97-AF65-F5344CB8AC3E}">
        <p14:creationId xmlns:p14="http://schemas.microsoft.com/office/powerpoint/2010/main" val="2336417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E9F9EC1-AC0A-3F49-AF41-A0EEF2CBD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64" y="2158563"/>
            <a:ext cx="7995950" cy="4012471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98AB357-9D59-EB45-90CA-EB67D66DD0CB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916832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Vyhledávání vhodného časopisu v databázi WOS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Podle klíčových slov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47AEE2C-B00E-6549-A73F-A9353F0EA236}"/>
              </a:ext>
            </a:extLst>
          </p:cNvPr>
          <p:cNvSpPr/>
          <p:nvPr/>
        </p:nvSpPr>
        <p:spPr>
          <a:xfrm>
            <a:off x="2195736" y="2037036"/>
            <a:ext cx="936104" cy="727944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6D26AAC6-BC42-1C47-B12C-6D9BC88B2470}"/>
              </a:ext>
            </a:extLst>
          </p:cNvPr>
          <p:cNvSpPr/>
          <p:nvPr/>
        </p:nvSpPr>
        <p:spPr>
          <a:xfrm>
            <a:off x="2164828" y="4437112"/>
            <a:ext cx="1687092" cy="727944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30402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F906150-1C5F-6B46-B667-E32821F2F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988840"/>
            <a:ext cx="7983204" cy="4225094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DC6BD4A-3E34-EB43-8DC5-A67D2DF6D669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916832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Vyhledávání vhodného časopisu v databázi WOS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Podle klíčových slov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47AEE2C-B00E-6549-A73F-A9353F0EA236}"/>
              </a:ext>
            </a:extLst>
          </p:cNvPr>
          <p:cNvSpPr/>
          <p:nvPr/>
        </p:nvSpPr>
        <p:spPr>
          <a:xfrm>
            <a:off x="2195736" y="3068960"/>
            <a:ext cx="1224136" cy="727944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6D26AAC6-BC42-1C47-B12C-6D9BC88B2470}"/>
              </a:ext>
            </a:extLst>
          </p:cNvPr>
          <p:cNvSpPr/>
          <p:nvPr/>
        </p:nvSpPr>
        <p:spPr>
          <a:xfrm>
            <a:off x="508644" y="5085184"/>
            <a:ext cx="1687092" cy="890388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4E701B99-BEE4-2641-8A01-98167F0D93C4}"/>
              </a:ext>
            </a:extLst>
          </p:cNvPr>
          <p:cNvSpPr/>
          <p:nvPr/>
        </p:nvSpPr>
        <p:spPr>
          <a:xfrm>
            <a:off x="7308304" y="5085184"/>
            <a:ext cx="1224136" cy="727944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0230421-BF61-E24E-918D-E281ACED5298}"/>
              </a:ext>
            </a:extLst>
          </p:cNvPr>
          <p:cNvSpPr txBox="1"/>
          <p:nvPr/>
        </p:nvSpPr>
        <p:spPr>
          <a:xfrm>
            <a:off x="2195736" y="5071281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Je nutné aktivovat tento filtr, který nám zobrazí pouze časopisy uvedené v seznamu JCR (sledují se metriky)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8476ECF-34C5-C64F-B4F8-58AAC9D57AFB}"/>
              </a:ext>
            </a:extLst>
          </p:cNvPr>
          <p:cNvSpPr txBox="1"/>
          <p:nvPr/>
        </p:nvSpPr>
        <p:spPr>
          <a:xfrm>
            <a:off x="7159820" y="5592747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Dostupné jen po přihlášení!!</a:t>
            </a:r>
          </a:p>
        </p:txBody>
      </p:sp>
    </p:spTree>
    <p:extLst>
      <p:ext uri="{BB962C8B-B14F-4D97-AF65-F5344CB8AC3E}">
        <p14:creationId xmlns:p14="http://schemas.microsoft.com/office/powerpoint/2010/main" val="42407800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F5DECEE-BCE6-FE41-B245-0A1762D5F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52" y="1916832"/>
            <a:ext cx="7599776" cy="4480139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D3B3687B-A930-1048-AB53-6AD7736B620A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916832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Vyhledávání vhodného časopisu v databázi WOS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Detail časopisu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47AEE2C-B00E-6549-A73F-A9353F0EA236}"/>
              </a:ext>
            </a:extLst>
          </p:cNvPr>
          <p:cNvSpPr/>
          <p:nvPr/>
        </p:nvSpPr>
        <p:spPr>
          <a:xfrm>
            <a:off x="2357097" y="4133489"/>
            <a:ext cx="1224136" cy="727944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4E701B99-BEE4-2641-8A01-98167F0D93C4}"/>
              </a:ext>
            </a:extLst>
          </p:cNvPr>
          <p:cNvSpPr/>
          <p:nvPr/>
        </p:nvSpPr>
        <p:spPr>
          <a:xfrm>
            <a:off x="4283968" y="4869160"/>
            <a:ext cx="2952328" cy="727944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21497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7F7F96B-2A22-DF43-9101-E28C5C959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04" y="1935844"/>
            <a:ext cx="6660232" cy="4401808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01A7B78-1AFC-6040-B252-32152DFE62D8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916832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Vyhledávání vhodného časopisu v databázi WOS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Detail časopisu, odkaz na metriky (JCR)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47AEE2C-B00E-6549-A73F-A9353F0EA236}"/>
              </a:ext>
            </a:extLst>
          </p:cNvPr>
          <p:cNvSpPr/>
          <p:nvPr/>
        </p:nvSpPr>
        <p:spPr>
          <a:xfrm>
            <a:off x="752514" y="2276872"/>
            <a:ext cx="1875270" cy="727944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4E701B99-BEE4-2641-8A01-98167F0D93C4}"/>
              </a:ext>
            </a:extLst>
          </p:cNvPr>
          <p:cNvSpPr/>
          <p:nvPr/>
        </p:nvSpPr>
        <p:spPr>
          <a:xfrm>
            <a:off x="6172349" y="5594214"/>
            <a:ext cx="1337550" cy="727944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5A0F98A-8659-DB49-8D01-330D69CA1E6F}"/>
              </a:ext>
            </a:extLst>
          </p:cNvPr>
          <p:cNvSpPr txBox="1"/>
          <p:nvPr/>
        </p:nvSpPr>
        <p:spPr>
          <a:xfrm>
            <a:off x="6242028" y="4700656"/>
            <a:ext cx="2422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Přechod do nástroje JCR s podrobnými metrikami časopisu</a:t>
            </a:r>
          </a:p>
        </p:txBody>
      </p:sp>
    </p:spTree>
    <p:extLst>
      <p:ext uri="{BB962C8B-B14F-4D97-AF65-F5344CB8AC3E}">
        <p14:creationId xmlns:p14="http://schemas.microsoft.com/office/powerpoint/2010/main" val="14965794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C7FDB3A-8341-D04D-B1E5-FCAAD81F0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84" y="1966772"/>
            <a:ext cx="8011860" cy="4337455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72CF709-1919-3646-9984-C4C48BB68F7D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916832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Vyhledávání vhodného časopisu v databázi WOS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Podrobnosti časopisu v JCR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47AEE2C-B00E-6549-A73F-A9353F0EA236}"/>
              </a:ext>
            </a:extLst>
          </p:cNvPr>
          <p:cNvSpPr/>
          <p:nvPr/>
        </p:nvSpPr>
        <p:spPr>
          <a:xfrm>
            <a:off x="494585" y="1828092"/>
            <a:ext cx="3357335" cy="1024844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68324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D9FE44E-3574-974F-8FCC-A46B810FB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14" y="1902722"/>
            <a:ext cx="7752235" cy="4447453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6245EF8D-43CA-E34E-8170-1A8F1D3B8BDE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916832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Vyhledávání vhodného časopisu v databázi WOS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Podle názvu a abstraktu (tematického zaměření)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47AEE2C-B00E-6549-A73F-A9353F0EA236}"/>
              </a:ext>
            </a:extLst>
          </p:cNvPr>
          <p:cNvSpPr/>
          <p:nvPr/>
        </p:nvSpPr>
        <p:spPr>
          <a:xfrm>
            <a:off x="2987824" y="1833932"/>
            <a:ext cx="936104" cy="727944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6D26AAC6-BC42-1C47-B12C-6D9BC88B2470}"/>
              </a:ext>
            </a:extLst>
          </p:cNvPr>
          <p:cNvSpPr/>
          <p:nvPr/>
        </p:nvSpPr>
        <p:spPr>
          <a:xfrm>
            <a:off x="2627784" y="3271003"/>
            <a:ext cx="1224136" cy="1185022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55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F4D3F416-10E6-AD4D-B3E0-88D77A262C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A2F5AD8F-722B-E049-ADE6-F25309DBDED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CB79BFB-E216-414A-B9A3-178B25900173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D180B7-B7D7-2A42-9B67-17A83AECA477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FC7E9169-8AAC-5347-97F6-E56E0C081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64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Způsob hodnocení</a:t>
            </a: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94E6C27-9E2F-2847-AA3A-A759E3CF8300}"/>
              </a:ext>
            </a:extLst>
          </p:cNvPr>
          <p:cNvSpPr/>
          <p:nvPr/>
        </p:nvSpPr>
        <p:spPr>
          <a:xfrm>
            <a:off x="779463" y="1579563"/>
            <a:ext cx="775335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dirty="0">
                <a:latin typeface="Arial" charset="0"/>
                <a:cs typeface="Arial" charset="0"/>
              </a:rPr>
              <a:t>Hodnocení výzkumné organizace (VO) je sestaveno na základě závěrů hodnocení tzv. </a:t>
            </a:r>
            <a:r>
              <a:rPr lang="cs-CZ" sz="2000" b="1" dirty="0">
                <a:latin typeface="Arial" charset="0"/>
                <a:cs typeface="Arial" charset="0"/>
              </a:rPr>
              <a:t>Odborných panelů  </a:t>
            </a:r>
            <a:r>
              <a:rPr lang="cs-CZ" sz="2000" dirty="0">
                <a:latin typeface="Arial" charset="0"/>
                <a:cs typeface="Arial" charset="0"/>
              </a:rPr>
              <a:t>(podrobnosti a složení zde: </a:t>
            </a:r>
            <a:r>
              <a:rPr lang="cs-CZ" sz="2000" dirty="0">
                <a:hlinkClick r:id="rId2"/>
              </a:rPr>
              <a:t>https://www.vyzkum.cz/FrontClanek.aspx?idsekce=809377</a:t>
            </a:r>
            <a:r>
              <a:rPr lang="cs-CZ" sz="2000" dirty="0"/>
              <a:t>)</a:t>
            </a:r>
          </a:p>
          <a:p>
            <a:pPr eaLnBrk="1" hangingPunct="1">
              <a:defRPr/>
            </a:pPr>
            <a:endParaRPr lang="cs-CZ" sz="2000" b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cs-CZ" sz="20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cs-CZ" sz="2000" dirty="0">
                <a:latin typeface="Arial" charset="0"/>
                <a:cs typeface="Arial" charset="0"/>
              </a:rPr>
              <a:t>Pro odborné posouzení VO je ustaveno 6 panelů podle oborových skupin OECD (</a:t>
            </a:r>
            <a:r>
              <a:rPr lang="cs-CZ" sz="2000" dirty="0" err="1">
                <a:latin typeface="Arial" charset="0"/>
                <a:cs typeface="Arial" charset="0"/>
              </a:rPr>
              <a:t>Frascati</a:t>
            </a:r>
            <a:r>
              <a:rPr lang="cs-CZ" sz="2000" dirty="0">
                <a:latin typeface="Arial" charset="0"/>
                <a:cs typeface="Arial" charset="0"/>
              </a:rPr>
              <a:t> </a:t>
            </a:r>
            <a:r>
              <a:rPr lang="cs-CZ" sz="2000" dirty="0" err="1">
                <a:latin typeface="Arial" charset="0"/>
                <a:cs typeface="Arial" charset="0"/>
              </a:rPr>
              <a:t>Manual</a:t>
            </a:r>
            <a:r>
              <a:rPr lang="cs-CZ" sz="2000" dirty="0">
                <a:latin typeface="Arial" charset="0"/>
                <a:cs typeface="Arial" charset="0"/>
              </a:rPr>
              <a:t>): </a:t>
            </a:r>
          </a:p>
          <a:p>
            <a:pPr marL="800100" lvl="1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Natural </a:t>
            </a:r>
            <a:r>
              <a:rPr lang="cs-CZ" sz="20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Sciences</a:t>
            </a:r>
            <a:r>
              <a:rPr lang="cs-CZ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, </a:t>
            </a:r>
          </a:p>
          <a:p>
            <a:pPr marL="800100" lvl="1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Engineering</a:t>
            </a:r>
            <a:r>
              <a:rPr lang="cs-CZ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 and Technology, </a:t>
            </a:r>
          </a:p>
          <a:p>
            <a:pPr marL="800100" lvl="1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 err="1">
                <a:latin typeface="Arial" charset="0"/>
                <a:cs typeface="Arial" charset="0"/>
              </a:rPr>
              <a:t>Medical</a:t>
            </a:r>
            <a:r>
              <a:rPr lang="cs-CZ" sz="2000" dirty="0">
                <a:latin typeface="Arial" charset="0"/>
                <a:cs typeface="Arial" charset="0"/>
              </a:rPr>
              <a:t> and </a:t>
            </a:r>
            <a:r>
              <a:rPr lang="cs-CZ" sz="2000" dirty="0" err="1">
                <a:latin typeface="Arial" charset="0"/>
                <a:cs typeface="Arial" charset="0"/>
              </a:rPr>
              <a:t>Health</a:t>
            </a:r>
            <a:r>
              <a:rPr lang="cs-CZ" sz="2000" dirty="0">
                <a:latin typeface="Arial" charset="0"/>
                <a:cs typeface="Arial" charset="0"/>
              </a:rPr>
              <a:t> </a:t>
            </a:r>
            <a:r>
              <a:rPr lang="cs-CZ" sz="2000" dirty="0" err="1">
                <a:latin typeface="Arial" charset="0"/>
                <a:cs typeface="Arial" charset="0"/>
              </a:rPr>
              <a:t>Sciences</a:t>
            </a:r>
            <a:r>
              <a:rPr lang="cs-CZ" sz="2000" dirty="0">
                <a:latin typeface="Arial" charset="0"/>
                <a:cs typeface="Arial" charset="0"/>
              </a:rPr>
              <a:t>, </a:t>
            </a:r>
          </a:p>
          <a:p>
            <a:pPr marL="800100" lvl="1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 err="1">
                <a:latin typeface="Arial" charset="0"/>
                <a:cs typeface="Arial" charset="0"/>
              </a:rPr>
              <a:t>Agriculture</a:t>
            </a:r>
            <a:r>
              <a:rPr lang="cs-CZ" sz="2000" dirty="0">
                <a:latin typeface="Arial" charset="0"/>
                <a:cs typeface="Arial" charset="0"/>
              </a:rPr>
              <a:t>,</a:t>
            </a:r>
          </a:p>
          <a:p>
            <a:pPr marL="800100" lvl="1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 err="1">
                <a:latin typeface="Arial" charset="0"/>
                <a:cs typeface="Arial" charset="0"/>
              </a:rPr>
              <a:t>Social</a:t>
            </a:r>
            <a:r>
              <a:rPr lang="cs-CZ" sz="2000" dirty="0">
                <a:latin typeface="Arial" charset="0"/>
                <a:cs typeface="Arial" charset="0"/>
              </a:rPr>
              <a:t> </a:t>
            </a:r>
            <a:r>
              <a:rPr lang="cs-CZ" sz="2000" dirty="0" err="1">
                <a:latin typeface="Arial" charset="0"/>
                <a:cs typeface="Arial" charset="0"/>
              </a:rPr>
              <a:t>Sciences</a:t>
            </a:r>
            <a:r>
              <a:rPr lang="cs-CZ" sz="2000" dirty="0">
                <a:latin typeface="Arial" charset="0"/>
                <a:cs typeface="Arial" charset="0"/>
              </a:rPr>
              <a:t>, </a:t>
            </a:r>
          </a:p>
          <a:p>
            <a:pPr marL="800100" lvl="1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 err="1">
                <a:latin typeface="Arial" charset="0"/>
                <a:cs typeface="Arial" charset="0"/>
              </a:rPr>
              <a:t>Arts</a:t>
            </a:r>
            <a:r>
              <a:rPr lang="cs-CZ" sz="2000" dirty="0">
                <a:latin typeface="Arial" charset="0"/>
                <a:cs typeface="Arial" charset="0"/>
              </a:rPr>
              <a:t> and </a:t>
            </a:r>
            <a:r>
              <a:rPr lang="cs-CZ" sz="2000" dirty="0" err="1">
                <a:latin typeface="Arial" charset="0"/>
                <a:cs typeface="Arial" charset="0"/>
              </a:rPr>
              <a:t>Humanities</a:t>
            </a:r>
            <a:r>
              <a:rPr lang="cs-CZ" sz="2000" dirty="0">
                <a:latin typeface="Arial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66212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2DEAAFB-766D-F043-B407-22600A528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052736"/>
            <a:ext cx="8136904" cy="5256584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93E674E-9369-2E4F-9035-2C4AA69ED14A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47AEE2C-B00E-6549-A73F-A9353F0EA236}"/>
              </a:ext>
            </a:extLst>
          </p:cNvPr>
          <p:cNvSpPr/>
          <p:nvPr/>
        </p:nvSpPr>
        <p:spPr>
          <a:xfrm>
            <a:off x="467544" y="5517232"/>
            <a:ext cx="1584176" cy="792088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200FABB-A979-BC44-8E5C-FB93AD351A4D}"/>
              </a:ext>
            </a:extLst>
          </p:cNvPr>
          <p:cNvSpPr/>
          <p:nvPr/>
        </p:nvSpPr>
        <p:spPr>
          <a:xfrm>
            <a:off x="539552" y="2708920"/>
            <a:ext cx="1728192" cy="2088232"/>
          </a:xfrm>
          <a:prstGeom prst="rect">
            <a:avLst/>
          </a:prstGeom>
          <a:solidFill>
            <a:srgbClr val="FF2600">
              <a:alpha val="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C32CBC8-2374-804B-A4AF-EDA5C4DBC06D}"/>
              </a:ext>
            </a:extLst>
          </p:cNvPr>
          <p:cNvSpPr/>
          <p:nvPr/>
        </p:nvSpPr>
        <p:spPr>
          <a:xfrm>
            <a:off x="2326004" y="1772816"/>
            <a:ext cx="5126316" cy="648072"/>
          </a:xfrm>
          <a:prstGeom prst="rect">
            <a:avLst/>
          </a:prstGeom>
          <a:solidFill>
            <a:srgbClr val="FF2600">
              <a:alpha val="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50B8D24-77D3-A349-9372-97F8CC1E2326}"/>
              </a:ext>
            </a:extLst>
          </p:cNvPr>
          <p:cNvSpPr txBox="1"/>
          <p:nvPr/>
        </p:nvSpPr>
        <p:spPr>
          <a:xfrm>
            <a:off x="6012160" y="242088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Výsledky byly dále filtrovány jen pro WOS kategorie odpovídající </a:t>
            </a:r>
            <a:r>
              <a:rPr lang="cs-CZ" dirty="0" err="1"/>
              <a:t>FORDu</a:t>
            </a:r>
            <a:r>
              <a:rPr lang="cs-CZ" dirty="0"/>
              <a:t> 2.2</a:t>
            </a:r>
          </a:p>
        </p:txBody>
      </p:sp>
    </p:spTree>
    <p:extLst>
      <p:ext uri="{BB962C8B-B14F-4D97-AF65-F5344CB8AC3E}">
        <p14:creationId xmlns:p14="http://schemas.microsoft.com/office/powerpoint/2010/main" val="887260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AD64CB6-AE26-BF41-B7D2-81CB08F8356B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52514" y="2060848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 časopisu pomocí nástroje </a:t>
            </a:r>
          </a:p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  <a:r>
              <a:rPr lang="cs-CZ" altLang="cs-C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Citation</a:t>
            </a:r>
            <a:r>
              <a:rPr lang="cs-CZ" altLang="cs-C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Reports</a:t>
            </a:r>
            <a:r>
              <a:rPr lang="cs-CZ" altLang="cs-C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(JCR) 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66F73DD-12E8-4D4E-83C8-3C00A9B9808A}"/>
              </a:ext>
            </a:extLst>
          </p:cNvPr>
          <p:cNvSpPr/>
          <p:nvPr/>
        </p:nvSpPr>
        <p:spPr>
          <a:xfrm>
            <a:off x="752514" y="2204864"/>
            <a:ext cx="7601024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 err="1">
                <a:hlinkClick r:id="rId3"/>
              </a:rPr>
              <a:t>Journal</a:t>
            </a:r>
            <a:r>
              <a:rPr lang="cs-CZ" sz="2400" b="1" dirty="0">
                <a:hlinkClick r:id="rId3"/>
              </a:rPr>
              <a:t> </a:t>
            </a:r>
            <a:r>
              <a:rPr lang="cs-CZ" sz="2400" b="1" dirty="0" err="1">
                <a:hlinkClick r:id="rId3"/>
              </a:rPr>
              <a:t>Citation</a:t>
            </a:r>
            <a:r>
              <a:rPr lang="cs-CZ" sz="2400" b="1" dirty="0">
                <a:hlinkClick r:id="rId3"/>
              </a:rPr>
              <a:t> </a:t>
            </a:r>
            <a:r>
              <a:rPr lang="cs-CZ" sz="2400" b="1" dirty="0" err="1">
                <a:hlinkClick r:id="rId3"/>
              </a:rPr>
              <a:t>Reports</a:t>
            </a:r>
            <a:endParaRPr lang="cs-CZ" sz="2400" b="1" dirty="0"/>
          </a:p>
          <a:p>
            <a:pPr algn="just"/>
            <a:endParaRPr lang="cs-CZ" sz="2400" b="1" dirty="0"/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Nástroj databáze WOS pro vyhledávání časopisů 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Vyhledávání dle názvu, ISSN nebo WOS </a:t>
            </a:r>
            <a:r>
              <a:rPr lang="cs-CZ" sz="2000" dirty="0" err="1"/>
              <a:t>Category</a:t>
            </a:r>
            <a:endParaRPr lang="cs-CZ" sz="2000" dirty="0"/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/>
              <a:t>Vhodný při hledání a srovnávání různých metrik časopisů (IF, AIS, počet článků, počet citací </a:t>
            </a:r>
            <a:r>
              <a:rPr lang="cs-CZ" sz="2000" b="1" dirty="0" err="1"/>
              <a:t>atd</a:t>
            </a:r>
            <a:r>
              <a:rPr lang="cs-CZ" sz="2000" b="1" dirty="0"/>
              <a:t>)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Lze seřadit časopisy dle AIS v jednotlivých WOS kategoriích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/>
              <a:t>Lze najít umístění časopisu dle AIS v jednotlivých </a:t>
            </a:r>
            <a:r>
              <a:rPr lang="cs-CZ" sz="2000" b="1" dirty="0" err="1"/>
              <a:t>FORDech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0363943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7B73A97-547A-9B4C-814D-96E500E71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76" y="1628800"/>
            <a:ext cx="7977988" cy="4736050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465C6B4-13C0-5D42-B40B-B7B6A9132A77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627026" y="1561445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4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 konkrétního časopisu pomocí nástroje JCR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6A42E0A-95EE-D740-AB67-D07807120662}"/>
              </a:ext>
            </a:extLst>
          </p:cNvPr>
          <p:cNvSpPr/>
          <p:nvPr/>
        </p:nvSpPr>
        <p:spPr>
          <a:xfrm>
            <a:off x="1691680" y="1584921"/>
            <a:ext cx="1080120" cy="331911"/>
          </a:xfrm>
          <a:prstGeom prst="rect">
            <a:avLst/>
          </a:prstGeom>
          <a:solidFill>
            <a:srgbClr val="FF26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7104478-D6D9-274A-96C9-A8D41F108C47}"/>
              </a:ext>
            </a:extLst>
          </p:cNvPr>
          <p:cNvSpPr txBox="1"/>
          <p:nvPr/>
        </p:nvSpPr>
        <p:spPr>
          <a:xfrm>
            <a:off x="971600" y="371703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Kliknutím na vybraný časopis z rozbalovacího menu dojde k přesměrování na detail časopisu se všemi metrikami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DA9FFEA-07FB-5A44-A417-F9A7B417D3EF}"/>
              </a:ext>
            </a:extLst>
          </p:cNvPr>
          <p:cNvSpPr/>
          <p:nvPr/>
        </p:nvSpPr>
        <p:spPr>
          <a:xfrm>
            <a:off x="5652120" y="3985285"/>
            <a:ext cx="1512168" cy="2446919"/>
          </a:xfrm>
          <a:prstGeom prst="rect">
            <a:avLst/>
          </a:prstGeom>
          <a:solidFill>
            <a:srgbClr val="FF26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7006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38218B8-E60F-4648-B441-B5A8AD95B72D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627026" y="1561445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4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Srovnání časopisů dle vybrané metriky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661D3DB-4D48-2548-92C8-2392FD411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00808"/>
            <a:ext cx="8143442" cy="4608137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26A42E0A-95EE-D740-AB67-D07807120662}"/>
              </a:ext>
            </a:extLst>
          </p:cNvPr>
          <p:cNvSpPr/>
          <p:nvPr/>
        </p:nvSpPr>
        <p:spPr>
          <a:xfrm>
            <a:off x="4283968" y="4365104"/>
            <a:ext cx="1440160" cy="1872208"/>
          </a:xfrm>
          <a:prstGeom prst="rect">
            <a:avLst/>
          </a:prstGeom>
          <a:solidFill>
            <a:srgbClr val="FF26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3070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A84C771-4770-4A43-9D44-891270264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42" y="1628800"/>
            <a:ext cx="7596336" cy="4712542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54EE083-3790-6146-B284-65FD878DDE64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627026" y="1561445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4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Srovnání časopisů dle vybrané metriky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6A42E0A-95EE-D740-AB67-D07807120662}"/>
              </a:ext>
            </a:extLst>
          </p:cNvPr>
          <p:cNvSpPr/>
          <p:nvPr/>
        </p:nvSpPr>
        <p:spPr>
          <a:xfrm>
            <a:off x="6012160" y="2636912"/>
            <a:ext cx="792088" cy="3600400"/>
          </a:xfrm>
          <a:prstGeom prst="rect">
            <a:avLst/>
          </a:prstGeom>
          <a:solidFill>
            <a:srgbClr val="FF26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5785453-CE05-A541-8280-AC7460194B45}"/>
              </a:ext>
            </a:extLst>
          </p:cNvPr>
          <p:cNvSpPr txBox="1"/>
          <p:nvPr/>
        </p:nvSpPr>
        <p:spPr>
          <a:xfrm>
            <a:off x="4716017" y="1918573"/>
            <a:ext cx="2232246" cy="584775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Všechny časopisy seřazené dle IF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0DB708C-B7B3-A64B-B8FD-3C89027E0675}"/>
              </a:ext>
            </a:extLst>
          </p:cNvPr>
          <p:cNvSpPr/>
          <p:nvPr/>
        </p:nvSpPr>
        <p:spPr>
          <a:xfrm>
            <a:off x="6948263" y="2382471"/>
            <a:ext cx="1412215" cy="398457"/>
          </a:xfrm>
          <a:prstGeom prst="rect">
            <a:avLst/>
          </a:prstGeom>
          <a:solidFill>
            <a:srgbClr val="FF26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1BCCFC6-B3EC-0344-8DC3-5CE566D0EDA5}"/>
              </a:ext>
            </a:extLst>
          </p:cNvPr>
          <p:cNvSpPr txBox="1"/>
          <p:nvPr/>
        </p:nvSpPr>
        <p:spPr>
          <a:xfrm>
            <a:off x="6948262" y="2780928"/>
            <a:ext cx="2044167" cy="1077218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Pro výběr jiné metriky</a:t>
            </a:r>
          </a:p>
          <a:p>
            <a:pPr algn="ctr"/>
            <a:r>
              <a:rPr lang="cs-CZ" sz="1600" b="1" dirty="0"/>
              <a:t>(dostupné jen po přihlášení) </a:t>
            </a:r>
          </a:p>
        </p:txBody>
      </p:sp>
    </p:spTree>
    <p:extLst>
      <p:ext uri="{BB962C8B-B14F-4D97-AF65-F5344CB8AC3E}">
        <p14:creationId xmlns:p14="http://schemas.microsoft.com/office/powerpoint/2010/main" val="41635387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93A8762-8985-BA4A-8F10-3885A0982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93" y="1581732"/>
            <a:ext cx="7753802" cy="4799596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A4AC25-FA3B-F545-9CA3-03F7EDD912C5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627026" y="1561445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4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Srovnání časopisů dle vybrané metriky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6A42E0A-95EE-D740-AB67-D07807120662}"/>
              </a:ext>
            </a:extLst>
          </p:cNvPr>
          <p:cNvSpPr/>
          <p:nvPr/>
        </p:nvSpPr>
        <p:spPr>
          <a:xfrm>
            <a:off x="4067944" y="2708920"/>
            <a:ext cx="3960440" cy="2964910"/>
          </a:xfrm>
          <a:prstGeom prst="rect">
            <a:avLst/>
          </a:prstGeom>
          <a:solidFill>
            <a:srgbClr val="FF26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5785453-CE05-A541-8280-AC7460194B45}"/>
              </a:ext>
            </a:extLst>
          </p:cNvPr>
          <p:cNvSpPr txBox="1"/>
          <p:nvPr/>
        </p:nvSpPr>
        <p:spPr>
          <a:xfrm>
            <a:off x="5796136" y="1582831"/>
            <a:ext cx="2952328" cy="830997"/>
          </a:xfrm>
          <a:prstGeom prst="rect">
            <a:avLst/>
          </a:prstGeom>
          <a:solidFill>
            <a:schemeClr val="bg1">
              <a:lumMod val="50000"/>
              <a:alpha val="3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Po přihlášení si mohu vybrat metriky pro srovnání časopisů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55F6CFC-5B76-894E-8EE0-F29B65FD467D}"/>
              </a:ext>
            </a:extLst>
          </p:cNvPr>
          <p:cNvSpPr/>
          <p:nvPr/>
        </p:nvSpPr>
        <p:spPr>
          <a:xfrm>
            <a:off x="7143738" y="2469062"/>
            <a:ext cx="1316694" cy="239858"/>
          </a:xfrm>
          <a:prstGeom prst="rect">
            <a:avLst/>
          </a:prstGeom>
          <a:solidFill>
            <a:srgbClr val="FF26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1346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D8BFDF6-E734-3E42-8FC4-EE0D023F5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6" y="1580765"/>
            <a:ext cx="7601024" cy="4758428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E619C8C1-E63F-CA44-A037-2EF6D61EAB26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627026" y="1561445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4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Srovnání časopisů dle vybrané metriky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6A42E0A-95EE-D740-AB67-D07807120662}"/>
              </a:ext>
            </a:extLst>
          </p:cNvPr>
          <p:cNvSpPr/>
          <p:nvPr/>
        </p:nvSpPr>
        <p:spPr>
          <a:xfrm>
            <a:off x="5868143" y="2636912"/>
            <a:ext cx="1080119" cy="3600400"/>
          </a:xfrm>
          <a:prstGeom prst="rect">
            <a:avLst/>
          </a:prstGeom>
          <a:solidFill>
            <a:srgbClr val="FF26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5785453-CE05-A541-8280-AC7460194B45}"/>
              </a:ext>
            </a:extLst>
          </p:cNvPr>
          <p:cNvSpPr txBox="1"/>
          <p:nvPr/>
        </p:nvSpPr>
        <p:spPr>
          <a:xfrm>
            <a:off x="5868143" y="1865117"/>
            <a:ext cx="2232246" cy="584775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Všechny časopisy seřazené dle AIS</a:t>
            </a:r>
          </a:p>
        </p:txBody>
      </p:sp>
    </p:spTree>
    <p:extLst>
      <p:ext uri="{BB962C8B-B14F-4D97-AF65-F5344CB8AC3E}">
        <p14:creationId xmlns:p14="http://schemas.microsoft.com/office/powerpoint/2010/main" val="2641711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EB9A7F-A633-0C4F-B94D-EDC370F1FB9A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52514" y="1988840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659705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srovnat časopisy dle AIS jen v konkrétním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FORDu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12A9D04-C3E9-0D49-B9E1-27D0D1BDFCD0}"/>
              </a:ext>
            </a:extLst>
          </p:cNvPr>
          <p:cNvSpPr/>
          <p:nvPr/>
        </p:nvSpPr>
        <p:spPr>
          <a:xfrm>
            <a:off x="752514" y="2204864"/>
            <a:ext cx="61957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sz="2000" b="1" dirty="0"/>
              <a:t>V menu „</a:t>
            </a:r>
            <a:r>
              <a:rPr lang="cs-CZ" sz="2000" b="1" dirty="0" err="1"/>
              <a:t>Select</a:t>
            </a:r>
            <a:r>
              <a:rPr lang="cs-CZ" sz="2000" b="1" dirty="0"/>
              <a:t> </a:t>
            </a:r>
            <a:r>
              <a:rPr lang="cs-CZ" sz="2000" b="1" dirty="0" err="1"/>
              <a:t>Categories</a:t>
            </a:r>
            <a:r>
              <a:rPr lang="cs-CZ" sz="2000" b="1" dirty="0"/>
              <a:t>“ vybrat kategorie, které dle převodníku spadají do vybraného FORDu</a:t>
            </a:r>
          </a:p>
          <a:p>
            <a:pPr lvl="1" algn="just"/>
            <a:r>
              <a:rPr lang="cs-CZ" sz="1600" dirty="0"/>
              <a:t>Pro FORD </a:t>
            </a:r>
            <a:r>
              <a:rPr lang="cs-CZ" sz="1600" b="1" dirty="0"/>
              <a:t>2.2 Electrical engineering, Electronic engineering, Information engineering</a:t>
            </a:r>
            <a:r>
              <a:rPr lang="cs-CZ" sz="1600" dirty="0"/>
              <a:t> se jedná o kategorie: </a:t>
            </a:r>
          </a:p>
          <a:p>
            <a:pPr marL="938213" lvl="2" indent="-458788" algn="just">
              <a:buFont typeface="Arial" panose="020B0604020202020204" pitchFamily="34" charset="0"/>
              <a:buChar char="•"/>
            </a:pPr>
            <a:r>
              <a:rPr lang="cs-CZ" sz="1600" dirty="0"/>
              <a:t>ENGINEERING, ELECTRICAL &amp; ELECTRONIC</a:t>
            </a:r>
          </a:p>
          <a:p>
            <a:pPr marL="938213" lvl="2" indent="-458788" algn="just">
              <a:buFont typeface="Arial" panose="020B0604020202020204" pitchFamily="34" charset="0"/>
              <a:buChar char="•"/>
            </a:pPr>
            <a:r>
              <a:rPr lang="cs-CZ" sz="1600" dirty="0"/>
              <a:t>TELECOMMUNICATIONS, </a:t>
            </a:r>
          </a:p>
          <a:p>
            <a:pPr marL="938213" lvl="2" indent="-458788" algn="just">
              <a:buFont typeface="Arial" panose="020B0604020202020204" pitchFamily="34" charset="0"/>
              <a:buChar char="•"/>
            </a:pPr>
            <a:r>
              <a:rPr lang="cs-CZ" sz="1600" dirty="0"/>
              <a:t>ROBOTICS, </a:t>
            </a:r>
          </a:p>
          <a:p>
            <a:pPr marL="938213" lvl="2" indent="-458788" algn="just">
              <a:buFont typeface="Arial" panose="020B0604020202020204" pitchFamily="34" charset="0"/>
              <a:buChar char="•"/>
            </a:pPr>
            <a:r>
              <a:rPr lang="cs-CZ" sz="1600" dirty="0"/>
              <a:t>AUTOMATION &amp; CONTROL SYSTEMS, </a:t>
            </a:r>
          </a:p>
          <a:p>
            <a:pPr marL="938213" lvl="2" indent="-458788" algn="just">
              <a:buFont typeface="Arial" panose="020B0604020202020204" pitchFamily="34" charset="0"/>
              <a:buChar char="•"/>
            </a:pPr>
            <a:r>
              <a:rPr lang="cs-CZ" sz="1600" dirty="0"/>
              <a:t>COMPUTER SCIENCE, HARDWARE &amp; ARCHITECTURE</a:t>
            </a:r>
          </a:p>
          <a:p>
            <a:pPr marL="938213" lvl="2" indent="-458788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490538" lvl="2" indent="-458788" algn="just">
              <a:buFont typeface="+mj-lt"/>
              <a:buAutoNum type="arabicPeriod" startAt="2"/>
            </a:pPr>
            <a:r>
              <a:rPr lang="cs-CZ" sz="2000" b="1" dirty="0"/>
              <a:t>Potvrdíme výběr tlačítkem „</a:t>
            </a:r>
            <a:r>
              <a:rPr lang="cs-CZ" sz="2000" b="1" dirty="0" err="1"/>
              <a:t>Submit</a:t>
            </a:r>
            <a:r>
              <a:rPr lang="cs-CZ" sz="2000" b="1" dirty="0"/>
              <a:t>“ a kliknutím na zvolenou metriku časopisy seřadíme.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89595B-5867-1247-A7E4-66E30F399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566" y="980728"/>
            <a:ext cx="1488244" cy="5473353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2B26AA7A-9A48-DF43-8DA7-721EB0BE5EFD}"/>
              </a:ext>
            </a:extLst>
          </p:cNvPr>
          <p:cNvSpPr/>
          <p:nvPr/>
        </p:nvSpPr>
        <p:spPr>
          <a:xfrm>
            <a:off x="7349566" y="908596"/>
            <a:ext cx="1488244" cy="2016348"/>
          </a:xfrm>
          <a:prstGeom prst="rect">
            <a:avLst/>
          </a:prstGeom>
          <a:solidFill>
            <a:srgbClr val="FF26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792E04E-B852-C94E-8D10-8B7B3700E3F7}"/>
              </a:ext>
            </a:extLst>
          </p:cNvPr>
          <p:cNvSpPr/>
          <p:nvPr/>
        </p:nvSpPr>
        <p:spPr>
          <a:xfrm>
            <a:off x="7884368" y="5949280"/>
            <a:ext cx="648072" cy="504801"/>
          </a:xfrm>
          <a:prstGeom prst="rect">
            <a:avLst/>
          </a:prstGeom>
          <a:solidFill>
            <a:srgbClr val="FF26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8696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2A0D86A-C99F-2542-8349-43575924B881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52514" y="1988840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60102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určit umístění konkrétního časopisu dle AIS v konkrétním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FORDu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12A9D04-C3E9-0D49-B9E1-27D0D1BDFCD0}"/>
              </a:ext>
            </a:extLst>
          </p:cNvPr>
          <p:cNvSpPr/>
          <p:nvPr/>
        </p:nvSpPr>
        <p:spPr>
          <a:xfrm>
            <a:off x="752514" y="2204864"/>
            <a:ext cx="7601024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cs-CZ" sz="2000" dirty="0"/>
              <a:t>Potřebuji znát hodnotu AIS vybraného časopisu</a:t>
            </a:r>
            <a:endParaRPr lang="cs-CZ" sz="1600" dirty="0"/>
          </a:p>
          <a:p>
            <a:pPr marL="490538" lvl="2" indent="-458788" algn="just">
              <a:spcAft>
                <a:spcPts val="600"/>
              </a:spcAft>
              <a:buFont typeface="+mj-lt"/>
              <a:buAutoNum type="arabicPeriod" startAt="2"/>
            </a:pPr>
            <a:r>
              <a:rPr lang="cs-CZ" sz="2000" dirty="0"/>
              <a:t>Zjistím celkový počet časopisů, které spadají do konkrétního </a:t>
            </a:r>
            <a:r>
              <a:rPr lang="cs-CZ" sz="2000" dirty="0" err="1"/>
              <a:t>FORDu</a:t>
            </a:r>
            <a:r>
              <a:rPr lang="cs-CZ" sz="2000" dirty="0"/>
              <a:t> (v seznamu najedu na konec)</a:t>
            </a:r>
          </a:p>
          <a:p>
            <a:pPr marL="947738" lvl="3" indent="-458788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Pozor může být vícekrát poslední číslo!!!!</a:t>
            </a:r>
          </a:p>
          <a:p>
            <a:pPr marL="490538" lvl="3" indent="-458788" algn="just">
              <a:spcAft>
                <a:spcPts val="600"/>
              </a:spcAft>
              <a:buFont typeface="+mj-lt"/>
              <a:buAutoNum type="arabicPeriod" startAt="2"/>
            </a:pPr>
            <a:r>
              <a:rPr lang="cs-CZ" sz="2000" dirty="0"/>
              <a:t>Najdeme pořadí našeho časopisu dle hodnoty AIS </a:t>
            </a:r>
          </a:p>
          <a:p>
            <a:pPr marL="490538" lvl="3" indent="-458788" algn="just">
              <a:spcAft>
                <a:spcPts val="600"/>
              </a:spcAft>
              <a:buFont typeface="+mj-lt"/>
              <a:buAutoNum type="arabicPeriod" startAt="2"/>
            </a:pPr>
            <a:r>
              <a:rPr lang="cs-CZ" sz="2000" dirty="0"/>
              <a:t>Poměr pořadí časopisu k celkovému počtu časopisů nám určuje umístění v příslušném percentilu</a:t>
            </a:r>
          </a:p>
          <a:p>
            <a:pPr marL="946150" lvl="5" algn="just">
              <a:spcAft>
                <a:spcPts val="600"/>
              </a:spcAft>
            </a:pPr>
            <a:r>
              <a:rPr lang="cs-CZ" sz="2000" dirty="0"/>
              <a:t>0 - 0,1  		1. decil</a:t>
            </a:r>
          </a:p>
          <a:p>
            <a:pPr marL="946150" lvl="5" algn="just">
              <a:spcAft>
                <a:spcPts val="600"/>
              </a:spcAft>
            </a:pPr>
            <a:r>
              <a:rPr lang="cs-CZ" sz="2000" dirty="0"/>
              <a:t>0,1 - 0,25	Q1		0,25 - 0,5	Q2</a:t>
            </a:r>
          </a:p>
          <a:p>
            <a:pPr marL="946150" lvl="5" algn="just">
              <a:spcAft>
                <a:spcPts val="600"/>
              </a:spcAft>
            </a:pPr>
            <a:r>
              <a:rPr lang="cs-CZ" sz="2000" dirty="0"/>
              <a:t>0,5 - 0,75	Q3		0,75 – 1	Q4</a:t>
            </a:r>
          </a:p>
        </p:txBody>
      </p:sp>
    </p:spTree>
    <p:extLst>
      <p:ext uri="{BB962C8B-B14F-4D97-AF65-F5344CB8AC3E}">
        <p14:creationId xmlns:p14="http://schemas.microsoft.com/office/powerpoint/2010/main" val="30361353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2374CE6-69FC-EE49-90C8-EC3C7722DA1C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52514" y="1628800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60102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určit do kterého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FORDu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patří časopis??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12A9D04-C3E9-0D49-B9E1-27D0D1BDFCD0}"/>
              </a:ext>
            </a:extLst>
          </p:cNvPr>
          <p:cNvSpPr/>
          <p:nvPr/>
        </p:nvSpPr>
        <p:spPr>
          <a:xfrm>
            <a:off x="752514" y="1628800"/>
            <a:ext cx="7746097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cs-CZ" sz="2000" dirty="0"/>
              <a:t>Určím (vyhledám) do kterých WOS kategorií časopis spadá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endParaRPr lang="cs-CZ" sz="2000" dirty="0"/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endParaRPr lang="cs-CZ" sz="2000" dirty="0"/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endParaRPr lang="cs-CZ" sz="2000" dirty="0"/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endParaRPr lang="cs-CZ" sz="2000" dirty="0"/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endParaRPr lang="cs-CZ" sz="2000" dirty="0"/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endParaRPr lang="cs-CZ" sz="1600" dirty="0"/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endParaRPr lang="cs-CZ" sz="1600" dirty="0"/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endParaRPr lang="cs-CZ" sz="1600" dirty="0"/>
          </a:p>
          <a:p>
            <a:pPr marL="490538" lvl="2" indent="-458788" algn="just">
              <a:spcAft>
                <a:spcPts val="600"/>
              </a:spcAft>
              <a:buFont typeface="+mj-lt"/>
              <a:buAutoNum type="arabicPeriod" startAt="2"/>
            </a:pPr>
            <a:r>
              <a:rPr lang="cs-CZ" sz="2000" dirty="0"/>
              <a:t>Následně podle převodníku určím ke kterému </a:t>
            </a:r>
            <a:r>
              <a:rPr lang="cs-CZ" sz="2000" dirty="0" err="1"/>
              <a:t>FORDu</a:t>
            </a:r>
            <a:r>
              <a:rPr lang="cs-CZ" sz="2000" dirty="0"/>
              <a:t> tyto WOS kategorie přísluší</a:t>
            </a:r>
          </a:p>
          <a:p>
            <a:pPr marL="490538" lvl="2" indent="-458788" algn="just">
              <a:spcAft>
                <a:spcPts val="600"/>
              </a:spcAft>
              <a:buFont typeface="+mj-lt"/>
              <a:buAutoNum type="arabicPeriod" startAt="2"/>
            </a:pPr>
            <a:r>
              <a:rPr lang="cs-CZ" sz="2000" dirty="0"/>
              <a:t>Umístění časopisu pak zjišťuji pro všechny </a:t>
            </a:r>
            <a:r>
              <a:rPr lang="cs-CZ" sz="2000" dirty="0" err="1"/>
              <a:t>FORDy</a:t>
            </a:r>
            <a:endParaRPr lang="cs-CZ" sz="2000" dirty="0"/>
          </a:p>
          <a:p>
            <a:pPr marL="490538" lvl="2" indent="-458788" algn="just">
              <a:spcAft>
                <a:spcPts val="600"/>
              </a:spcAft>
              <a:buFont typeface="+mj-lt"/>
              <a:buAutoNum type="arabicPeriod" startAt="2"/>
            </a:pPr>
            <a:endParaRPr lang="cs-CZ" sz="20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9E5EF68-FA67-954C-84DA-AA012F904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890" y="2132856"/>
            <a:ext cx="7020272" cy="212421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32D17A3C-FC20-AC4A-BE4E-4DEAD0E218AB}"/>
              </a:ext>
            </a:extLst>
          </p:cNvPr>
          <p:cNvSpPr/>
          <p:nvPr/>
        </p:nvSpPr>
        <p:spPr>
          <a:xfrm>
            <a:off x="5724128" y="3248597"/>
            <a:ext cx="2232248" cy="396427"/>
          </a:xfrm>
          <a:prstGeom prst="rect">
            <a:avLst/>
          </a:prstGeom>
          <a:solidFill>
            <a:srgbClr val="FF26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75BEDA1-D2F0-BC44-80A4-23C42F2D45BC}"/>
              </a:ext>
            </a:extLst>
          </p:cNvPr>
          <p:cNvSpPr/>
          <p:nvPr/>
        </p:nvSpPr>
        <p:spPr>
          <a:xfrm>
            <a:off x="1070125" y="3644281"/>
            <a:ext cx="4320480" cy="396427"/>
          </a:xfrm>
          <a:prstGeom prst="rect">
            <a:avLst/>
          </a:prstGeom>
          <a:solidFill>
            <a:srgbClr val="FF26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</a:rPr>
              <a:t>FORD 2.2. </a:t>
            </a:r>
            <a:r>
              <a:rPr lang="cs-CZ" sz="1200" b="1" dirty="0" err="1">
                <a:solidFill>
                  <a:schemeClr val="tx1"/>
                </a:solidFill>
              </a:rPr>
              <a:t>Electrical</a:t>
            </a:r>
            <a:r>
              <a:rPr lang="cs-CZ" sz="1200" b="1" dirty="0">
                <a:solidFill>
                  <a:schemeClr val="tx1"/>
                </a:solidFill>
              </a:rPr>
              <a:t> </a:t>
            </a:r>
            <a:r>
              <a:rPr lang="cs-CZ" sz="1200" b="1" dirty="0" err="1">
                <a:solidFill>
                  <a:schemeClr val="tx1"/>
                </a:solidFill>
              </a:rPr>
              <a:t>engineering</a:t>
            </a:r>
            <a:r>
              <a:rPr lang="cs-CZ" sz="1200" b="1" dirty="0">
                <a:solidFill>
                  <a:schemeClr val="tx1"/>
                </a:solidFill>
              </a:rPr>
              <a:t>, </a:t>
            </a:r>
            <a:r>
              <a:rPr lang="cs-CZ" sz="1200" b="1" dirty="0" err="1">
                <a:solidFill>
                  <a:schemeClr val="tx1"/>
                </a:solidFill>
              </a:rPr>
              <a:t>Electronic</a:t>
            </a:r>
            <a:r>
              <a:rPr lang="cs-CZ" sz="1200" b="1" dirty="0">
                <a:solidFill>
                  <a:schemeClr val="tx1"/>
                </a:solidFill>
              </a:rPr>
              <a:t> </a:t>
            </a:r>
            <a:r>
              <a:rPr lang="cs-CZ" sz="1200" b="1" dirty="0" err="1">
                <a:solidFill>
                  <a:schemeClr val="tx1"/>
                </a:solidFill>
              </a:rPr>
              <a:t>engineering</a:t>
            </a:r>
            <a:r>
              <a:rPr lang="cs-CZ" sz="1200" b="1" dirty="0">
                <a:solidFill>
                  <a:schemeClr val="tx1"/>
                </a:solidFill>
              </a:rPr>
              <a:t>, </a:t>
            </a:r>
            <a:r>
              <a:rPr lang="cs-CZ" sz="1200" b="1" dirty="0" err="1">
                <a:solidFill>
                  <a:schemeClr val="tx1"/>
                </a:solidFill>
              </a:rPr>
              <a:t>Information</a:t>
            </a:r>
            <a:r>
              <a:rPr lang="cs-CZ" sz="1200" b="1" dirty="0">
                <a:solidFill>
                  <a:schemeClr val="tx1"/>
                </a:solidFill>
              </a:rPr>
              <a:t> </a:t>
            </a:r>
            <a:r>
              <a:rPr lang="cs-CZ" sz="1200" b="1" dirty="0" err="1">
                <a:solidFill>
                  <a:schemeClr val="tx1"/>
                </a:solidFill>
              </a:rPr>
              <a:t>engineering</a:t>
            </a:r>
            <a:r>
              <a:rPr lang="cs-CZ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BD78EB8-A003-954A-BAAC-BE84D2086CDE}"/>
              </a:ext>
            </a:extLst>
          </p:cNvPr>
          <p:cNvSpPr/>
          <p:nvPr/>
        </p:nvSpPr>
        <p:spPr>
          <a:xfrm>
            <a:off x="5724128" y="3752834"/>
            <a:ext cx="2232248" cy="396427"/>
          </a:xfrm>
          <a:prstGeom prst="rect">
            <a:avLst/>
          </a:prstGeom>
          <a:solidFill>
            <a:srgbClr val="00B050">
              <a:alpha val="1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51D7E09-0080-C446-A146-1A89C69A2064}"/>
              </a:ext>
            </a:extLst>
          </p:cNvPr>
          <p:cNvSpPr/>
          <p:nvPr/>
        </p:nvSpPr>
        <p:spPr>
          <a:xfrm>
            <a:off x="1070125" y="4148518"/>
            <a:ext cx="4320480" cy="396427"/>
          </a:xfrm>
          <a:prstGeom prst="rect">
            <a:avLst/>
          </a:prstGeom>
          <a:solidFill>
            <a:srgbClr val="00B050">
              <a:alpha val="1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</a:rPr>
              <a:t>FORD 1.2. </a:t>
            </a:r>
            <a:r>
              <a:rPr lang="cs-CZ" sz="1200" b="1" dirty="0" err="1">
                <a:solidFill>
                  <a:schemeClr val="tx1"/>
                </a:solidFill>
              </a:rPr>
              <a:t>Computer</a:t>
            </a:r>
            <a:r>
              <a:rPr lang="cs-CZ" sz="1200" b="1" dirty="0">
                <a:solidFill>
                  <a:schemeClr val="tx1"/>
                </a:solidFill>
              </a:rPr>
              <a:t> and </a:t>
            </a:r>
            <a:r>
              <a:rPr lang="cs-CZ" sz="1200" b="1" dirty="0" err="1">
                <a:solidFill>
                  <a:schemeClr val="tx1"/>
                </a:solidFill>
              </a:rPr>
              <a:t>Information</a:t>
            </a:r>
            <a:r>
              <a:rPr lang="cs-CZ" sz="1200" b="1" dirty="0">
                <a:solidFill>
                  <a:schemeClr val="tx1"/>
                </a:solidFill>
              </a:rPr>
              <a:t> </a:t>
            </a:r>
            <a:r>
              <a:rPr lang="cs-CZ" sz="1200" b="1" dirty="0" err="1">
                <a:solidFill>
                  <a:schemeClr val="tx1"/>
                </a:solidFill>
              </a:rPr>
              <a:t>Sciences</a:t>
            </a:r>
            <a:endParaRPr lang="cs-CZ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52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2E844D0-F348-5643-B6E3-77B0CB6D8421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Škálování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(výsledné hodnocení) VO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5" name="Obdélník 9">
            <a:extLst>
              <a:ext uri="{FF2B5EF4-FFF2-40B4-BE49-F238E27FC236}">
                <a16:creationId xmlns:a16="http://schemas.microsoft.com/office/drawing/2014/main" id="{CB60CAE5-6ED1-0B4A-BEFC-C6508EFB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579563"/>
            <a:ext cx="77533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/>
              <a:t>Výsledkem kompletního hodnocení ve všech modulech v pětiletých cyklech bude zařazení VO do čtyřstupňové škály:</a:t>
            </a:r>
          </a:p>
          <a:p>
            <a:pPr eaLnBrk="1" hangingPunct="1"/>
            <a:r>
              <a:rPr lang="cs-CZ" altLang="cs-CZ" sz="800"/>
              <a:t> 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b="1"/>
              <a:t>A</a:t>
            </a:r>
            <a:r>
              <a:rPr lang="cs-CZ" altLang="cs-CZ"/>
              <a:t> – Vynikající (excellent) VO 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sz="1400"/>
              <a:t>Ve výzkumných parametrech globálních oborů mezinárodně kompetitivní instituce a/nebo instituce se silným inovačním potenciálem a vynikajícími výsledky aplikovaného výzkumu a/nebo instituce naplňující vynikajícím způsobem svěřenou misi.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b="1"/>
              <a:t>B</a:t>
            </a:r>
            <a:r>
              <a:rPr lang="cs-CZ" altLang="cs-CZ"/>
              <a:t> – Velmi dobrá (very good) VO 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sz="1400"/>
              <a:t>Instituce vyrovnané kvality s výbornými výsledky výzkumu, dostatečným inovačním potenciálem a/nebo významnými výsledky aplikovaného výzkumu, výsledky VaVaI odpovídají účelu zřízení.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b="1"/>
              <a:t>C</a:t>
            </a:r>
            <a:r>
              <a:rPr lang="cs-CZ" altLang="cs-CZ"/>
              <a:t> – Dobrá (good) VO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sz="1400"/>
              <a:t>Dobrá instituce, poněkud nevyrovnané kvality, v některých parametrech základního a/nebo aplikovaného výzkumu dosahující výborné výsledky a/nebo instituce, která průměrně naplňuje účel zřízení. VO se strategií a snahou odstraňovat slabé stránky a nedostatky.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b="1"/>
              <a:t>D</a:t>
            </a:r>
            <a:r>
              <a:rPr lang="cs-CZ" altLang="cs-CZ"/>
              <a:t> – Průměrná až podprůměrná (average to below average) VO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sz="1400"/>
              <a:t>Instituce v převážné většině parametrů základního a/nebo aplikovaného výzkumu průměrná až podprůměrná a/nebo instituce, která nedostatečně naplňuje účel zřízení.</a:t>
            </a:r>
          </a:p>
          <a:p>
            <a:pPr eaLnBrk="1" hangingPunct="1"/>
            <a:r>
              <a:rPr lang="cs-CZ" altLang="cs-CZ" sz="1400"/>
              <a:t>VO s řadou slabých stránek a nedostatků a omezenou snahou je odstraňovat.</a:t>
            </a:r>
          </a:p>
        </p:txBody>
      </p:sp>
    </p:spTree>
    <p:extLst>
      <p:ext uri="{BB962C8B-B14F-4D97-AF65-F5344CB8AC3E}">
        <p14:creationId xmlns:p14="http://schemas.microsoft.com/office/powerpoint/2010/main" val="37766177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97847789-B602-174E-AE08-C8A3ADD6E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94CE7727-AA7F-C842-9684-C53D1985D976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CBA9878-3518-D34D-AF19-D0FC71152EF0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208F508-A3D2-E147-9E06-E383EFC28BF1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45DE7DB-9443-FF4D-8C0C-A56873E2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Směřování publikační činnosti na FAI - DOPORUČENÍ</a:t>
            </a: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5" name="Obdélník 9">
            <a:extLst>
              <a:ext uri="{FF2B5EF4-FFF2-40B4-BE49-F238E27FC236}">
                <a16:creationId xmlns:a16="http://schemas.microsoft.com/office/drawing/2014/main" id="{36BD7BC0-2AA8-3C44-B094-74F7BE74B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762125"/>
            <a:ext cx="775335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sz="2000" b="1" dirty="0"/>
              <a:t>Zvýšit poměr počtu časopiseckých publikací (především časopisy indexované v databázi WOS) versus počet konferenčních publikací</a:t>
            </a:r>
          </a:p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sz="2000" b="1" dirty="0"/>
              <a:t>Zaměřit se na excelentní výstupy</a:t>
            </a:r>
          </a:p>
          <a:p>
            <a:pPr lvl="1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sz="2000" dirty="0"/>
              <a:t>pokusit se vybírat časopisy z Q1, Q2 popřípadě prvního decilu</a:t>
            </a:r>
          </a:p>
          <a:p>
            <a:pPr lvl="1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sz="2000" b="1" dirty="0">
                <a:solidFill>
                  <a:srgbClr val="C00000"/>
                </a:solidFill>
              </a:rPr>
              <a:t>budou podporovány publikace v prestižních placených časopisech (</a:t>
            </a:r>
            <a:r>
              <a:rPr lang="cs-CZ" altLang="cs-CZ" sz="2000" b="1" dirty="0" err="1">
                <a:solidFill>
                  <a:srgbClr val="C00000"/>
                </a:solidFill>
              </a:rPr>
              <a:t>kvartil</a:t>
            </a:r>
            <a:r>
              <a:rPr lang="cs-CZ" altLang="cs-CZ" sz="2000" b="1" dirty="0">
                <a:solidFill>
                  <a:srgbClr val="C00000"/>
                </a:solidFill>
              </a:rPr>
              <a:t> Q1), kde poplatek za zveřejnění je více než 1000 Euro</a:t>
            </a:r>
          </a:p>
          <a:p>
            <a:pPr lvl="1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sz="2000" b="1" dirty="0">
                <a:solidFill>
                  <a:srgbClr val="C00000"/>
                </a:solidFill>
              </a:rPr>
              <a:t>Pokusit se vybírat časopisy, které jsou indexovány v informaticky orientovaných oborech</a:t>
            </a:r>
          </a:p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336332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zápatí 3">
            <a:extLst>
              <a:ext uri="{FF2B5EF4-FFF2-40B4-BE49-F238E27FC236}">
                <a16:creationId xmlns:a16="http://schemas.microsoft.com/office/drawing/2014/main" id="{65588CF0-7917-1F44-89EF-F5B8B6C7C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3251" name="Zástupný symbol pro datum 4">
            <a:extLst>
              <a:ext uri="{FF2B5EF4-FFF2-40B4-BE49-F238E27FC236}">
                <a16:creationId xmlns:a16="http://schemas.microsoft.com/office/drawing/2014/main" id="{F252C866-50ED-6943-8816-71593ED02315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FF050B3-C6B2-394C-BA0B-DF14EF2449C8}" type="datetime1">
              <a:rPr lang="cs-CZ" altLang="cs-CZ" smtClean="0">
                <a:solidFill>
                  <a:srgbClr val="000000"/>
                </a:solidFill>
              </a:rPr>
              <a:t>27.02.2020</a:t>
            </a:fld>
            <a:endParaRPr lang="cs-CZ" altLang="cs-CZ" dirty="0">
              <a:solidFill>
                <a:srgbClr val="000000"/>
              </a:solidFill>
            </a:endParaRPr>
          </a:p>
        </p:txBody>
      </p:sp>
      <p:grpSp>
        <p:nvGrpSpPr>
          <p:cNvPr id="36867" name="Group 7">
            <a:extLst>
              <a:ext uri="{FF2B5EF4-FFF2-40B4-BE49-F238E27FC236}">
                <a16:creationId xmlns:a16="http://schemas.microsoft.com/office/drawing/2014/main" id="{6245A466-7B7D-E549-9058-C4E19931856D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484313"/>
            <a:ext cx="7169150" cy="4344987"/>
            <a:chOff x="360" y="754"/>
            <a:chExt cx="5037" cy="3190"/>
          </a:xfrm>
        </p:grpSpPr>
        <p:pic>
          <p:nvPicPr>
            <p:cNvPr id="36870" name="Picture 150" descr="Pozadi U5 (1)">
              <a:extLst>
                <a:ext uri="{FF2B5EF4-FFF2-40B4-BE49-F238E27FC236}">
                  <a16:creationId xmlns:a16="http://schemas.microsoft.com/office/drawing/2014/main" id="{9713F3CA-D1A1-254D-A798-CC2316814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" y="754"/>
              <a:ext cx="5035" cy="3190"/>
            </a:xfrm>
            <a:prstGeom prst="rect">
              <a:avLst/>
            </a:prstGeom>
            <a:solidFill>
              <a:srgbClr val="FFFFCD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1" name="Rectangle 149">
              <a:extLst>
                <a:ext uri="{FF2B5EF4-FFF2-40B4-BE49-F238E27FC236}">
                  <a16:creationId xmlns:a16="http://schemas.microsoft.com/office/drawing/2014/main" id="{D2AB6E2F-2CA9-344D-BEAB-0321F70C4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" y="765"/>
              <a:ext cx="5035" cy="3175"/>
            </a:xfrm>
            <a:prstGeom prst="rect">
              <a:avLst/>
            </a:prstGeom>
            <a:solidFill>
              <a:srgbClr val="FFFFD7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cs-CZ" altLang="cs-CZ" sz="2400">
                <a:latin typeface="Arial Unicode MS" panose="020B0604020202020204" pitchFamily="34" charset="-128"/>
              </a:endParaRPr>
            </a:p>
          </p:txBody>
        </p:sp>
      </p:grpSp>
      <p:sp>
        <p:nvSpPr>
          <p:cNvPr id="95385" name="Rectangle 153">
            <a:extLst>
              <a:ext uri="{FF2B5EF4-FFF2-40B4-BE49-F238E27FC236}">
                <a16:creationId xmlns:a16="http://schemas.microsoft.com/office/drawing/2014/main" id="{5C3DB1DC-895F-9E4D-8376-4C04810BD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1876425"/>
            <a:ext cx="3522662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cs-CZ" sz="4400" b="1" kern="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+mj-ea"/>
            </a:endParaRPr>
          </a:p>
        </p:txBody>
      </p:sp>
      <p:sp>
        <p:nvSpPr>
          <p:cNvPr id="36869" name="TextovéPole 7">
            <a:extLst>
              <a:ext uri="{FF2B5EF4-FFF2-40B4-BE49-F238E27FC236}">
                <a16:creationId xmlns:a16="http://schemas.microsoft.com/office/drawing/2014/main" id="{A095DEEA-7277-684D-A8C5-4FBE5FF43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357563"/>
            <a:ext cx="65055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 sz="2800" b="1"/>
          </a:p>
          <a:p>
            <a:pPr algn="ctr" eaLnBrk="1" hangingPunct="1"/>
            <a:endParaRPr lang="cs-CZ" altLang="cs-CZ" sz="2800" b="1"/>
          </a:p>
          <a:p>
            <a:pPr algn="ctr" eaLnBrk="1" hangingPunct="1"/>
            <a:endParaRPr lang="cs-CZ" altLang="cs-CZ" sz="2800" b="1"/>
          </a:p>
          <a:p>
            <a:pPr algn="ctr" eaLnBrk="1" hangingPunct="1"/>
            <a:r>
              <a:rPr lang="cs-CZ" altLang="cs-CZ" sz="2800" b="1"/>
              <a:t>Děkuji za pozornost</a:t>
            </a:r>
          </a:p>
          <a:p>
            <a:pPr algn="ctr" eaLnBrk="1" hangingPunct="1"/>
            <a:endParaRPr lang="cs-CZ" altLang="cs-CZ" sz="2800" b="1"/>
          </a:p>
        </p:txBody>
      </p:sp>
    </p:spTree>
    <p:extLst>
      <p:ext uri="{BB962C8B-B14F-4D97-AF65-F5344CB8AC3E}">
        <p14:creationId xmlns:p14="http://schemas.microsoft.com/office/powerpoint/2010/main" val="245794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20">
            <a:extLst>
              <a:ext uri="{FF2B5EF4-FFF2-40B4-BE49-F238E27FC236}">
                <a16:creationId xmlns:a16="http://schemas.microsoft.com/office/drawing/2014/main" id="{9F98C653-6105-A94F-A12E-BD5DE9681780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-100013"/>
            <a:ext cx="9001125" cy="1695451"/>
            <a:chOff x="22" y="-42"/>
            <a:chExt cx="5670" cy="1068"/>
          </a:xfrm>
        </p:grpSpPr>
        <p:sp>
          <p:nvSpPr>
            <p:cNvPr id="16392" name="Rectangle 21">
              <a:extLst>
                <a:ext uri="{FF2B5EF4-FFF2-40B4-BE49-F238E27FC236}">
                  <a16:creationId xmlns:a16="http://schemas.microsoft.com/office/drawing/2014/main" id="{6426DD3E-FE0E-3241-9C75-BE58F6DA9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45"/>
              <a:ext cx="5624" cy="845"/>
            </a:xfrm>
            <a:prstGeom prst="rect">
              <a:avLst/>
            </a:prstGeom>
            <a:solidFill>
              <a:srgbClr val="FFF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3" name="Rectangle 22">
              <a:extLst>
                <a:ext uri="{FF2B5EF4-FFF2-40B4-BE49-F238E27FC236}">
                  <a16:creationId xmlns:a16="http://schemas.microsoft.com/office/drawing/2014/main" id="{1BBEED81-70D6-5548-9E2C-7C67E848C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790"/>
              <a:ext cx="5259" cy="45"/>
            </a:xfrm>
            <a:prstGeom prst="rect">
              <a:avLst/>
            </a:prstGeom>
            <a:gradFill rotWithShape="0">
              <a:gsLst>
                <a:gs pos="0">
                  <a:srgbClr val="FFEA91"/>
                </a:gs>
                <a:gs pos="100000">
                  <a:srgbClr val="FDCB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4" name="AutoShape 23">
              <a:extLst>
                <a:ext uri="{FF2B5EF4-FFF2-40B4-BE49-F238E27FC236}">
                  <a16:creationId xmlns:a16="http://schemas.microsoft.com/office/drawing/2014/main" id="{FB6696B8-159F-8F46-9B48-6352519425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" y="577"/>
              <a:ext cx="449" cy="449"/>
            </a:xfrm>
            <a:prstGeom prst="flowChartSummingJunction">
              <a:avLst/>
            </a:prstGeom>
            <a:gradFill rotWithShape="0">
              <a:gsLst>
                <a:gs pos="0">
                  <a:srgbClr val="FDCB01"/>
                </a:gs>
                <a:gs pos="100000">
                  <a:srgbClr val="FFFFC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5" name="Line 24">
              <a:extLst>
                <a:ext uri="{FF2B5EF4-FFF2-40B4-BE49-F238E27FC236}">
                  <a16:creationId xmlns:a16="http://schemas.microsoft.com/office/drawing/2014/main" id="{AC4963EA-4AB2-DA40-9467-58163308AF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" y="254"/>
              <a:ext cx="0" cy="318"/>
            </a:xfrm>
            <a:prstGeom prst="line">
              <a:avLst/>
            </a:prstGeom>
            <a:noFill/>
            <a:ln w="19050">
              <a:solidFill>
                <a:srgbClr val="FDCB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6396" name="Picture 25" descr="fai_logo_cz_puvodni">
              <a:extLst>
                <a:ext uri="{FF2B5EF4-FFF2-40B4-BE49-F238E27FC236}">
                  <a16:creationId xmlns:a16="http://schemas.microsoft.com/office/drawing/2014/main" id="{DFEC414D-65EA-2E4E-BB87-BCF8504F8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-42"/>
              <a:ext cx="3240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1" name="Text Box 28">
            <a:extLst>
              <a:ext uri="{FF2B5EF4-FFF2-40B4-BE49-F238E27FC236}">
                <a16:creationId xmlns:a16="http://schemas.microsoft.com/office/drawing/2014/main" id="{E2960B5D-95D3-6B43-A89D-28F10AD20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844824"/>
            <a:ext cx="8136904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5400" b="1" dirty="0">
                <a:solidFill>
                  <a:srgbClr val="000000"/>
                </a:solidFill>
              </a:rPr>
              <a:t>Modul 2 </a:t>
            </a:r>
          </a:p>
          <a:p>
            <a:pPr algn="ctr" eaLnBrk="1" hangingPunct="1"/>
            <a:r>
              <a:rPr lang="cs-CZ" altLang="cs-CZ" sz="4000" b="1" i="1" dirty="0">
                <a:solidFill>
                  <a:srgbClr val="000000"/>
                </a:solidFill>
              </a:rPr>
              <a:t>-</a:t>
            </a:r>
          </a:p>
          <a:p>
            <a:pPr algn="ctr" eaLnBrk="1" hangingPunct="1"/>
            <a:r>
              <a:rPr lang="cs-CZ" altLang="cs-CZ" sz="4000" b="1" i="1" dirty="0">
                <a:solidFill>
                  <a:srgbClr val="000000"/>
                </a:solidFill>
              </a:rPr>
              <a:t>Výkonnost výzkumu  BIBLIOMETRIE</a:t>
            </a:r>
            <a:endParaRPr lang="cs-CZ" altLang="cs-CZ" sz="3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9332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C027406A-54C8-144B-9FD0-1BA7251094CF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5FC0DA0-1904-4744-BA62-3C977873726E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EB9C260E-0A2F-9840-BFEE-7A4E07F1D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se zohledňuje v závěrečném hodnocení VO v rámci Modulu 2 ?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0" name="Obdélník 9">
            <a:extLst>
              <a:ext uri="{FF2B5EF4-FFF2-40B4-BE49-F238E27FC236}">
                <a16:creationId xmlns:a16="http://schemas.microsoft.com/office/drawing/2014/main" id="{A37C0F61-842C-4242-B1FA-D35DB0F0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628775"/>
            <a:ext cx="77533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cs-CZ" altLang="cs-CZ" b="1" dirty="0"/>
              <a:t> </a:t>
            </a:r>
          </a:p>
          <a:p>
            <a:pPr marL="269875" lvl="3" indent="-260350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Celkový seznam a počet výsledků VO</a:t>
            </a:r>
          </a:p>
          <a:p>
            <a:pPr marL="269875" lvl="3" indent="-260350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Četnost a procentní podíl všech výsledků v prvním decilu a v jednotlivých </a:t>
            </a:r>
            <a:r>
              <a:rPr lang="cs-CZ" altLang="cs-CZ" sz="2000" dirty="0" err="1"/>
              <a:t>kvartilech</a:t>
            </a:r>
            <a:r>
              <a:rPr lang="cs-CZ" altLang="cs-CZ" sz="2000" dirty="0"/>
              <a:t> podle AIS a SJR</a:t>
            </a:r>
          </a:p>
          <a:p>
            <a:pPr marL="269875" lvl="3" indent="-260350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b="1" dirty="0"/>
              <a:t>Oborově členěný počet a procentní podíl výsledků umístěných v prvním decilu a v prvním </a:t>
            </a:r>
            <a:r>
              <a:rPr lang="cs-CZ" altLang="cs-CZ" sz="2000" b="1" dirty="0" err="1"/>
              <a:t>kvartilu</a:t>
            </a:r>
            <a:r>
              <a:rPr lang="cs-CZ" altLang="cs-CZ" sz="2000" b="1" dirty="0"/>
              <a:t> dle AIS </a:t>
            </a:r>
            <a:r>
              <a:rPr lang="cs-CZ" altLang="cs-CZ" sz="2000" dirty="0"/>
              <a:t>a SJR</a:t>
            </a:r>
          </a:p>
          <a:p>
            <a:pPr marL="269875" lvl="3" indent="-260350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b="1" dirty="0"/>
              <a:t>Srovnání oborového mediánu VO s mezinárodním (národním) mediánem</a:t>
            </a:r>
          </a:p>
          <a:p>
            <a:pPr marL="269875" lvl="3" indent="-260350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Počet publikací ve spolupráci se zahraničními výzkumnými organizacemi</a:t>
            </a:r>
          </a:p>
          <a:p>
            <a:pPr marL="269875" lvl="3" indent="-260350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Počet publikací s autorským kolektivem větším než 30 autorů</a:t>
            </a:r>
          </a:p>
          <a:p>
            <a:pPr marL="269875" lvl="3" indent="-260350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Podíl článků ve sbornících z celkového počtu publikačních výstupů indexovaných ve WOS, srovnání s národním průměrem</a:t>
            </a:r>
          </a:p>
        </p:txBody>
      </p:sp>
    </p:spTree>
    <p:extLst>
      <p:ext uri="{BB962C8B-B14F-4D97-AF65-F5344CB8AC3E}">
        <p14:creationId xmlns:p14="http://schemas.microsoft.com/office/powerpoint/2010/main" val="396957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ED80A6F2-023B-B344-9AA3-96F9FA30E223}" type="datetime1">
              <a:rPr lang="cs-CZ" altLang="cs-CZ" sz="1100" smtClean="0">
                <a:solidFill>
                  <a:srgbClr val="000000"/>
                </a:solidFill>
              </a:rPr>
              <a:t>27.02.2020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4"/>
            <a:ext cx="78422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Oborové srovnání  - 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FORDy</a:t>
            </a: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5" name="Obdélník 9">
            <a:extLst>
              <a:ext uri="{FF2B5EF4-FFF2-40B4-BE49-F238E27FC236}">
                <a16:creationId xmlns:a16="http://schemas.microsoft.com/office/drawing/2014/main" id="{CB60CAE5-6ED1-0B4A-BEFC-C6508EFB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579563"/>
            <a:ext cx="7753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Hodnocení publikačních výstupů a jejich srovnávání je realizováno samostatně ve 40 konkrétních oborech tzv. </a:t>
            </a:r>
            <a:r>
              <a:rPr lang="cs-CZ" altLang="cs-CZ" sz="2000" dirty="0" err="1"/>
              <a:t>Fields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Research</a:t>
            </a:r>
            <a:r>
              <a:rPr lang="cs-CZ" altLang="cs-CZ" sz="2000" dirty="0"/>
              <a:t> and </a:t>
            </a:r>
            <a:r>
              <a:rPr lang="cs-CZ" altLang="cs-CZ" sz="2000" dirty="0" err="1"/>
              <a:t>Development</a:t>
            </a:r>
            <a:r>
              <a:rPr lang="cs-CZ" altLang="cs-CZ" sz="2000" dirty="0"/>
              <a:t> (FORD) dle struktury OECD (</a:t>
            </a:r>
            <a:r>
              <a:rPr lang="cs-CZ" altLang="cs-CZ" sz="2000" dirty="0" err="1"/>
              <a:t>Frascati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manual</a:t>
            </a:r>
            <a:r>
              <a:rPr lang="cs-CZ" altLang="cs-CZ" sz="2000" dirty="0"/>
              <a:t>). 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3D7627EE-4F93-124D-B281-DD9A04096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652066"/>
              </p:ext>
            </p:extLst>
          </p:nvPr>
        </p:nvGraphicFramePr>
        <p:xfrm>
          <a:off x="787400" y="3140968"/>
          <a:ext cx="3208536" cy="232702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208536">
                  <a:extLst>
                    <a:ext uri="{9D8B030D-6E8A-4147-A177-3AD203B41FA5}">
                      <a16:colId xmlns:a16="http://schemas.microsoft.com/office/drawing/2014/main" val="1127371408"/>
                    </a:ext>
                  </a:extLst>
                </a:gridCol>
              </a:tblGrid>
              <a:tr h="3505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1. Natural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effectLst/>
                        </a:rPr>
                        <a:t>Sciences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J Baskerville TxN" panose="0200050502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588720956"/>
                  </a:ext>
                </a:extLst>
              </a:tr>
              <a:tr h="258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1.1 </a:t>
                      </a:r>
                      <a:r>
                        <a:rPr lang="cs-CZ" sz="1400" dirty="0" err="1">
                          <a:effectLst/>
                        </a:rPr>
                        <a:t>Mathematics</a:t>
                      </a:r>
                      <a:endParaRPr lang="cs-CZ" sz="1400" dirty="0">
                        <a:effectLst/>
                        <a:latin typeface="J Baskerville TxN" panose="0200050502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22245982"/>
                  </a:ext>
                </a:extLst>
              </a:tr>
              <a:tr h="258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1.2 </a:t>
                      </a:r>
                      <a:r>
                        <a:rPr lang="cs-CZ" sz="1400" dirty="0" err="1">
                          <a:effectLst/>
                        </a:rPr>
                        <a:t>Computer</a:t>
                      </a:r>
                      <a:r>
                        <a:rPr lang="cs-CZ" sz="1400" dirty="0">
                          <a:effectLst/>
                        </a:rPr>
                        <a:t> and </a:t>
                      </a:r>
                      <a:r>
                        <a:rPr lang="cs-CZ" sz="1400" dirty="0" err="1">
                          <a:effectLst/>
                        </a:rPr>
                        <a:t>information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sciences</a:t>
                      </a:r>
                      <a:endParaRPr lang="cs-CZ" sz="1400" dirty="0">
                        <a:effectLst/>
                        <a:latin typeface="J Baskerville TxN" panose="0200050502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740155"/>
                  </a:ext>
                </a:extLst>
              </a:tr>
              <a:tr h="258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1.3 </a:t>
                      </a:r>
                      <a:r>
                        <a:rPr lang="cs-CZ" sz="1400" dirty="0" err="1">
                          <a:effectLst/>
                        </a:rPr>
                        <a:t>Physical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sciences</a:t>
                      </a:r>
                      <a:endParaRPr lang="cs-CZ" sz="1400" dirty="0">
                        <a:effectLst/>
                        <a:latin typeface="J Baskerville TxN" panose="0200050502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35626287"/>
                  </a:ext>
                </a:extLst>
              </a:tr>
              <a:tr h="258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1.4 </a:t>
                      </a:r>
                      <a:r>
                        <a:rPr lang="cs-CZ" sz="1400" dirty="0" err="1">
                          <a:effectLst/>
                        </a:rPr>
                        <a:t>Chemical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sciences</a:t>
                      </a:r>
                      <a:endParaRPr lang="cs-CZ" sz="1400" dirty="0">
                        <a:effectLst/>
                        <a:latin typeface="J Baskerville TxN" panose="0200050502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74761383"/>
                  </a:ext>
                </a:extLst>
              </a:tr>
              <a:tr h="258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1.5. </a:t>
                      </a:r>
                      <a:r>
                        <a:rPr lang="cs-CZ" sz="1400" dirty="0" err="1">
                          <a:effectLst/>
                        </a:rPr>
                        <a:t>Earth</a:t>
                      </a:r>
                      <a:r>
                        <a:rPr lang="cs-CZ" sz="1400" dirty="0">
                          <a:effectLst/>
                        </a:rPr>
                        <a:t> and </a:t>
                      </a:r>
                      <a:r>
                        <a:rPr lang="cs-CZ" sz="1400" dirty="0" err="1">
                          <a:effectLst/>
                        </a:rPr>
                        <a:t>related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environmental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sciences</a:t>
                      </a: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J Baskerville TxN" panose="0200050502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63035118"/>
                  </a:ext>
                </a:extLst>
              </a:tr>
              <a:tr h="258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1.6 </a:t>
                      </a:r>
                      <a:r>
                        <a:rPr lang="cs-CZ" sz="1400" dirty="0" err="1">
                          <a:effectLst/>
                        </a:rPr>
                        <a:t>Biological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sciences</a:t>
                      </a:r>
                      <a:endParaRPr lang="cs-CZ" sz="1400" dirty="0">
                        <a:effectLst/>
                        <a:latin typeface="J Baskerville TxN" panose="0200050502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693316606"/>
                  </a:ext>
                </a:extLst>
              </a:tr>
              <a:tr h="258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1.7 </a:t>
                      </a:r>
                      <a:r>
                        <a:rPr lang="cs-CZ" sz="1400" dirty="0" err="1">
                          <a:effectLst/>
                        </a:rPr>
                        <a:t>Other</a:t>
                      </a:r>
                      <a:r>
                        <a:rPr lang="cs-CZ" sz="1400" dirty="0">
                          <a:effectLst/>
                        </a:rPr>
                        <a:t> natural </a:t>
                      </a:r>
                      <a:r>
                        <a:rPr lang="cs-CZ" sz="1400" dirty="0" err="1">
                          <a:effectLst/>
                        </a:rPr>
                        <a:t>sciences</a:t>
                      </a:r>
                      <a:endParaRPr lang="cs-CZ" sz="1400" dirty="0">
                        <a:effectLst/>
                        <a:latin typeface="J Baskerville TxN" panose="0200050502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03472487"/>
                  </a:ext>
                </a:extLst>
              </a:tr>
            </a:tbl>
          </a:graphicData>
        </a:graphic>
      </p:graphicFrame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1019AFC3-4054-5B48-82D5-09D58776A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667990"/>
              </p:ext>
            </p:extLst>
          </p:nvPr>
        </p:nvGraphicFramePr>
        <p:xfrm>
          <a:off x="4139952" y="3140968"/>
          <a:ext cx="4224585" cy="306745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24585">
                  <a:extLst>
                    <a:ext uri="{9D8B030D-6E8A-4147-A177-3AD203B41FA5}">
                      <a16:colId xmlns:a16="http://schemas.microsoft.com/office/drawing/2014/main" val="292323114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2. </a:t>
                      </a:r>
                      <a:r>
                        <a:rPr lang="cs-CZ" sz="1600" kern="1200" dirty="0" err="1">
                          <a:solidFill>
                            <a:schemeClr val="tx1"/>
                          </a:solidFill>
                          <a:effectLst/>
                        </a:rPr>
                        <a:t>Engineering</a:t>
                      </a:r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</a:rPr>
                        <a:t> and Technology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J Baskerville TxN" panose="0200050502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42681389"/>
                  </a:ext>
                </a:extLst>
              </a:tr>
              <a:tr h="225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2.1 Civil </a:t>
                      </a:r>
                      <a:r>
                        <a:rPr lang="cs-CZ" sz="1400" dirty="0" err="1">
                          <a:effectLst/>
                        </a:rPr>
                        <a:t>engineering</a:t>
                      </a:r>
                      <a:endParaRPr lang="cs-CZ" sz="1400" dirty="0">
                        <a:effectLst/>
                        <a:latin typeface="J Baskerville TxN" panose="0200050502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82129317"/>
                  </a:ext>
                </a:extLst>
              </a:tr>
              <a:tr h="451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2.2 </a:t>
                      </a:r>
                      <a:r>
                        <a:rPr lang="cs-CZ" sz="1400" dirty="0" err="1">
                          <a:effectLst/>
                        </a:rPr>
                        <a:t>Electrical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engineering</a:t>
                      </a:r>
                      <a:r>
                        <a:rPr lang="cs-CZ" sz="1400" dirty="0">
                          <a:effectLst/>
                        </a:rPr>
                        <a:t>, </a:t>
                      </a:r>
                      <a:r>
                        <a:rPr lang="cs-CZ" sz="1400" dirty="0" err="1">
                          <a:effectLst/>
                        </a:rPr>
                        <a:t>Electronic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engineering</a:t>
                      </a:r>
                      <a:r>
                        <a:rPr lang="cs-CZ" sz="1400" dirty="0">
                          <a:effectLst/>
                        </a:rPr>
                        <a:t>, </a:t>
                      </a:r>
                      <a:r>
                        <a:rPr lang="cs-CZ" sz="1400" dirty="0" err="1">
                          <a:effectLst/>
                        </a:rPr>
                        <a:t>Information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engineering</a:t>
                      </a:r>
                      <a:endParaRPr lang="cs-CZ" sz="1400" dirty="0">
                        <a:effectLst/>
                        <a:latin typeface="J Baskerville TxN" panose="0200050502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743904"/>
                  </a:ext>
                </a:extLst>
              </a:tr>
              <a:tr h="225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2.3 </a:t>
                      </a:r>
                      <a:r>
                        <a:rPr lang="cs-CZ" sz="1400" dirty="0" err="1">
                          <a:effectLst/>
                        </a:rPr>
                        <a:t>Mechanical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engineering</a:t>
                      </a:r>
                      <a:endParaRPr lang="cs-CZ" sz="1400" dirty="0">
                        <a:effectLst/>
                        <a:latin typeface="J Baskerville TxN" panose="0200050502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091860295"/>
                  </a:ext>
                </a:extLst>
              </a:tr>
              <a:tr h="225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2.4 </a:t>
                      </a:r>
                      <a:r>
                        <a:rPr lang="cs-CZ" sz="1400" dirty="0" err="1">
                          <a:effectLst/>
                        </a:rPr>
                        <a:t>Chemical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engineering</a:t>
                      </a:r>
                      <a:endParaRPr lang="cs-CZ" sz="1400" dirty="0">
                        <a:effectLst/>
                        <a:latin typeface="J Baskerville TxN" panose="0200050502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213547610"/>
                  </a:ext>
                </a:extLst>
              </a:tr>
              <a:tr h="225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2.5 </a:t>
                      </a:r>
                      <a:r>
                        <a:rPr lang="cs-CZ" sz="1400" dirty="0" err="1">
                          <a:effectLst/>
                        </a:rPr>
                        <a:t>Materials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engineering</a:t>
                      </a:r>
                      <a:endParaRPr lang="cs-CZ" sz="1400" dirty="0">
                        <a:effectLst/>
                        <a:latin typeface="J Baskerville TxN" panose="0200050502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28560014"/>
                  </a:ext>
                </a:extLst>
              </a:tr>
              <a:tr h="225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2.6 </a:t>
                      </a:r>
                      <a:r>
                        <a:rPr lang="cs-CZ" sz="1400" dirty="0" err="1">
                          <a:effectLst/>
                        </a:rPr>
                        <a:t>Medical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engineering</a:t>
                      </a:r>
                      <a:endParaRPr lang="cs-CZ" sz="1400" dirty="0">
                        <a:effectLst/>
                        <a:latin typeface="J Baskerville TxN" panose="0200050502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60160005"/>
                  </a:ext>
                </a:extLst>
              </a:tr>
              <a:tr h="225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2.7 </a:t>
                      </a:r>
                      <a:r>
                        <a:rPr lang="cs-CZ" sz="1400" dirty="0" err="1">
                          <a:effectLst/>
                        </a:rPr>
                        <a:t>Environmental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engineering</a:t>
                      </a:r>
                      <a:endParaRPr lang="cs-CZ" sz="1400" dirty="0">
                        <a:effectLst/>
                        <a:latin typeface="J Baskerville TxN" panose="0200050502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77836846"/>
                  </a:ext>
                </a:extLst>
              </a:tr>
              <a:tr h="225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2.8 </a:t>
                      </a:r>
                      <a:r>
                        <a:rPr lang="cs-CZ" sz="1400" dirty="0" err="1">
                          <a:effectLst/>
                        </a:rPr>
                        <a:t>Environmental</a:t>
                      </a:r>
                      <a:r>
                        <a:rPr lang="cs-CZ" sz="1400" dirty="0">
                          <a:effectLst/>
                        </a:rPr>
                        <a:t> biotechnology</a:t>
                      </a:r>
                      <a:endParaRPr lang="cs-CZ" sz="1400" dirty="0">
                        <a:effectLst/>
                        <a:latin typeface="J Baskerville TxN" panose="0200050502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8098655"/>
                  </a:ext>
                </a:extLst>
              </a:tr>
              <a:tr h="225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2.9 </a:t>
                      </a:r>
                      <a:r>
                        <a:rPr lang="cs-CZ" sz="1400" dirty="0" err="1">
                          <a:effectLst/>
                        </a:rPr>
                        <a:t>Industrial</a:t>
                      </a:r>
                      <a:r>
                        <a:rPr lang="cs-CZ" sz="1400" dirty="0">
                          <a:effectLst/>
                        </a:rPr>
                        <a:t> biotechnology</a:t>
                      </a:r>
                      <a:endParaRPr lang="cs-CZ" sz="1400" dirty="0">
                        <a:effectLst/>
                        <a:latin typeface="J Baskerville TxN" panose="0200050502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119067295"/>
                  </a:ext>
                </a:extLst>
              </a:tr>
              <a:tr h="225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2.10 </a:t>
                      </a:r>
                      <a:r>
                        <a:rPr lang="cs-CZ" sz="1400" dirty="0" err="1">
                          <a:effectLst/>
                        </a:rPr>
                        <a:t>Nano</a:t>
                      </a:r>
                      <a:r>
                        <a:rPr lang="cs-CZ" sz="1400" dirty="0">
                          <a:effectLst/>
                        </a:rPr>
                        <a:t>-technology</a:t>
                      </a:r>
                      <a:endParaRPr lang="cs-CZ" sz="1400" dirty="0">
                        <a:effectLst/>
                        <a:latin typeface="J Baskerville TxN" panose="0200050502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33129183"/>
                  </a:ext>
                </a:extLst>
              </a:tr>
              <a:tr h="225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2.11 </a:t>
                      </a:r>
                      <a:r>
                        <a:rPr lang="cs-CZ" sz="1400" dirty="0" err="1">
                          <a:effectLst/>
                        </a:rPr>
                        <a:t>Other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engineering</a:t>
                      </a:r>
                      <a:r>
                        <a:rPr lang="cs-CZ" sz="1400" dirty="0">
                          <a:effectLst/>
                        </a:rPr>
                        <a:t> and </a:t>
                      </a:r>
                      <a:r>
                        <a:rPr lang="cs-CZ" sz="1400" dirty="0" err="1">
                          <a:effectLst/>
                        </a:rPr>
                        <a:t>technologies</a:t>
                      </a:r>
                      <a:endParaRPr lang="cs-CZ" sz="1400" dirty="0">
                        <a:effectLst/>
                        <a:latin typeface="J Baskerville TxN" panose="0200050502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33476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651398"/>
      </p:ext>
    </p:extLst>
  </p:cSld>
  <p:clrMapOvr>
    <a:masterClrMapping/>
  </p:clrMapOvr>
</p:sld>
</file>

<file path=ppt/theme/theme1.xml><?xml version="1.0" encoding="utf-8"?>
<a:theme xmlns:a="http://schemas.openxmlformats.org/drawingml/2006/main" name="2_Predloha FAI ">
  <a:themeElements>
    <a:clrScheme name="Predloha FAI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ha FAI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ha FAI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 FAI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 FAI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 FAI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 FAI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 FAI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42957</TotalTime>
  <Words>3585</Words>
  <Application>Microsoft Macintosh PowerPoint</Application>
  <PresentationFormat>Předvádění na obrazovce (4:3)</PresentationFormat>
  <Paragraphs>552</Paragraphs>
  <Slides>61</Slides>
  <Notes>38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7" baseType="lpstr">
      <vt:lpstr>Arial Unicode MS</vt:lpstr>
      <vt:lpstr>Arial</vt:lpstr>
      <vt:lpstr>Calibri</vt:lpstr>
      <vt:lpstr>Courier New</vt:lpstr>
      <vt:lpstr>J Baskerville TxN</vt:lpstr>
      <vt:lpstr>2_Predloha FAI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Kolik výsledků jsme vykázali za celou UTB?  V kterých oborech (FORDech) jsme hodnoceni?</vt:lpstr>
      <vt:lpstr>Prezentace aplikace PowerPoint</vt:lpstr>
      <vt:lpstr>Kolik výsledků jsme vykázali za FAI?  V kterých oborech (FORDech) jsme publikovali na FAI?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UTB,FAI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mracanska</dc:creator>
  <cp:lastModifiedBy>Bronislav Chramcov</cp:lastModifiedBy>
  <cp:revision>484</cp:revision>
  <cp:lastPrinted>2016-10-31T07:22:10Z</cp:lastPrinted>
  <dcterms:created xsi:type="dcterms:W3CDTF">2012-04-24T08:28:11Z</dcterms:created>
  <dcterms:modified xsi:type="dcterms:W3CDTF">2020-02-27T11:53:39Z</dcterms:modified>
</cp:coreProperties>
</file>