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76" r:id="rId2"/>
    <p:sldId id="277" r:id="rId3"/>
    <p:sldId id="256" r:id="rId4"/>
    <p:sldId id="257" r:id="rId5"/>
    <p:sldId id="258" r:id="rId6"/>
    <p:sldId id="259" r:id="rId7"/>
    <p:sldId id="280" r:id="rId8"/>
    <p:sldId id="260" r:id="rId9"/>
    <p:sldId id="281" r:id="rId10"/>
    <p:sldId id="261" r:id="rId11"/>
    <p:sldId id="264" r:id="rId12"/>
    <p:sldId id="262" r:id="rId13"/>
    <p:sldId id="265" r:id="rId14"/>
    <p:sldId id="266" r:id="rId15"/>
    <p:sldId id="263" r:id="rId16"/>
    <p:sldId id="267" r:id="rId17"/>
    <p:sldId id="274" r:id="rId18"/>
    <p:sldId id="279" r:id="rId19"/>
    <p:sldId id="275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lezelova" initials="d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410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10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4-08T13:26:03.185" idx="2">
    <p:pos x="4854" y="15"/>
    <p:text>smlouvu uzavírá student s FAI zastoupenou děkanem (podepisuje děkan FAI a student). Důsledně vyplňujte čl. II – předmět smlouvy tzn. co fakulta studentovi proplatí k uvedené cestě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9DEAF-024E-4C06-87F2-83D65A625EBE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CC167-D0D9-49FC-A735-0F731B2A7FE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CC167-D0D9-49FC-A735-0F731B2A7FE9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CC167-D0D9-49FC-A735-0F731B2A7FE9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CC167-D0D9-49FC-A735-0F731B2A7FE9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CC167-D0D9-49FC-A735-0F731B2A7FE9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CC167-D0D9-49FC-A735-0F731B2A7FE9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CC167-D0D9-49FC-A735-0F731B2A7FE9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CC167-D0D9-49FC-A735-0F731B2A7FE9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CC167-D0D9-49FC-A735-0F731B2A7FE9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CC167-D0D9-49FC-A735-0F731B2A7FE9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CC167-D0D9-49FC-A735-0F731B2A7FE9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CC167-D0D9-49FC-A735-0F731B2A7FE9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CC167-D0D9-49FC-A735-0F731B2A7FE9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CC167-D0D9-49FC-A735-0F731B2A7FE9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CC167-D0D9-49FC-A735-0F731B2A7FE9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CC167-D0D9-49FC-A735-0F731B2A7FE9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CC167-D0D9-49FC-A735-0F731B2A7FE9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CC167-D0D9-49FC-A735-0F731B2A7FE9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CC167-D0D9-49FC-A735-0F731B2A7FE9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CC167-D0D9-49FC-A735-0F731B2A7FE9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C1AB-DD39-4358-8677-601187CE84D0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9F0A7A-608B-487D-BCF0-9DD26BE888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C1AB-DD39-4358-8677-601187CE84D0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0A7A-608B-487D-BCF0-9DD26BE888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C1AB-DD39-4358-8677-601187CE84D0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0A7A-608B-487D-BCF0-9DD26BE888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956C1AB-DD39-4358-8677-601187CE84D0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69F0A7A-608B-487D-BCF0-9DD26BE888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C1AB-DD39-4358-8677-601187CE84D0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0A7A-608B-487D-BCF0-9DD26BE888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C1AB-DD39-4358-8677-601187CE84D0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0A7A-608B-487D-BCF0-9DD26BE888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0A7A-608B-487D-BCF0-9DD26BE888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C1AB-DD39-4358-8677-601187CE84D0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C1AB-DD39-4358-8677-601187CE84D0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0A7A-608B-487D-BCF0-9DD26BE888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C1AB-DD39-4358-8677-601187CE84D0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F0A7A-608B-487D-BCF0-9DD26BE888E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956C1AB-DD39-4358-8677-601187CE84D0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69F0A7A-608B-487D-BCF0-9DD26BE888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6C1AB-DD39-4358-8677-601187CE84D0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9F0A7A-608B-487D-BCF0-9DD26BE888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956C1AB-DD39-4358-8677-601187CE84D0}" type="datetimeFigureOut">
              <a:rPr lang="cs-CZ" smtClean="0"/>
              <a:pPr/>
              <a:t>9.10.2015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69F0A7A-608B-487D-BCF0-9DD26BE888E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sz="4000" dirty="0" smtClean="0"/>
          </a:p>
          <a:p>
            <a:r>
              <a:rPr lang="cs-CZ" sz="4000" dirty="0" smtClean="0"/>
              <a:t>Služební cesta</a:t>
            </a:r>
          </a:p>
          <a:p>
            <a:r>
              <a:rPr lang="cs-CZ" sz="4000" dirty="0" smtClean="0"/>
              <a:t>Účast na </a:t>
            </a:r>
            <a:r>
              <a:rPr lang="cs-CZ" sz="4000" dirty="0" smtClean="0"/>
              <a:t>konferencích</a:t>
            </a:r>
            <a:endParaRPr lang="cs-CZ" sz="4000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728192"/>
          </a:xfrm>
        </p:spPr>
        <p:txBody>
          <a:bodyPr>
            <a:noAutofit/>
          </a:bodyPr>
          <a:lstStyle/>
          <a:p>
            <a:pPr algn="ctr"/>
            <a:r>
              <a:rPr lang="cs-CZ" sz="4800" dirty="0" smtClean="0"/>
              <a:t>Doklady ke studentským projektům IGA</a:t>
            </a:r>
            <a:endParaRPr lang="cs-CZ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cs-CZ" sz="3200" dirty="0" smtClean="0"/>
              <a:t>Po cestě:</a:t>
            </a:r>
          </a:p>
          <a:p>
            <a:pPr marL="514350" indent="-514350">
              <a:buNone/>
            </a:pPr>
            <a:endParaRPr lang="cs-CZ" sz="3200" dirty="0" smtClean="0"/>
          </a:p>
          <a:p>
            <a:r>
              <a:rPr lang="cs-CZ" b="1" dirty="0"/>
              <a:t>Vyúčtování cestovních náhrad studenta</a:t>
            </a:r>
            <a:r>
              <a:rPr lang="cs-CZ" dirty="0"/>
              <a:t> </a:t>
            </a:r>
            <a:endParaRPr lang="cs-CZ" dirty="0" smtClean="0"/>
          </a:p>
          <a:p>
            <a:pPr lvl="2"/>
            <a:r>
              <a:rPr lang="cs-CZ" dirty="0"/>
              <a:t>vyúčtování musí mít datum až po ukončení </a:t>
            </a:r>
            <a:r>
              <a:rPr lang="cs-CZ" dirty="0" smtClean="0"/>
              <a:t>cesty</a:t>
            </a:r>
          </a:p>
          <a:p>
            <a:pPr lvl="2"/>
            <a:r>
              <a:rPr lang="cs-CZ" dirty="0" smtClean="0"/>
              <a:t>doklady nalepte na volný list papíru</a:t>
            </a:r>
            <a:endParaRPr lang="cs-CZ" dirty="0"/>
          </a:p>
          <a:p>
            <a:pPr lvl="2"/>
            <a:r>
              <a:rPr lang="cs-CZ" dirty="0"/>
              <a:t>vyúčtování se proplácí podle originálu dokladu (pozor na hromadné platby)</a:t>
            </a:r>
          </a:p>
          <a:p>
            <a:pPr lvl="2"/>
            <a:r>
              <a:rPr lang="cs-CZ" dirty="0"/>
              <a:t>nelze využít jiný dopravní prostředek než ten, který je určen na Návrhovém listu</a:t>
            </a:r>
          </a:p>
          <a:p>
            <a:pPr lvl="2"/>
            <a:r>
              <a:rPr lang="cs-CZ" dirty="0"/>
              <a:t>vyúčtování musí proběhnout nejpozději do 10 pracovních dní po ukončení </a:t>
            </a:r>
            <a:r>
              <a:rPr lang="cs-CZ" dirty="0" smtClean="0"/>
              <a:t>cesty</a:t>
            </a:r>
          </a:p>
          <a:p>
            <a:pPr lvl="2"/>
            <a:r>
              <a:rPr lang="cs-CZ" dirty="0" smtClean="0"/>
              <a:t>po </a:t>
            </a:r>
            <a:r>
              <a:rPr lang="cs-CZ" u="sng" dirty="0"/>
              <a:t>zahraniční</a:t>
            </a:r>
            <a:r>
              <a:rPr lang="cs-CZ" dirty="0"/>
              <a:t> cestě musí být k Vyúčtování cestovních náhrad doložena i cestovní zpráva.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Služební cesta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6813" y="623888"/>
            <a:ext cx="6810375" cy="561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Postupujete stejně podle předchozího návodu:</a:t>
            </a:r>
          </a:p>
          <a:p>
            <a:pPr lvl="1"/>
            <a:r>
              <a:rPr lang="cs-CZ" dirty="0" smtClean="0"/>
              <a:t>Nepojmenovaná smlouva</a:t>
            </a:r>
          </a:p>
          <a:p>
            <a:pPr lvl="1"/>
            <a:r>
              <a:rPr lang="cs-CZ" dirty="0" smtClean="0"/>
              <a:t>Návrhový list</a:t>
            </a:r>
          </a:p>
          <a:p>
            <a:pPr lvl="1"/>
            <a:r>
              <a:rPr lang="cs-CZ" dirty="0" smtClean="0"/>
              <a:t> Cestovní pojištění (u cesty do zahraničí)</a:t>
            </a:r>
          </a:p>
          <a:p>
            <a:pPr lvl="1">
              <a:buNone/>
            </a:pPr>
            <a:endParaRPr lang="cs-CZ" dirty="0" smtClean="0"/>
          </a:p>
          <a:p>
            <a:pPr lvl="0"/>
            <a:r>
              <a:rPr lang="cs-CZ" b="1" dirty="0" smtClean="0"/>
              <a:t>Žádost o úhradu konferenčního poplatku</a:t>
            </a:r>
            <a:r>
              <a:rPr lang="cs-CZ" dirty="0" smtClean="0"/>
              <a:t> a k ní doložit:</a:t>
            </a:r>
          </a:p>
          <a:p>
            <a:pPr lvl="0">
              <a:buNone/>
            </a:pPr>
            <a:endParaRPr lang="cs-CZ" dirty="0" smtClean="0"/>
          </a:p>
          <a:p>
            <a:pPr lvl="1"/>
            <a:r>
              <a:rPr lang="cs-CZ" dirty="0" smtClean="0"/>
              <a:t>titulní </a:t>
            </a:r>
            <a:r>
              <a:rPr lang="cs-CZ" dirty="0" smtClean="0"/>
              <a:t>stranu (z internetu) s údaji o konferenci, </a:t>
            </a:r>
            <a:endParaRPr lang="cs-CZ" dirty="0" smtClean="0"/>
          </a:p>
          <a:p>
            <a:pPr lvl="1"/>
            <a:r>
              <a:rPr lang="cs-CZ" dirty="0" smtClean="0"/>
              <a:t>akceptační mail, kde </a:t>
            </a:r>
            <a:r>
              <a:rPr lang="cs-CZ" dirty="0" smtClean="0"/>
              <a:t>jsou údaje k platbě (č. účtu, částka, variabilní symbol apod.),</a:t>
            </a:r>
          </a:p>
          <a:p>
            <a:pPr lvl="1"/>
            <a:r>
              <a:rPr lang="cs-CZ" dirty="0" smtClean="0"/>
              <a:t>číslo Nepojmenované </a:t>
            </a:r>
            <a:r>
              <a:rPr lang="cs-CZ" dirty="0" smtClean="0"/>
              <a:t>smlouvy,</a:t>
            </a:r>
          </a:p>
          <a:p>
            <a:pPr lvl="1"/>
            <a:r>
              <a:rPr lang="cs-CZ" dirty="0" smtClean="0"/>
              <a:t>formulář  Příloha k platbě do zahraničí (u platby v cizí měně)</a:t>
            </a:r>
            <a:endParaRPr lang="cs-CZ" dirty="0" smtClean="0"/>
          </a:p>
          <a:p>
            <a:pPr lvl="0"/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Konference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32656"/>
            <a:ext cx="612068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4413" y="471488"/>
            <a:ext cx="6077867" cy="591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Přímá spojovací šipka 3"/>
          <p:cNvCxnSpPr/>
          <p:nvPr/>
        </p:nvCxnSpPr>
        <p:spPr>
          <a:xfrm>
            <a:off x="6804248" y="5085184"/>
            <a:ext cx="86409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7164289" y="5589240"/>
            <a:ext cx="1979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Ředitel ústavu, příp. řešitel projektu</a:t>
            </a:r>
            <a:endParaRPr lang="cs-CZ" sz="1600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052736"/>
            <a:ext cx="5256584" cy="56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/>
          <a:lstStyle/>
          <a:p>
            <a:pPr algn="ctr"/>
            <a:r>
              <a:rPr lang="cs-CZ" dirty="0" smtClean="0"/>
              <a:t>Příloha k platbě do zahraničí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Vyúčtování cestovních náhrad studenta</a:t>
            </a:r>
            <a:r>
              <a:rPr lang="cs-CZ" dirty="0" smtClean="0"/>
              <a:t> </a:t>
            </a:r>
          </a:p>
          <a:p>
            <a:pPr lvl="2"/>
            <a:r>
              <a:rPr lang="cs-CZ" dirty="0" smtClean="0"/>
              <a:t>vyúčtování musí mít datum až po ukončení </a:t>
            </a:r>
            <a:r>
              <a:rPr lang="cs-CZ" dirty="0" smtClean="0"/>
              <a:t>cesty</a:t>
            </a:r>
          </a:p>
          <a:p>
            <a:pPr lvl="2"/>
            <a:r>
              <a:rPr lang="cs-CZ" dirty="0" smtClean="0"/>
              <a:t>doklady nalepte na volný list papíru</a:t>
            </a:r>
            <a:endParaRPr lang="cs-CZ" dirty="0" smtClean="0"/>
          </a:p>
          <a:p>
            <a:pPr lvl="2"/>
            <a:r>
              <a:rPr lang="cs-CZ" dirty="0" smtClean="0"/>
              <a:t>vyúčtování se proplácí podle originálu dokladu (pozor na hromadné platby)</a:t>
            </a:r>
          </a:p>
          <a:p>
            <a:pPr lvl="2"/>
            <a:r>
              <a:rPr lang="cs-CZ" dirty="0" smtClean="0"/>
              <a:t>nelze využít jiný dopravní prostředek než ten, který je určen na Návrhovém listu</a:t>
            </a:r>
          </a:p>
          <a:p>
            <a:pPr lvl="2"/>
            <a:r>
              <a:rPr lang="cs-CZ" dirty="0" smtClean="0"/>
              <a:t>vyúčtování musí proběhnout nejpozději do 10 pracovních dní po ukončení cesty</a:t>
            </a:r>
          </a:p>
          <a:p>
            <a:pPr lvl="2"/>
            <a:r>
              <a:rPr lang="cs-CZ" dirty="0" smtClean="0"/>
              <a:t>po </a:t>
            </a:r>
            <a:r>
              <a:rPr lang="cs-CZ" u="sng" dirty="0" smtClean="0"/>
              <a:t>zahraniční</a:t>
            </a:r>
            <a:r>
              <a:rPr lang="cs-CZ" dirty="0" smtClean="0"/>
              <a:t> cestě musí být k Vyúčtování cestovních náhrad doložena i cestovní zpráva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NEZAPOMEŇTE SI NA KONFORENCÍCH VYZVEDNOUT FAKTURU KE KONFERENČNÍMU POPLATKU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Konference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Česky: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 smtClean="0"/>
              <a:t>Univerzita Tomáše Bati ve Zlíně</a:t>
            </a:r>
            <a:r>
              <a:rPr lang="cs-CZ" dirty="0" smtClean="0"/>
              <a:t> </a:t>
            </a:r>
            <a:br>
              <a:rPr lang="cs-CZ" dirty="0" smtClean="0"/>
            </a:br>
            <a:r>
              <a:rPr lang="cs-CZ" dirty="0" smtClean="0"/>
              <a:t>nám. T. G. Masaryka 5555</a:t>
            </a:r>
            <a:br>
              <a:rPr lang="cs-CZ" dirty="0" smtClean="0"/>
            </a:br>
            <a:r>
              <a:rPr lang="cs-CZ" dirty="0" smtClean="0"/>
              <a:t>760 01 Zlín</a:t>
            </a:r>
          </a:p>
          <a:p>
            <a:endParaRPr lang="cs-CZ" dirty="0"/>
          </a:p>
          <a:p>
            <a:r>
              <a:rPr lang="cs-CZ" dirty="0" smtClean="0"/>
              <a:t>IČ: 70883521, </a:t>
            </a:r>
          </a:p>
          <a:p>
            <a:r>
              <a:rPr lang="cs-CZ" dirty="0" smtClean="0"/>
              <a:t>DIČ: CZ70883521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Tomas </a:t>
            </a:r>
            <a:r>
              <a:rPr lang="cs-CZ" dirty="0" err="1" smtClean="0"/>
              <a:t>Bata</a:t>
            </a:r>
            <a:r>
              <a:rPr lang="cs-CZ" dirty="0" smtClean="0"/>
              <a:t> Univerzity in </a:t>
            </a:r>
            <a:r>
              <a:rPr lang="cs-CZ" dirty="0" err="1" smtClean="0"/>
              <a:t>Zlin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err="1" smtClean="0"/>
              <a:t>Nam</a:t>
            </a:r>
            <a:r>
              <a:rPr lang="cs-CZ" dirty="0" smtClean="0"/>
              <a:t>. T. G. Masaryka 5555</a:t>
            </a:r>
          </a:p>
          <a:p>
            <a:pPr>
              <a:buNone/>
            </a:pPr>
            <a:r>
              <a:rPr lang="cs-CZ" dirty="0" smtClean="0"/>
              <a:t>	760 01 </a:t>
            </a:r>
            <a:r>
              <a:rPr lang="cs-CZ" dirty="0" err="1" smtClean="0"/>
              <a:t>Zlin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Republic</a:t>
            </a:r>
            <a:endParaRPr lang="cs-CZ" dirty="0" smtClean="0"/>
          </a:p>
          <a:p>
            <a:r>
              <a:rPr lang="cs-CZ" dirty="0" smtClean="0"/>
              <a:t>ID: 70883521</a:t>
            </a:r>
          </a:p>
          <a:p>
            <a:r>
              <a:rPr lang="cs-CZ" dirty="0" smtClean="0"/>
              <a:t>VAT I.D.: CZ708835821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Fakturační adresy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cs-CZ" dirty="0" smtClean="0"/>
              <a:t>Anglicky: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Česky: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 smtClean="0"/>
              <a:t>Univerzita Tomáše Bati ve Zlíně</a:t>
            </a:r>
            <a:r>
              <a:rPr lang="cs-CZ" dirty="0" smtClean="0"/>
              <a:t> </a:t>
            </a:r>
            <a:br>
              <a:rPr lang="cs-CZ" dirty="0" smtClean="0"/>
            </a:br>
            <a:r>
              <a:rPr lang="cs-CZ" dirty="0" smtClean="0"/>
              <a:t>Nad Stráněmi 4511</a:t>
            </a:r>
            <a:br>
              <a:rPr lang="cs-CZ" dirty="0" smtClean="0"/>
            </a:br>
            <a:r>
              <a:rPr lang="cs-CZ" dirty="0" smtClean="0"/>
              <a:t>760 05 Zlín</a:t>
            </a:r>
          </a:p>
          <a:p>
            <a:endParaRPr lang="cs-CZ" dirty="0"/>
          </a:p>
          <a:p>
            <a:r>
              <a:rPr lang="cs-CZ" dirty="0" smtClean="0"/>
              <a:t>IČ: 70883521, </a:t>
            </a:r>
          </a:p>
          <a:p>
            <a:r>
              <a:rPr lang="cs-CZ" dirty="0" smtClean="0"/>
              <a:t>DIČ: CZ70883521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Tomas </a:t>
            </a:r>
            <a:r>
              <a:rPr lang="cs-CZ" dirty="0" err="1" smtClean="0"/>
              <a:t>Bata</a:t>
            </a:r>
            <a:r>
              <a:rPr lang="cs-CZ" dirty="0" smtClean="0"/>
              <a:t> Univerzity in </a:t>
            </a:r>
            <a:r>
              <a:rPr lang="cs-CZ" dirty="0" err="1" smtClean="0"/>
              <a:t>Zlin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Nad </a:t>
            </a:r>
            <a:r>
              <a:rPr lang="cs-CZ" dirty="0" err="1" smtClean="0"/>
              <a:t>Stranemi</a:t>
            </a:r>
            <a:r>
              <a:rPr lang="cs-CZ" dirty="0" smtClean="0"/>
              <a:t> 4511</a:t>
            </a:r>
          </a:p>
          <a:p>
            <a:pPr>
              <a:buNone/>
            </a:pPr>
            <a:r>
              <a:rPr lang="cs-CZ" dirty="0" smtClean="0"/>
              <a:t>	760 05 </a:t>
            </a:r>
            <a:r>
              <a:rPr lang="cs-CZ" dirty="0" err="1" smtClean="0"/>
              <a:t>Zlin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Republic</a:t>
            </a:r>
            <a:endParaRPr lang="cs-CZ" dirty="0" smtClean="0"/>
          </a:p>
          <a:p>
            <a:r>
              <a:rPr lang="cs-CZ" dirty="0" smtClean="0"/>
              <a:t>ID: 70883521</a:t>
            </a:r>
          </a:p>
          <a:p>
            <a:r>
              <a:rPr lang="cs-CZ" dirty="0" smtClean="0"/>
              <a:t>VAT I.D.: CZ708835821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Fakturační adresy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cs-CZ" dirty="0" smtClean="0"/>
              <a:t>Anglicky: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060848"/>
            <a:ext cx="8229600" cy="3096344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Všechny doklady odevzdávejte neprodleně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Směrnice kvestora </a:t>
            </a:r>
            <a:r>
              <a:rPr lang="cs-CZ" b="1" dirty="0" smtClean="0"/>
              <a:t>2/2012</a:t>
            </a:r>
            <a:r>
              <a:rPr lang="cs-CZ" dirty="0" smtClean="0"/>
              <a:t> na internetových stránkách univerzity (formuláře jsou přílohou směrnice)</a:t>
            </a:r>
          </a:p>
          <a:p>
            <a:r>
              <a:rPr lang="cs-CZ" dirty="0" smtClean="0"/>
              <a:t>Formuláře: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Nepojmenovaná smlouva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Návrhový list pro cestu studenta – povolení cesty k nepojmenované smlouvě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Žádost o úhradu konferenčního poplatku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Vyúčtování cestovních náhrad </a:t>
            </a:r>
            <a:r>
              <a:rPr lang="cs-CZ" dirty="0" smtClean="0"/>
              <a:t>studenta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Cestovní pojištění (při cestě do zahraničí)</a:t>
            </a: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lvl="1">
              <a:buFont typeface="Wingdings" pitchFamily="2" charset="2"/>
              <a:buChar char="Ø"/>
            </a:pPr>
            <a:endParaRPr lang="cs-CZ" dirty="0" smtClean="0"/>
          </a:p>
          <a:p>
            <a:pPr lvl="1">
              <a:buFont typeface="Wingdings" pitchFamily="2" charset="2"/>
              <a:buChar char="Ø"/>
            </a:pPr>
            <a:endParaRPr lang="cs-CZ" dirty="0" smtClean="0"/>
          </a:p>
          <a:p>
            <a:pPr lvl="1">
              <a:buFont typeface="Wingdings" pitchFamily="2" charset="2"/>
              <a:buChar char="Ø"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Služební cesta a účast na konferencích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sz="3200" dirty="0"/>
              <a:t>Před cestou</a:t>
            </a:r>
            <a:r>
              <a:rPr lang="cs-CZ" dirty="0" smtClean="0"/>
              <a:t>:</a:t>
            </a:r>
          </a:p>
          <a:p>
            <a:pPr marL="514350" indent="-514350">
              <a:buNone/>
            </a:pPr>
            <a:endParaRPr lang="cs-CZ" dirty="0"/>
          </a:p>
          <a:p>
            <a:pPr lvl="0"/>
            <a:r>
              <a:rPr lang="cs-CZ" b="1" dirty="0" smtClean="0"/>
              <a:t>Nepojmenovaná smlouva</a:t>
            </a:r>
            <a:r>
              <a:rPr lang="cs-CZ" dirty="0" smtClean="0"/>
              <a:t> - nahrazuje </a:t>
            </a:r>
            <a:r>
              <a:rPr lang="cs-CZ" dirty="0"/>
              <a:t>Cestovní </a:t>
            </a:r>
            <a:endParaRPr lang="cs-CZ" dirty="0" smtClean="0"/>
          </a:p>
          <a:p>
            <a:pPr lvl="0"/>
            <a:r>
              <a:rPr lang="cs-CZ" dirty="0" smtClean="0"/>
              <a:t>příkaz</a:t>
            </a:r>
            <a:r>
              <a:rPr lang="cs-CZ" dirty="0"/>
              <a:t>, který se vyplňuje při zaměstnaneckém poměru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Součástí NS je příloha „Návrhový list“</a:t>
            </a:r>
          </a:p>
          <a:p>
            <a:pPr lvl="1"/>
            <a:r>
              <a:rPr lang="cs-CZ" dirty="0" smtClean="0"/>
              <a:t>Při zahraniční cestě je nutné sjednat cestovní pojištění vyplněním formuláře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Služební cesta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7625"/>
            <a:ext cx="6267450" cy="681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ovéPole 8"/>
          <p:cNvSpPr txBox="1"/>
          <p:nvPr/>
        </p:nvSpPr>
        <p:spPr>
          <a:xfrm>
            <a:off x="5004048" y="1340769"/>
            <a:ext cx="38164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Smlouvu uzavírá </a:t>
            </a:r>
            <a:r>
              <a:rPr lang="cs-CZ" sz="16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student s FAI zastoupenou děkanem (podepisuje děkan FAI a student). </a:t>
            </a:r>
            <a:r>
              <a:rPr lang="cs-CZ" sz="16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Podpis děkana zajistí sekretářka ústavu.</a:t>
            </a:r>
            <a:endParaRPr lang="cs-CZ" sz="1600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020272" y="4077072"/>
            <a:ext cx="20162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Důsledně vyplňujte čl. II – předmět smlouvy tzn. co fakulta studentovi proplatí k uvedené cestě</a:t>
            </a:r>
          </a:p>
        </p:txBody>
      </p:sp>
      <p:cxnSp>
        <p:nvCxnSpPr>
          <p:cNvPr id="12" name="Přímá spojovací šipka 11"/>
          <p:cNvCxnSpPr/>
          <p:nvPr/>
        </p:nvCxnSpPr>
        <p:spPr>
          <a:xfrm flipV="1">
            <a:off x="3995936" y="2276872"/>
            <a:ext cx="151216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>
            <a:endCxn id="9" idx="1"/>
          </p:cNvCxnSpPr>
          <p:nvPr/>
        </p:nvCxnSpPr>
        <p:spPr>
          <a:xfrm>
            <a:off x="3491880" y="1844824"/>
            <a:ext cx="1512168" cy="345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 flipV="1">
            <a:off x="3347864" y="4437112"/>
            <a:ext cx="367240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Návrhový list pro cestu studenta - povolení cesty k nepojmenované </a:t>
            </a:r>
            <a:r>
              <a:rPr lang="cs-CZ" b="1" dirty="0" smtClean="0"/>
              <a:t>smlouvě</a:t>
            </a:r>
          </a:p>
          <a:p>
            <a:pPr lvl="0">
              <a:buNone/>
            </a:pPr>
            <a:endParaRPr lang="cs-CZ" dirty="0"/>
          </a:p>
          <a:p>
            <a:pPr lvl="1"/>
            <a:r>
              <a:rPr lang="cs-CZ" dirty="0" smtClean="0"/>
              <a:t>je vždy přílohou nepojmenované smlouvy</a:t>
            </a:r>
          </a:p>
          <a:p>
            <a:pPr lvl="1"/>
            <a:r>
              <a:rPr lang="cs-CZ" dirty="0" smtClean="0"/>
              <a:t>podepisuje </a:t>
            </a:r>
          </a:p>
          <a:p>
            <a:pPr lvl="2"/>
            <a:r>
              <a:rPr lang="cs-CZ" dirty="0" smtClean="0"/>
              <a:t>vedoucí </a:t>
            </a:r>
            <a:r>
              <a:rPr lang="cs-CZ" dirty="0"/>
              <a:t>ústavu, </a:t>
            </a:r>
            <a:endParaRPr lang="cs-CZ" dirty="0" smtClean="0"/>
          </a:p>
          <a:p>
            <a:pPr lvl="2"/>
            <a:r>
              <a:rPr lang="cs-CZ" dirty="0" smtClean="0"/>
              <a:t>odpovědný </a:t>
            </a:r>
            <a:r>
              <a:rPr lang="cs-CZ" dirty="0" smtClean="0"/>
              <a:t>řešitel,</a:t>
            </a:r>
            <a:endParaRPr lang="cs-CZ" dirty="0" smtClean="0"/>
          </a:p>
          <a:p>
            <a:pPr lvl="2"/>
            <a:r>
              <a:rPr lang="cs-CZ" dirty="0" smtClean="0"/>
              <a:t>příkazce </a:t>
            </a:r>
            <a:r>
              <a:rPr lang="cs-CZ" dirty="0"/>
              <a:t>operace </a:t>
            </a:r>
            <a:r>
              <a:rPr lang="cs-CZ" dirty="0" smtClean="0"/>
              <a:t>(ředitel ústavu, případně řešitel projektu).</a:t>
            </a: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Služební cesta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0"/>
            <a:ext cx="6299795" cy="667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Přímá spojovací šipka 5"/>
          <p:cNvCxnSpPr/>
          <p:nvPr/>
        </p:nvCxnSpPr>
        <p:spPr>
          <a:xfrm>
            <a:off x="5292080" y="2348880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>
            <a:off x="4932040" y="5157192"/>
            <a:ext cx="17281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6516216" y="2132856"/>
            <a:ext cx="31697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určuje začátek a konec cesty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588225" y="5013176"/>
            <a:ext cx="2555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obsahuje </a:t>
            </a:r>
            <a:r>
              <a:rPr lang="cs-CZ" sz="16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žádost o výplatu </a:t>
            </a:r>
            <a:endParaRPr lang="cs-CZ" sz="1600" i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cs-CZ" sz="16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záloh</a:t>
            </a:r>
            <a:endParaRPr lang="cs-CZ" sz="1600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76672"/>
            <a:ext cx="6480720" cy="5862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Přímá spojovací šipka 4"/>
          <p:cNvCxnSpPr/>
          <p:nvPr/>
        </p:nvCxnSpPr>
        <p:spPr>
          <a:xfrm>
            <a:off x="6516216" y="4221088"/>
            <a:ext cx="72008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 flipV="1">
            <a:off x="6588224" y="4581128"/>
            <a:ext cx="64807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7308304" y="4149080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Tyto podpisy zajistí </a:t>
            </a:r>
            <a:r>
              <a:rPr lang="cs-CZ" sz="16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student, případně sekretářka ústavu</a:t>
            </a:r>
            <a:endParaRPr lang="cs-CZ" sz="1600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1" name="Přímá spojovací šipka 10"/>
          <p:cNvCxnSpPr/>
          <p:nvPr/>
        </p:nvCxnSpPr>
        <p:spPr>
          <a:xfrm flipV="1">
            <a:off x="6156176" y="4869160"/>
            <a:ext cx="93610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zajištění všech podpisů: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Sekretářka ústavu zajistí </a:t>
            </a:r>
            <a:r>
              <a:rPr lang="cs-CZ" dirty="0" smtClean="0"/>
              <a:t>očíslování nepojmenované smlouvy na ekonomickém odd. </a:t>
            </a:r>
          </a:p>
          <a:p>
            <a:pPr lvl="1"/>
            <a:r>
              <a:rPr lang="cs-CZ" dirty="0" smtClean="0"/>
              <a:t>před zahraniční cestou </a:t>
            </a:r>
            <a:r>
              <a:rPr lang="cs-CZ" dirty="0" smtClean="0"/>
              <a:t>je nutné </a:t>
            </a:r>
            <a:r>
              <a:rPr lang="cs-CZ" dirty="0" smtClean="0"/>
              <a:t>sjednat </a:t>
            </a:r>
            <a:r>
              <a:rPr lang="cs-CZ" dirty="0" smtClean="0"/>
              <a:t>pojištění</a:t>
            </a:r>
          </a:p>
          <a:p>
            <a:pPr lvl="2"/>
            <a:r>
              <a:rPr lang="cs-CZ" dirty="0" smtClean="0"/>
              <a:t>Formulář „Cestovní pojištění“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Služební cesta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692696"/>
            <a:ext cx="8496944" cy="121920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6553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404664"/>
            <a:ext cx="5184576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5530</TotalTime>
  <Words>421</Words>
  <Application>Microsoft Office PowerPoint</Application>
  <PresentationFormat>Předvádění na obrazovce (4:3)</PresentationFormat>
  <Paragraphs>123</Paragraphs>
  <Slides>19</Slides>
  <Notes>19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Papír</vt:lpstr>
      <vt:lpstr>Doklady ke studentským projektům IGA</vt:lpstr>
      <vt:lpstr>Služební cesta a účast na konferencích</vt:lpstr>
      <vt:lpstr>Služební cesta</vt:lpstr>
      <vt:lpstr>Snímek 4</vt:lpstr>
      <vt:lpstr>Služební cesta</vt:lpstr>
      <vt:lpstr>Snímek 6</vt:lpstr>
      <vt:lpstr>Snímek 7</vt:lpstr>
      <vt:lpstr>Služební cesta</vt:lpstr>
      <vt:lpstr>Snímek 9</vt:lpstr>
      <vt:lpstr>Služební cesta</vt:lpstr>
      <vt:lpstr>Snímek 11</vt:lpstr>
      <vt:lpstr>Konference</vt:lpstr>
      <vt:lpstr>Snímek 13</vt:lpstr>
      <vt:lpstr>Snímek 14</vt:lpstr>
      <vt:lpstr>Příloha k platbě do zahraničí</vt:lpstr>
      <vt:lpstr>Konference</vt:lpstr>
      <vt:lpstr>Fakturační adresy</vt:lpstr>
      <vt:lpstr>Fakturační adresy</vt:lpstr>
      <vt:lpstr>Všechny doklady odevzdávejte neprodleně </vt:lpstr>
    </vt:vector>
  </TitlesOfParts>
  <Company>UTB,FAI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Služební cesta</dc:title>
  <dc:creator>dolezelova</dc:creator>
  <cp:lastModifiedBy>dolezelova</cp:lastModifiedBy>
  <cp:revision>547</cp:revision>
  <dcterms:created xsi:type="dcterms:W3CDTF">2013-04-08T11:08:38Z</dcterms:created>
  <dcterms:modified xsi:type="dcterms:W3CDTF">2015-10-12T06:24:13Z</dcterms:modified>
</cp:coreProperties>
</file>