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Roboto" panose="020B0604020202020204" charset="0"/>
      <p:regular r:id="rId38"/>
      <p:bold r:id="rId39"/>
      <p:italic r:id="rId40"/>
      <p:boldItalic r:id="rId41"/>
    </p:embeddedFont>
    <p:embeddedFont>
      <p:font typeface="Poppins" panose="020B0604020202020204" charset="-18"/>
      <p:regular r:id="rId42"/>
      <p:bold r:id="rId43"/>
      <p:italic r:id="rId44"/>
      <p:boldItalic r:id="rId45"/>
    </p:embeddedFont>
    <p:embeddedFont>
      <p:font typeface="Poppins Light" panose="020B0604020202020204" charset="-18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92780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925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997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319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24ff532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424ff532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47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22fd1587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22fd1587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346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24ff532b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424ff532b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476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237307f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4237307f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37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424ff532b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424ff532b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92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4237307f1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4237307f1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392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424ff532b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424ff532b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57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4237307f1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4237307f1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65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159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424ff532b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424ff532b3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148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4237307f1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4237307f1e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069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4237307f1e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4237307f1e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845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4237307f1e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4237307f1e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910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4237307f1e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4237307f1e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431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4243354bdb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4243354bdb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194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4243354bdb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4243354bdb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927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4243354bdb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4243354bdb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474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f68e1677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f68e1677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405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f68e1677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3f68e1677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65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22bab6fa7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22bab6fa7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0864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f68e1677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f68e1677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6727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f68e1677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f68e1677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4239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f68e1677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3f68e1677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3032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f68e1677c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f68e1677c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3806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3f68e1677c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3f68e1677c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8827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f68e1677c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3f68e1677c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33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22bab6fa7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22bab6fa7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96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22bab6fa7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22bab6fa7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747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22bab6fa7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22bab6fa7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29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22bab6fa7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22bab6fa7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199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22fd158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22fd158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483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22fd1587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22fd1587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32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7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_AND_BOD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308378" y="3811995"/>
            <a:ext cx="1844185" cy="1844185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ipravka.fai.utb.cz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ipravka.fai.utb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jpg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/>
          <p:nvPr/>
        </p:nvSpPr>
        <p:spPr>
          <a:xfrm>
            <a:off x="9144000" y="2687575"/>
            <a:ext cx="495900" cy="495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"/>
          <p:cNvSpPr/>
          <p:nvPr/>
        </p:nvSpPr>
        <p:spPr>
          <a:xfrm>
            <a:off x="3356097" y="1355850"/>
            <a:ext cx="2431800" cy="2431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0800" dir="5400000" algn="tl" rotWithShape="0">
              <a:schemeClr val="lt1">
                <a:alpha val="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500" y="2305797"/>
            <a:ext cx="2341001" cy="5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 txBox="1"/>
          <p:nvPr/>
        </p:nvSpPr>
        <p:spPr>
          <a:xfrm>
            <a:off x="8457250" y="4478876"/>
            <a:ext cx="624000" cy="6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/>
          <p:nvPr/>
        </p:nvSpPr>
        <p:spPr>
          <a:xfrm>
            <a:off x="8509728" y="4522925"/>
            <a:ext cx="537600" cy="537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23"/>
          <p:cNvGrpSpPr/>
          <p:nvPr/>
        </p:nvGrpSpPr>
        <p:grpSpPr>
          <a:xfrm>
            <a:off x="212437" y="438350"/>
            <a:ext cx="8550030" cy="4266809"/>
            <a:chOff x="212437" y="438350"/>
            <a:chExt cx="8550030" cy="4266809"/>
          </a:xfrm>
        </p:grpSpPr>
        <p:sp>
          <p:nvSpPr>
            <p:cNvPr id="279" name="Google Shape;279;p23"/>
            <p:cNvSpPr/>
            <p:nvPr/>
          </p:nvSpPr>
          <p:spPr>
            <a:xfrm>
              <a:off x="898165" y="438350"/>
              <a:ext cx="7810800" cy="434400"/>
            </a:xfrm>
            <a:prstGeom prst="roundRect">
              <a:avLst>
                <a:gd name="adj" fmla="val 50000"/>
              </a:avLst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0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Prijímacie riadenie</a:t>
              </a:r>
              <a:endParaRPr b="1" dirty="0">
                <a:solidFill>
                  <a:srgbClr val="FFFFFF"/>
                </a:solidFill>
              </a:endParaRPr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1345783" y="2091484"/>
              <a:ext cx="612900" cy="389700"/>
            </a:xfrm>
            <a:prstGeom prst="roundRect">
              <a:avLst>
                <a:gd name="adj" fmla="val 50000"/>
              </a:avLst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Bc.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2921293" y="2091484"/>
              <a:ext cx="612900" cy="389700"/>
            </a:xfrm>
            <a:prstGeom prst="roundRect">
              <a:avLst>
                <a:gd name="adj" fmla="val 50000"/>
              </a:avLst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Bc.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4490488" y="2091484"/>
              <a:ext cx="612900" cy="389700"/>
            </a:xfrm>
            <a:prstGeom prst="roundRect">
              <a:avLst>
                <a:gd name="adj" fmla="val 50000"/>
              </a:avLst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Bc.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6118254" y="2085459"/>
              <a:ext cx="612900" cy="389700"/>
            </a:xfrm>
            <a:prstGeom prst="roundRect">
              <a:avLst>
                <a:gd name="adj" fmla="val 50000"/>
              </a:avLst>
            </a:prstGeom>
            <a:solidFill>
              <a:srgbClr val="C2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Bc.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7758368" y="2085471"/>
              <a:ext cx="612900" cy="389700"/>
            </a:xfrm>
            <a:prstGeom prst="roundRect">
              <a:avLst>
                <a:gd name="adj" fmla="val 50000"/>
              </a:avLst>
            </a:pr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Bc.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891407" y="2654935"/>
              <a:ext cx="7810800" cy="434400"/>
            </a:xfrm>
            <a:prstGeom prst="roundRect">
              <a:avLst>
                <a:gd name="adj" fmla="val 50000"/>
              </a:avLst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0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Prijímacie riadenie</a:t>
              </a:r>
              <a:endParaRPr b="1" dirty="0">
                <a:solidFill>
                  <a:srgbClr val="FFFFFF"/>
                </a:solidFill>
              </a:endParaRPr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212437" y="2098514"/>
              <a:ext cx="612900" cy="389700"/>
            </a:xfrm>
            <a:prstGeom prst="roundRect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Bc.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87" name="Google Shape;287;p23"/>
            <p:cNvCxnSpPr>
              <a:stCxn id="286" idx="2"/>
              <a:endCxn id="285" idx="1"/>
            </p:cNvCxnSpPr>
            <p:nvPr/>
          </p:nvCxnSpPr>
          <p:spPr>
            <a:xfrm rot="-5400000" flipH="1">
              <a:off x="513187" y="2493914"/>
              <a:ext cx="384000" cy="3726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23"/>
            <p:cNvCxnSpPr/>
            <p:nvPr/>
          </p:nvCxnSpPr>
          <p:spPr>
            <a:xfrm rot="-5400000">
              <a:off x="3082412" y="1199647"/>
              <a:ext cx="291000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23"/>
            <p:cNvCxnSpPr>
              <a:stCxn id="290" idx="0"/>
              <a:endCxn id="279" idx="2"/>
            </p:cNvCxnSpPr>
            <p:nvPr/>
          </p:nvCxnSpPr>
          <p:spPr>
            <a:xfrm rot="5400000" flipH="1">
              <a:off x="4654015" y="1022300"/>
              <a:ext cx="299700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23"/>
            <p:cNvCxnSpPr>
              <a:stCxn id="280" idx="2"/>
            </p:cNvCxnSpPr>
            <p:nvPr/>
          </p:nvCxnSpPr>
          <p:spPr>
            <a:xfrm rot="-5400000" flipH="1">
              <a:off x="1558783" y="2574634"/>
              <a:ext cx="187500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23"/>
            <p:cNvCxnSpPr/>
            <p:nvPr/>
          </p:nvCxnSpPr>
          <p:spPr>
            <a:xfrm rot="-5400000">
              <a:off x="7808701" y="1199646"/>
              <a:ext cx="291000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23"/>
            <p:cNvCxnSpPr>
              <a:stCxn id="294" idx="2"/>
              <a:endCxn id="280" idx="0"/>
            </p:cNvCxnSpPr>
            <p:nvPr/>
          </p:nvCxnSpPr>
          <p:spPr>
            <a:xfrm rot="-5400000" flipH="1">
              <a:off x="1559368" y="1998259"/>
              <a:ext cx="185700" cy="600"/>
            </a:xfrm>
            <a:prstGeom prst="bentConnector3">
              <a:avLst>
                <a:gd name="adj1" fmla="val 500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23"/>
            <p:cNvCxnSpPr>
              <a:stCxn id="296" idx="2"/>
              <a:endCxn id="281" idx="0"/>
            </p:cNvCxnSpPr>
            <p:nvPr/>
          </p:nvCxnSpPr>
          <p:spPr>
            <a:xfrm rot="-5400000" flipH="1">
              <a:off x="3135331" y="1998259"/>
              <a:ext cx="185700" cy="600"/>
            </a:xfrm>
            <a:prstGeom prst="bentConnector3">
              <a:avLst>
                <a:gd name="adj1" fmla="val 500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7" name="Google Shape;297;p23"/>
            <p:cNvSpPr/>
            <p:nvPr/>
          </p:nvSpPr>
          <p:spPr>
            <a:xfrm>
              <a:off x="2285019" y="3263075"/>
              <a:ext cx="1268700" cy="847200"/>
            </a:xfrm>
            <a:prstGeom prst="roundRect">
              <a:avLst>
                <a:gd name="adj" fmla="val 50000"/>
              </a:avLst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Počítačové </a:t>
              </a:r>
              <a:b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 komunikační systémy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98" name="Google Shape;298;p23"/>
            <p:cNvCxnSpPr/>
            <p:nvPr/>
          </p:nvCxnSpPr>
          <p:spPr>
            <a:xfrm rot="-5400000" flipH="1">
              <a:off x="4719244" y="2565314"/>
              <a:ext cx="159600" cy="600"/>
            </a:xfrm>
            <a:prstGeom prst="bent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23"/>
            <p:cNvCxnSpPr>
              <a:stCxn id="284" idx="3"/>
            </p:cNvCxnSpPr>
            <p:nvPr/>
          </p:nvCxnSpPr>
          <p:spPr>
            <a:xfrm>
              <a:off x="8371268" y="2280321"/>
              <a:ext cx="391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0" name="Google Shape;300;p23"/>
            <p:cNvCxnSpPr/>
            <p:nvPr/>
          </p:nvCxnSpPr>
          <p:spPr>
            <a:xfrm rot="-5400000">
              <a:off x="1459054" y="3233345"/>
              <a:ext cx="303000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23"/>
            <p:cNvCxnSpPr/>
            <p:nvPr/>
          </p:nvCxnSpPr>
          <p:spPr>
            <a:xfrm rot="-5400000">
              <a:off x="7791489" y="3239345"/>
              <a:ext cx="291000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23"/>
            <p:cNvCxnSpPr/>
            <p:nvPr/>
          </p:nvCxnSpPr>
          <p:spPr>
            <a:xfrm rot="-5400000">
              <a:off x="4050725" y="3235153"/>
              <a:ext cx="299400" cy="600"/>
            </a:xfrm>
            <a:prstGeom prst="bentConnector3">
              <a:avLst>
                <a:gd name="adj1" fmla="val 5000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23"/>
            <p:cNvCxnSpPr/>
            <p:nvPr/>
          </p:nvCxnSpPr>
          <p:spPr>
            <a:xfrm rot="-5400000">
              <a:off x="5265943" y="3247113"/>
              <a:ext cx="303000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23"/>
            <p:cNvCxnSpPr/>
            <p:nvPr/>
          </p:nvCxnSpPr>
          <p:spPr>
            <a:xfrm rot="-5400000">
              <a:off x="6504381" y="3239345"/>
              <a:ext cx="291000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5" name="Google Shape;305;p23"/>
            <p:cNvSpPr/>
            <p:nvPr/>
          </p:nvSpPr>
          <p:spPr>
            <a:xfrm>
              <a:off x="3596257" y="3263084"/>
              <a:ext cx="1184400" cy="847200"/>
            </a:xfrm>
            <a:prstGeom prst="roundRect">
              <a:avLst>
                <a:gd name="adj" fmla="val 50000"/>
              </a:avLst>
            </a:pr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Učitelství informatiky pro SŠ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1054231" y="3263084"/>
              <a:ext cx="1184400" cy="847200"/>
            </a:xfrm>
            <a:prstGeom prst="roundRect">
              <a:avLst>
                <a:gd name="adj" fmla="val 50000"/>
              </a:avLst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Informační technologie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7379678" y="3263075"/>
              <a:ext cx="1283100" cy="847200"/>
            </a:xfrm>
            <a:prstGeom prst="roundRect">
              <a:avLst>
                <a:gd name="adj" fmla="val 50000"/>
              </a:avLst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Bezpečnostní technologie, systémy </a:t>
              </a:r>
              <a:b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 management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6119891" y="3263084"/>
              <a:ext cx="1184400" cy="847200"/>
            </a:xfrm>
            <a:prstGeom prst="roundRect">
              <a:avLst>
                <a:gd name="adj" fmla="val 50000"/>
              </a:avLst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Integrované systémy </a:t>
              </a:r>
              <a:b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 budovách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4817975" y="3278550"/>
              <a:ext cx="1268700" cy="847200"/>
            </a:xfrm>
            <a:prstGeom prst="roundRect">
              <a:avLst>
                <a:gd name="adj" fmla="val 50000"/>
              </a:avLst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Automatické řízení </a:t>
              </a:r>
              <a:b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 informatika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1059718" y="1058509"/>
              <a:ext cx="1184400" cy="847200"/>
            </a:xfrm>
            <a:prstGeom prst="roundRect">
              <a:avLst>
                <a:gd name="adj" fmla="val 50000"/>
              </a:avLst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Softwarové inženýrství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7361425" y="1058500"/>
              <a:ext cx="1400400" cy="847200"/>
            </a:xfrm>
            <a:prstGeom prst="roundRect">
              <a:avLst>
                <a:gd name="adj" fmla="val 50000"/>
              </a:avLst>
            </a:pr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Informační technologie </a:t>
              </a:r>
              <a:b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 administrativě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5786525" y="1058500"/>
              <a:ext cx="1283100" cy="847200"/>
            </a:xfrm>
            <a:prstGeom prst="roundRect">
              <a:avLst>
                <a:gd name="adj" fmla="val 50000"/>
              </a:avLst>
            </a:prstGeom>
            <a:solidFill>
              <a:srgbClr val="C27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Bezpečnostní technologie, systémy </a:t>
              </a:r>
              <a:b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 management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4211618" y="1058509"/>
              <a:ext cx="1184400" cy="847200"/>
            </a:xfrm>
            <a:prstGeom prst="roundRect">
              <a:avLst>
                <a:gd name="adj" fmla="val 50000"/>
              </a:avLst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Informační </a:t>
              </a:r>
              <a:b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 řídicí technologie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2635681" y="1058509"/>
              <a:ext cx="1184400" cy="847200"/>
            </a:xfrm>
            <a:prstGeom prst="roundRect">
              <a:avLst>
                <a:gd name="adj" fmla="val 50000"/>
              </a:avLst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Inteligentní systémy </a:t>
              </a:r>
              <a:b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 roboty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1346083" y="4310034"/>
              <a:ext cx="612900" cy="389700"/>
            </a:xfrm>
            <a:prstGeom prst="roundRect">
              <a:avLst>
                <a:gd name="adj" fmla="val 50000"/>
              </a:avLst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Ing.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14" name="Google Shape;314;p23"/>
            <p:cNvCxnSpPr>
              <a:stCxn id="294" idx="0"/>
            </p:cNvCxnSpPr>
            <p:nvPr/>
          </p:nvCxnSpPr>
          <p:spPr>
            <a:xfrm rot="10800000">
              <a:off x="1651918" y="864709"/>
              <a:ext cx="0" cy="19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23"/>
            <p:cNvCxnSpPr>
              <a:stCxn id="296" idx="0"/>
            </p:cNvCxnSpPr>
            <p:nvPr/>
          </p:nvCxnSpPr>
          <p:spPr>
            <a:xfrm rot="10800000">
              <a:off x="3227881" y="864709"/>
              <a:ext cx="0" cy="19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23"/>
            <p:cNvCxnSpPr/>
            <p:nvPr/>
          </p:nvCxnSpPr>
          <p:spPr>
            <a:xfrm rot="10800000">
              <a:off x="6403700" y="858550"/>
              <a:ext cx="0" cy="20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23"/>
            <p:cNvCxnSpPr>
              <a:stCxn id="310" idx="0"/>
            </p:cNvCxnSpPr>
            <p:nvPr/>
          </p:nvCxnSpPr>
          <p:spPr>
            <a:xfrm rot="10800000">
              <a:off x="8061625" y="864700"/>
              <a:ext cx="0" cy="19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23"/>
            <p:cNvCxnSpPr/>
            <p:nvPr/>
          </p:nvCxnSpPr>
          <p:spPr>
            <a:xfrm rot="-5400000">
              <a:off x="4698000" y="1998250"/>
              <a:ext cx="210600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23"/>
            <p:cNvCxnSpPr/>
            <p:nvPr/>
          </p:nvCxnSpPr>
          <p:spPr>
            <a:xfrm rot="-5400000" flipH="1">
              <a:off x="1552943" y="4209859"/>
              <a:ext cx="185700" cy="600"/>
            </a:xfrm>
            <a:prstGeom prst="bentConnector3">
              <a:avLst>
                <a:gd name="adj1" fmla="val 500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23"/>
            <p:cNvCxnSpPr/>
            <p:nvPr/>
          </p:nvCxnSpPr>
          <p:spPr>
            <a:xfrm rot="-5400000" flipH="1">
              <a:off x="2812231" y="4209859"/>
              <a:ext cx="185700" cy="600"/>
            </a:xfrm>
            <a:prstGeom prst="bentConnector3">
              <a:avLst>
                <a:gd name="adj1" fmla="val 5002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23"/>
            <p:cNvCxnSpPr/>
            <p:nvPr/>
          </p:nvCxnSpPr>
          <p:spPr>
            <a:xfrm>
              <a:off x="6762718" y="4117309"/>
              <a:ext cx="900" cy="18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23"/>
            <p:cNvCxnSpPr/>
            <p:nvPr/>
          </p:nvCxnSpPr>
          <p:spPr>
            <a:xfrm rot="-5400000">
              <a:off x="4110491" y="4209850"/>
              <a:ext cx="210600" cy="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23"/>
            <p:cNvCxnSpPr/>
            <p:nvPr/>
          </p:nvCxnSpPr>
          <p:spPr>
            <a:xfrm>
              <a:off x="7995196" y="4117309"/>
              <a:ext cx="900" cy="18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4" name="Google Shape;324;p23"/>
            <p:cNvSpPr/>
            <p:nvPr/>
          </p:nvSpPr>
          <p:spPr>
            <a:xfrm>
              <a:off x="2598633" y="4310034"/>
              <a:ext cx="612900" cy="389700"/>
            </a:xfrm>
            <a:prstGeom prst="roundRect">
              <a:avLst>
                <a:gd name="adj" fmla="val 50000"/>
              </a:avLst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Ing.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7730411" y="4310034"/>
              <a:ext cx="612900" cy="389700"/>
            </a:xfrm>
            <a:prstGeom prst="roundRect">
              <a:avLst>
                <a:gd name="adj" fmla="val 50000"/>
              </a:avLst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Ing.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6456733" y="4310034"/>
              <a:ext cx="612900" cy="389700"/>
            </a:xfrm>
            <a:prstGeom prst="roundRect">
              <a:avLst>
                <a:gd name="adj" fmla="val 50000"/>
              </a:avLst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Ing.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5183042" y="4314984"/>
              <a:ext cx="612900" cy="389700"/>
            </a:xfrm>
            <a:prstGeom prst="roundRect">
              <a:avLst>
                <a:gd name="adj" fmla="val 50000"/>
              </a:avLst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Ing.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3909361" y="4315459"/>
              <a:ext cx="612900" cy="389700"/>
            </a:xfrm>
            <a:prstGeom prst="roundRect">
              <a:avLst>
                <a:gd name="adj" fmla="val 50000"/>
              </a:avLst>
            </a:pr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Ing.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29" name="Google Shape;329;p23"/>
            <p:cNvCxnSpPr/>
            <p:nvPr/>
          </p:nvCxnSpPr>
          <p:spPr>
            <a:xfrm rot="-5400000" flipH="1">
              <a:off x="3144792" y="2565314"/>
              <a:ext cx="159600" cy="600"/>
            </a:xfrm>
            <a:prstGeom prst="bent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23"/>
            <p:cNvCxnSpPr/>
            <p:nvPr/>
          </p:nvCxnSpPr>
          <p:spPr>
            <a:xfrm rot="-5400000" flipH="1">
              <a:off x="6348269" y="2564735"/>
              <a:ext cx="159600" cy="600"/>
            </a:xfrm>
            <a:prstGeom prst="bent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23"/>
            <p:cNvCxnSpPr>
              <a:stCxn id="297" idx="0"/>
            </p:cNvCxnSpPr>
            <p:nvPr/>
          </p:nvCxnSpPr>
          <p:spPr>
            <a:xfrm rot="10800000">
              <a:off x="2919369" y="3078575"/>
              <a:ext cx="0" cy="18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3"/>
            <p:cNvCxnSpPr>
              <a:stCxn id="311" idx="2"/>
              <a:endCxn id="283" idx="0"/>
            </p:cNvCxnSpPr>
            <p:nvPr/>
          </p:nvCxnSpPr>
          <p:spPr>
            <a:xfrm flipH="1">
              <a:off x="6424775" y="1905700"/>
              <a:ext cx="3300" cy="179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23"/>
            <p:cNvCxnSpPr/>
            <p:nvPr/>
          </p:nvCxnSpPr>
          <p:spPr>
            <a:xfrm>
              <a:off x="5489031" y="4129673"/>
              <a:ext cx="900" cy="18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23"/>
            <p:cNvCxnSpPr>
              <a:stCxn id="284" idx="0"/>
              <a:endCxn id="310" idx="2"/>
            </p:cNvCxnSpPr>
            <p:nvPr/>
          </p:nvCxnSpPr>
          <p:spPr>
            <a:xfrm rot="10800000">
              <a:off x="8061518" y="1905771"/>
              <a:ext cx="3300" cy="179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822" y="1152111"/>
            <a:ext cx="2839274" cy="2839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24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341" name="Google Shape;341;p24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4"/>
          <p:cNvSpPr txBox="1">
            <a:spLocks noGrp="1"/>
          </p:cNvSpPr>
          <p:nvPr>
            <p:ph type="title"/>
          </p:nvPr>
        </p:nvSpPr>
        <p:spPr>
          <a:xfrm>
            <a:off x="498625" y="736375"/>
            <a:ext cx="5220300" cy="11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CC300"/>
                </a:solidFill>
              </a:rPr>
              <a:t>Informační a řídicí technologie (Bc.)</a:t>
            </a:r>
            <a:endParaRPr sz="3200">
              <a:solidFill>
                <a:srgbClr val="FCC300"/>
              </a:solidFill>
            </a:endParaRPr>
          </a:p>
        </p:txBody>
      </p:sp>
      <p:sp>
        <p:nvSpPr>
          <p:cNvPr id="345" name="Google Shape;345;p24"/>
          <p:cNvSpPr txBox="1">
            <a:spLocks noGrp="1"/>
          </p:cNvSpPr>
          <p:nvPr>
            <p:ph type="sldNum" idx="12"/>
          </p:nvPr>
        </p:nvSpPr>
        <p:spPr>
          <a:xfrm>
            <a:off x="7094275" y="460820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346" name="Google Shape;346;p24"/>
          <p:cNvGrpSpPr/>
          <p:nvPr/>
        </p:nvGrpSpPr>
        <p:grpSpPr>
          <a:xfrm>
            <a:off x="5483585" y="1359887"/>
            <a:ext cx="369505" cy="369505"/>
            <a:chOff x="2594050" y="1631825"/>
            <a:chExt cx="439625" cy="439625"/>
          </a:xfrm>
        </p:grpSpPr>
        <p:sp>
          <p:nvSpPr>
            <p:cNvPr id="347" name="Google Shape;347;p2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24"/>
          <p:cNvSpPr txBox="1">
            <a:spLocks noGrp="1"/>
          </p:cNvSpPr>
          <p:nvPr>
            <p:ph type="body" idx="1"/>
          </p:nvPr>
        </p:nvSpPr>
        <p:spPr>
          <a:xfrm>
            <a:off x="-38851" y="1729399"/>
            <a:ext cx="4675755" cy="19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Teória programov</a:t>
            </a:r>
            <a:r>
              <a:rPr lang="en" sz="1400" dirty="0" smtClean="0"/>
              <a:t> </a:t>
            </a:r>
            <a:r>
              <a:rPr lang="en" sz="1400" dirty="0"/>
              <a:t>a </a:t>
            </a:r>
            <a:r>
              <a:rPr lang="sk-SK" sz="1400" dirty="0" smtClean="0"/>
              <a:t>systémov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Programovanie priemyslových aplikácií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err="1" smtClean="0"/>
              <a:t>Algoritmizácia</a:t>
            </a:r>
            <a:r>
              <a:rPr lang="sk-SK" sz="1400" dirty="0" smtClean="0"/>
              <a:t> </a:t>
            </a:r>
            <a:r>
              <a:rPr lang="en" sz="1400" dirty="0" smtClean="0"/>
              <a:t>úloh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Operačné </a:t>
            </a:r>
            <a:r>
              <a:rPr lang="en" sz="1400" dirty="0" smtClean="0"/>
              <a:t>systémy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Programovací jazyk Java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Počítačová grafika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Kryptológia</a:t>
            </a:r>
            <a:endParaRPr sz="1400" dirty="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352" name="Google Shape;352;p24"/>
          <p:cNvSpPr txBox="1"/>
          <p:nvPr/>
        </p:nvSpPr>
        <p:spPr>
          <a:xfrm>
            <a:off x="2093860" y="3112601"/>
            <a:ext cx="4008989" cy="19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-"/>
            </a:pPr>
            <a:r>
              <a:rPr lang="sk-SK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Technológia </a:t>
            </a:r>
            <a:r>
              <a:rPr lang="en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web</a:t>
            </a:r>
            <a:r>
              <a:rPr lang="en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  <a:r>
              <a:rPr lang="sk-SK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stránok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-"/>
            </a:pPr>
            <a:r>
              <a:rPr lang="sk-SK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Architektúra počítačov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-"/>
            </a:pPr>
            <a:r>
              <a:rPr lang="sk-SK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Moderná meracia </a:t>
            </a:r>
            <a:r>
              <a:rPr lang="en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technika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-"/>
            </a:pPr>
            <a:r>
              <a:rPr lang="sk-SK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Meranie </a:t>
            </a:r>
            <a:r>
              <a:rPr lang="en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technologických </a:t>
            </a:r>
            <a:r>
              <a:rPr lang="sk-SK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veličín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-"/>
            </a:pPr>
            <a:r>
              <a:rPr lang="sk-SK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Programovanie mikropočítačov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-"/>
            </a:pPr>
            <a:r>
              <a:rPr lang="en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Programovatelné automaty</a:t>
            </a:r>
            <a:endParaRPr dirty="0"/>
          </a:p>
        </p:txBody>
      </p:sp>
      <p:sp>
        <p:nvSpPr>
          <p:cNvPr id="353" name="Google Shape;353;p24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4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/>
          </a:p>
        </p:txBody>
      </p:sp>
      <p:grpSp>
        <p:nvGrpSpPr>
          <p:cNvPr id="355" name="Google Shape;355;p24"/>
          <p:cNvGrpSpPr/>
          <p:nvPr/>
        </p:nvGrpSpPr>
        <p:grpSpPr>
          <a:xfrm>
            <a:off x="6274798" y="3508665"/>
            <a:ext cx="696202" cy="659472"/>
            <a:chOff x="2583100" y="2973775"/>
            <a:chExt cx="461550" cy="437200"/>
          </a:xfrm>
        </p:grpSpPr>
        <p:sp>
          <p:nvSpPr>
            <p:cNvPr id="356" name="Google Shape;356;p24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4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00"/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822" y="1152111"/>
            <a:ext cx="2839274" cy="2839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p25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364" name="Google Shape;364;p25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25"/>
          <p:cNvSpPr txBox="1">
            <a:spLocks noGrp="1"/>
          </p:cNvSpPr>
          <p:nvPr>
            <p:ph type="title"/>
          </p:nvPr>
        </p:nvSpPr>
        <p:spPr>
          <a:xfrm>
            <a:off x="474250" y="673702"/>
            <a:ext cx="5220300" cy="6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dirty="0" smtClean="0">
                <a:solidFill>
                  <a:srgbClr val="FCC300"/>
                </a:solidFill>
              </a:rPr>
              <a:t>Uplatnenie absolventov</a:t>
            </a:r>
            <a:endParaRPr sz="3200" dirty="0">
              <a:solidFill>
                <a:srgbClr val="FCC300"/>
              </a:solidFill>
            </a:endParaRPr>
          </a:p>
        </p:txBody>
      </p:sp>
      <p:sp>
        <p:nvSpPr>
          <p:cNvPr id="368" name="Google Shape;368;p25"/>
          <p:cNvSpPr txBox="1">
            <a:spLocks noGrp="1"/>
          </p:cNvSpPr>
          <p:nvPr>
            <p:ph type="sldNum" idx="12"/>
          </p:nvPr>
        </p:nvSpPr>
        <p:spPr>
          <a:xfrm>
            <a:off x="7094275" y="460820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369" name="Google Shape;369;p25"/>
          <p:cNvGrpSpPr/>
          <p:nvPr/>
        </p:nvGrpSpPr>
        <p:grpSpPr>
          <a:xfrm>
            <a:off x="5483585" y="1359887"/>
            <a:ext cx="369505" cy="369505"/>
            <a:chOff x="2594050" y="1631825"/>
            <a:chExt cx="439625" cy="439625"/>
          </a:xfrm>
        </p:grpSpPr>
        <p:sp>
          <p:nvSpPr>
            <p:cNvPr id="370" name="Google Shape;370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 txBox="1">
            <a:spLocks noGrp="1"/>
          </p:cNvSpPr>
          <p:nvPr>
            <p:ph type="body" idx="1"/>
          </p:nvPr>
        </p:nvSpPr>
        <p:spPr>
          <a:xfrm>
            <a:off x="-38850" y="1729400"/>
            <a:ext cx="5680596" cy="32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-"/>
            </a:pPr>
            <a:r>
              <a:rPr lang="en" sz="1400" dirty="0"/>
              <a:t>Programátor </a:t>
            </a:r>
            <a:r>
              <a:rPr lang="en" sz="1400" dirty="0" smtClean="0"/>
              <a:t>aplikačn</a:t>
            </a:r>
            <a:r>
              <a:rPr lang="sk-SK" sz="1400" dirty="0" smtClean="0"/>
              <a:t>é</a:t>
            </a:r>
            <a:r>
              <a:rPr lang="en" sz="1400" dirty="0" smtClean="0"/>
              <a:t>ho </a:t>
            </a:r>
            <a:r>
              <a:rPr lang="en" sz="1400" dirty="0"/>
              <a:t>software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-"/>
            </a:pPr>
            <a:r>
              <a:rPr lang="en" sz="1400" dirty="0" smtClean="0"/>
              <a:t>Správc</a:t>
            </a:r>
            <a:r>
              <a:rPr lang="sk-SK" sz="1400" dirty="0" smtClean="0"/>
              <a:t>a</a:t>
            </a:r>
            <a:r>
              <a:rPr lang="en" sz="1400" dirty="0" smtClean="0"/>
              <a:t> </a:t>
            </a:r>
            <a:r>
              <a:rPr lang="sk-SK" sz="1400" dirty="0" smtClean="0"/>
              <a:t>sietí </a:t>
            </a:r>
            <a:r>
              <a:rPr lang="en" sz="1400" dirty="0" smtClean="0"/>
              <a:t>a databáz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-"/>
            </a:pPr>
            <a:r>
              <a:rPr lang="en" sz="1400" dirty="0"/>
              <a:t>Firmy </a:t>
            </a:r>
            <a:r>
              <a:rPr lang="sk-SK" sz="1400" dirty="0" smtClean="0"/>
              <a:t>využívajúce priemyslovú automatizáciu </a:t>
            </a:r>
            <a:r>
              <a:rPr lang="en" sz="1400" dirty="0" smtClean="0"/>
              <a:t>(PLC </a:t>
            </a:r>
            <a:r>
              <a:rPr lang="en" sz="1400" dirty="0"/>
              <a:t>automaty, mikropočítačové </a:t>
            </a:r>
            <a:r>
              <a:rPr lang="sk-SK" sz="1400" dirty="0" smtClean="0"/>
              <a:t>aplikácie</a:t>
            </a:r>
            <a:r>
              <a:rPr lang="en" sz="1400" dirty="0" smtClean="0"/>
              <a:t>)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-"/>
            </a:pPr>
            <a:r>
              <a:rPr lang="sk-SK" sz="1400" dirty="0" smtClean="0"/>
              <a:t>Riadenie </a:t>
            </a:r>
            <a:r>
              <a:rPr lang="en" sz="1400" dirty="0" smtClean="0"/>
              <a:t>technologických </a:t>
            </a:r>
            <a:r>
              <a:rPr lang="sk-SK" sz="1400" dirty="0" smtClean="0"/>
              <a:t>procesov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-"/>
            </a:pPr>
            <a:r>
              <a:rPr lang="sk-SK" sz="1400" dirty="0" smtClean="0"/>
              <a:t>Možnosť </a:t>
            </a:r>
            <a:r>
              <a:rPr lang="en" sz="1400" dirty="0" smtClean="0"/>
              <a:t>pokračova</a:t>
            </a:r>
            <a:r>
              <a:rPr lang="sk-SK" sz="1400" dirty="0" smtClean="0"/>
              <a:t>ť</a:t>
            </a:r>
            <a:r>
              <a:rPr lang="en" sz="1400" dirty="0" smtClean="0"/>
              <a:t> v </a:t>
            </a:r>
            <a:r>
              <a:rPr lang="sk-SK" sz="1400" dirty="0" smtClean="0"/>
              <a:t>nadväzujúcich </a:t>
            </a:r>
            <a:r>
              <a:rPr lang="en" sz="1400" dirty="0" smtClean="0"/>
              <a:t>magisterských </a:t>
            </a:r>
            <a:r>
              <a:rPr lang="sk-SK" sz="1400" dirty="0" smtClean="0"/>
              <a:t>študijných oboroch </a:t>
            </a:r>
            <a:r>
              <a:rPr lang="en" sz="1400" dirty="0" smtClean="0"/>
              <a:t>Informační </a:t>
            </a:r>
            <a:r>
              <a:rPr lang="en" sz="1400" dirty="0"/>
              <a:t>technologie, Automatické řízení </a:t>
            </a:r>
            <a:br>
              <a:rPr lang="en" sz="1400" dirty="0"/>
            </a:br>
            <a:r>
              <a:rPr lang="en" sz="1400" dirty="0"/>
              <a:t>a informatika, Integrované systémy </a:t>
            </a:r>
            <a:br>
              <a:rPr lang="en" sz="1400" dirty="0"/>
            </a:br>
            <a:r>
              <a:rPr lang="en" sz="1400" dirty="0"/>
              <a:t>v budovách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endParaRPr sz="1400" dirty="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375" name="Google Shape;375;p25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5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/>
          </a:p>
        </p:txBody>
      </p:sp>
      <p:grpSp>
        <p:nvGrpSpPr>
          <p:cNvPr id="377" name="Google Shape;377;p25"/>
          <p:cNvGrpSpPr/>
          <p:nvPr/>
        </p:nvGrpSpPr>
        <p:grpSpPr>
          <a:xfrm>
            <a:off x="6274798" y="3508665"/>
            <a:ext cx="696202" cy="659472"/>
            <a:chOff x="2583100" y="2973775"/>
            <a:chExt cx="461550" cy="437200"/>
          </a:xfrm>
        </p:grpSpPr>
        <p:sp>
          <p:nvSpPr>
            <p:cNvPr id="378" name="Google Shape;378;p25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824" y="1152100"/>
            <a:ext cx="2839275" cy="283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" name="Google Shape;385;p26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386" name="Google Shape;386;p26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26"/>
          <p:cNvSpPr txBox="1">
            <a:spLocks noGrp="1"/>
          </p:cNvSpPr>
          <p:nvPr>
            <p:ph type="title"/>
          </p:nvPr>
        </p:nvSpPr>
        <p:spPr>
          <a:xfrm>
            <a:off x="498625" y="736375"/>
            <a:ext cx="5220300" cy="11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CC300"/>
                </a:solidFill>
              </a:rPr>
              <a:t>Bezpečnostní technologie, systémy a management (Bc., Ing.)</a:t>
            </a:r>
            <a:endParaRPr sz="3200">
              <a:solidFill>
                <a:srgbClr val="FCC300"/>
              </a:solidFill>
            </a:endParaRPr>
          </a:p>
        </p:txBody>
      </p:sp>
      <p:sp>
        <p:nvSpPr>
          <p:cNvPr id="390" name="Google Shape;390;p26"/>
          <p:cNvSpPr txBox="1">
            <a:spLocks noGrp="1"/>
          </p:cNvSpPr>
          <p:nvPr>
            <p:ph type="sldNum" idx="12"/>
          </p:nvPr>
        </p:nvSpPr>
        <p:spPr>
          <a:xfrm>
            <a:off x="7094275" y="460820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91" name="Google Shape;391;p26"/>
          <p:cNvGrpSpPr/>
          <p:nvPr/>
        </p:nvGrpSpPr>
        <p:grpSpPr>
          <a:xfrm>
            <a:off x="5483585" y="1359887"/>
            <a:ext cx="369505" cy="369505"/>
            <a:chOff x="2594050" y="1631825"/>
            <a:chExt cx="439625" cy="439625"/>
          </a:xfrm>
        </p:grpSpPr>
        <p:sp>
          <p:nvSpPr>
            <p:cNvPr id="392" name="Google Shape;392;p2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398;p26"/>
          <p:cNvSpPr/>
          <p:nvPr/>
        </p:nvSpPr>
        <p:spPr>
          <a:xfrm>
            <a:off x="6363525" y="3465062"/>
            <a:ext cx="518740" cy="746687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6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6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/>
          </a:p>
        </p:txBody>
      </p:sp>
      <p:sp>
        <p:nvSpPr>
          <p:cNvPr id="396" name="Google Shape;396;p26"/>
          <p:cNvSpPr txBox="1">
            <a:spLocks noGrp="1"/>
          </p:cNvSpPr>
          <p:nvPr>
            <p:ph type="body" idx="1"/>
          </p:nvPr>
        </p:nvSpPr>
        <p:spPr>
          <a:xfrm>
            <a:off x="-38850" y="1729400"/>
            <a:ext cx="44754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Znalosti z oblasti ochrany </a:t>
            </a:r>
            <a:r>
              <a:rPr lang="sk-SK" sz="1400" dirty="0" smtClean="0"/>
              <a:t>osôb</a:t>
            </a:r>
            <a:r>
              <a:rPr lang="en" sz="1400" dirty="0"/>
              <a:t/>
            </a:r>
            <a:br>
              <a:rPr lang="en" sz="1400" dirty="0"/>
            </a:br>
            <a:r>
              <a:rPr lang="en" sz="1400" dirty="0"/>
              <a:t>a majetku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 smtClean="0"/>
              <a:t>Mech</a:t>
            </a:r>
            <a:r>
              <a:rPr lang="sk-SK" sz="1400" dirty="0" smtClean="0"/>
              <a:t>a</a:t>
            </a:r>
            <a:r>
              <a:rPr lang="en" sz="1400" dirty="0" smtClean="0"/>
              <a:t>nické </a:t>
            </a:r>
            <a:r>
              <a:rPr lang="en" sz="1400" dirty="0"/>
              <a:t>a elektronické prvky </a:t>
            </a:r>
            <a:r>
              <a:rPr lang="en" sz="1400" dirty="0" smtClean="0"/>
              <a:t>objektov</a:t>
            </a:r>
            <a:r>
              <a:rPr lang="sk-SK" sz="1400" dirty="0" smtClean="0"/>
              <a:t>ej</a:t>
            </a:r>
            <a:r>
              <a:rPr lang="en" sz="1400" dirty="0" smtClean="0"/>
              <a:t> </a:t>
            </a:r>
            <a:r>
              <a:rPr lang="en" sz="1400" dirty="0"/>
              <a:t>bezpečnosti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Princípy dátovej </a:t>
            </a:r>
            <a:r>
              <a:rPr lang="en" sz="1400" dirty="0" smtClean="0"/>
              <a:t>bezpečnosti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Odpovedajúce právne predpisy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397" name="Google Shape;397;p26"/>
          <p:cNvSpPr txBox="1"/>
          <p:nvPr/>
        </p:nvSpPr>
        <p:spPr>
          <a:xfrm>
            <a:off x="1960112" y="2992500"/>
            <a:ext cx="4023000" cy="21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-"/>
            </a:pPr>
            <a:r>
              <a:rPr lang="en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Kriminalistick</a:t>
            </a:r>
            <a:r>
              <a:rPr lang="sk-SK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é</a:t>
            </a:r>
            <a:r>
              <a:rPr lang="en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sk-SK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technológie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-"/>
            </a:pPr>
            <a:r>
              <a:rPr lang="sk-SK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Technológie detektívnej </a:t>
            </a:r>
            <a:r>
              <a:rPr lang="en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činnosti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-"/>
            </a:pPr>
            <a:r>
              <a:rPr lang="sk-SK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Riešenie krízových stavov</a:t>
            </a:r>
            <a:endParaRPr dirty="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-"/>
            </a:pPr>
            <a:r>
              <a:rPr lang="sk-SK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Bezpečnostný </a:t>
            </a:r>
            <a:r>
              <a:rPr lang="en" dirty="0" smtClean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management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824" y="1152100"/>
            <a:ext cx="2839275" cy="283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7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407" name="Google Shape;407;p27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27"/>
          <p:cNvSpPr txBox="1">
            <a:spLocks noGrp="1"/>
          </p:cNvSpPr>
          <p:nvPr>
            <p:ph type="title"/>
          </p:nvPr>
        </p:nvSpPr>
        <p:spPr>
          <a:xfrm>
            <a:off x="486450" y="251821"/>
            <a:ext cx="5220300" cy="11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dirty="0" smtClean="0">
                <a:solidFill>
                  <a:srgbClr val="FCC300"/>
                </a:solidFill>
              </a:rPr>
              <a:t>Uplatnenie absolventov</a:t>
            </a:r>
            <a:endParaRPr sz="3200" dirty="0">
              <a:solidFill>
                <a:srgbClr val="FCC300"/>
              </a:solidFill>
            </a:endParaRPr>
          </a:p>
        </p:txBody>
      </p:sp>
      <p:sp>
        <p:nvSpPr>
          <p:cNvPr id="411" name="Google Shape;411;p27"/>
          <p:cNvSpPr txBox="1">
            <a:spLocks noGrp="1"/>
          </p:cNvSpPr>
          <p:nvPr>
            <p:ph type="sldNum" idx="12"/>
          </p:nvPr>
        </p:nvSpPr>
        <p:spPr>
          <a:xfrm>
            <a:off x="7094275" y="460820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412" name="Google Shape;412;p27"/>
          <p:cNvGrpSpPr/>
          <p:nvPr/>
        </p:nvGrpSpPr>
        <p:grpSpPr>
          <a:xfrm>
            <a:off x="5483585" y="1359887"/>
            <a:ext cx="369505" cy="369505"/>
            <a:chOff x="2594050" y="1631825"/>
            <a:chExt cx="439625" cy="439625"/>
          </a:xfrm>
        </p:grpSpPr>
        <p:sp>
          <p:nvSpPr>
            <p:cNvPr id="413" name="Google Shape;413;p2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27"/>
          <p:cNvSpPr txBox="1">
            <a:spLocks noGrp="1"/>
          </p:cNvSpPr>
          <p:nvPr>
            <p:ph type="body" idx="1"/>
          </p:nvPr>
        </p:nvSpPr>
        <p:spPr>
          <a:xfrm>
            <a:off x="-76200" y="1632800"/>
            <a:ext cx="4475400" cy="29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Oblasť zabezpečenia </a:t>
            </a:r>
            <a:r>
              <a:rPr lang="en" sz="1400" dirty="0" smtClean="0"/>
              <a:t>majetku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Projektant zabezpečovacích </a:t>
            </a:r>
            <a:r>
              <a:rPr lang="sk-SK" sz="1400" dirty="0" smtClean="0"/>
              <a:t>alebo </a:t>
            </a:r>
            <a:r>
              <a:rPr lang="en" sz="1400" dirty="0" smtClean="0"/>
              <a:t>integrovaných </a:t>
            </a:r>
            <a:r>
              <a:rPr lang="en" sz="1400" dirty="0"/>
              <a:t>záchranných </a:t>
            </a:r>
            <a:r>
              <a:rPr lang="sk-SK" sz="1400" dirty="0" smtClean="0"/>
              <a:t>systémov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Člen </a:t>
            </a:r>
            <a:r>
              <a:rPr lang="sk-SK" sz="1400" dirty="0" smtClean="0"/>
              <a:t>bezpečnostnej agentúry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Možnosť </a:t>
            </a:r>
            <a:r>
              <a:rPr lang="en" sz="1400" dirty="0" smtClean="0"/>
              <a:t>pokračova</a:t>
            </a:r>
            <a:r>
              <a:rPr lang="sk-SK" sz="1400" dirty="0" smtClean="0"/>
              <a:t>ť</a:t>
            </a:r>
            <a:r>
              <a:rPr lang="en" sz="1400" dirty="0" smtClean="0"/>
              <a:t> </a:t>
            </a:r>
            <a:r>
              <a:rPr lang="en" sz="1400" dirty="0"/>
              <a:t>v </a:t>
            </a:r>
            <a:r>
              <a:rPr lang="sk-SK" sz="1400" dirty="0" smtClean="0"/>
              <a:t>nadväzujúcich </a:t>
            </a:r>
            <a:r>
              <a:rPr lang="en" sz="1400" dirty="0" smtClean="0"/>
              <a:t>magisterských </a:t>
            </a:r>
            <a:r>
              <a:rPr lang="sk-SK" sz="1400" dirty="0" smtClean="0"/>
              <a:t>študijných </a:t>
            </a:r>
            <a:r>
              <a:rPr lang="en" sz="1400" dirty="0" smtClean="0"/>
              <a:t>obor</a:t>
            </a:r>
            <a:r>
              <a:rPr lang="sk-SK" sz="1400" dirty="0" smtClean="0"/>
              <a:t>o</a:t>
            </a:r>
            <a:r>
              <a:rPr lang="en" sz="1400" dirty="0" smtClean="0"/>
              <a:t>ch </a:t>
            </a:r>
            <a:r>
              <a:rPr lang="en" sz="1400" dirty="0"/>
              <a:t>Integrované systémy v budovách </a:t>
            </a:r>
            <a:r>
              <a:rPr lang="sk-SK" sz="1400" dirty="0" smtClean="0"/>
              <a:t>alebo </a:t>
            </a:r>
            <a:r>
              <a:rPr lang="en" sz="1400" dirty="0" smtClean="0"/>
              <a:t>Bezpečnostní </a:t>
            </a:r>
            <a:r>
              <a:rPr lang="en" sz="1400" dirty="0"/>
              <a:t>technologie, systémy a management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418" name="Google Shape;418;p27"/>
          <p:cNvSpPr/>
          <p:nvPr/>
        </p:nvSpPr>
        <p:spPr>
          <a:xfrm>
            <a:off x="6363525" y="3465062"/>
            <a:ext cx="518740" cy="746687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7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7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822" y="1152109"/>
            <a:ext cx="2839275" cy="283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" name="Google Shape;426;p28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427" name="Google Shape;427;p28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8"/>
          <p:cNvSpPr txBox="1">
            <a:spLocks noGrp="1"/>
          </p:cNvSpPr>
          <p:nvPr>
            <p:ph type="title"/>
          </p:nvPr>
        </p:nvSpPr>
        <p:spPr>
          <a:xfrm>
            <a:off x="498625" y="736375"/>
            <a:ext cx="5220300" cy="11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CC300"/>
                </a:solidFill>
              </a:rPr>
              <a:t>Informační technologie v administrativě (Bc.)</a:t>
            </a:r>
            <a:endParaRPr sz="3200">
              <a:solidFill>
                <a:srgbClr val="FCC300"/>
              </a:solidFill>
            </a:endParaRPr>
          </a:p>
        </p:txBody>
      </p:sp>
      <p:sp>
        <p:nvSpPr>
          <p:cNvPr id="431" name="Google Shape;431;p28"/>
          <p:cNvSpPr txBox="1">
            <a:spLocks noGrp="1"/>
          </p:cNvSpPr>
          <p:nvPr>
            <p:ph type="sldNum" idx="12"/>
          </p:nvPr>
        </p:nvSpPr>
        <p:spPr>
          <a:xfrm>
            <a:off x="7094275" y="460820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432" name="Google Shape;432;p28"/>
          <p:cNvGrpSpPr/>
          <p:nvPr/>
        </p:nvGrpSpPr>
        <p:grpSpPr>
          <a:xfrm>
            <a:off x="5483585" y="1359887"/>
            <a:ext cx="369505" cy="369505"/>
            <a:chOff x="2594050" y="1631825"/>
            <a:chExt cx="439625" cy="439625"/>
          </a:xfrm>
        </p:grpSpPr>
        <p:sp>
          <p:nvSpPr>
            <p:cNvPr id="433" name="Google Shape;433;p2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28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8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/>
          </a:p>
        </p:txBody>
      </p:sp>
      <p:grpSp>
        <p:nvGrpSpPr>
          <p:cNvPr id="441" name="Google Shape;441;p28"/>
          <p:cNvGrpSpPr/>
          <p:nvPr/>
        </p:nvGrpSpPr>
        <p:grpSpPr>
          <a:xfrm>
            <a:off x="6357896" y="3515289"/>
            <a:ext cx="530009" cy="646220"/>
            <a:chOff x="596350" y="929175"/>
            <a:chExt cx="407950" cy="497475"/>
          </a:xfrm>
        </p:grpSpPr>
        <p:sp>
          <p:nvSpPr>
            <p:cNvPr id="442" name="Google Shape;442;p2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28"/>
          <p:cNvSpPr txBox="1">
            <a:spLocks noGrp="1"/>
          </p:cNvSpPr>
          <p:nvPr>
            <p:ph type="body" idx="1"/>
          </p:nvPr>
        </p:nvSpPr>
        <p:spPr>
          <a:xfrm>
            <a:off x="-38850" y="1729400"/>
            <a:ext cx="3722764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Počítačová technika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 smtClean="0"/>
              <a:t>Informačn</a:t>
            </a:r>
            <a:r>
              <a:rPr lang="sk-SK" sz="1400" dirty="0" smtClean="0"/>
              <a:t>é</a:t>
            </a:r>
            <a:r>
              <a:rPr lang="en" sz="1400" dirty="0" smtClean="0"/>
              <a:t> </a:t>
            </a:r>
            <a:r>
              <a:rPr lang="en" sz="1400" dirty="0"/>
              <a:t>systémy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 smtClean="0"/>
              <a:t>Kancelá</a:t>
            </a:r>
            <a:r>
              <a:rPr lang="sk-SK" sz="1400" dirty="0" smtClean="0"/>
              <a:t>r</a:t>
            </a:r>
            <a:r>
              <a:rPr lang="en" sz="1400" dirty="0" smtClean="0"/>
              <a:t>sk</a:t>
            </a:r>
            <a:r>
              <a:rPr lang="sk-SK" sz="1400" dirty="0" smtClean="0"/>
              <a:t>y</a:t>
            </a:r>
            <a:r>
              <a:rPr lang="en" sz="1400" dirty="0" smtClean="0"/>
              <a:t> </a:t>
            </a:r>
            <a:r>
              <a:rPr lang="en" sz="1400" dirty="0"/>
              <a:t>software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Počítačová grafika (2D &amp; 3D)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Počítačové </a:t>
            </a:r>
            <a:r>
              <a:rPr lang="sk-SK" sz="1400" dirty="0" smtClean="0"/>
              <a:t>siete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Databázy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440" name="Google Shape;440;p28"/>
          <p:cNvSpPr txBox="1">
            <a:spLocks noGrp="1"/>
          </p:cNvSpPr>
          <p:nvPr>
            <p:ph type="body" idx="1"/>
          </p:nvPr>
        </p:nvSpPr>
        <p:spPr>
          <a:xfrm>
            <a:off x="1561875" y="2968178"/>
            <a:ext cx="4264332" cy="2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 smtClean="0"/>
              <a:t>Základn</a:t>
            </a:r>
            <a:r>
              <a:rPr lang="sk-SK" sz="1400" dirty="0" smtClean="0"/>
              <a:t>é</a:t>
            </a:r>
            <a:r>
              <a:rPr lang="en" sz="1400" dirty="0" smtClean="0"/>
              <a:t> legislat</a:t>
            </a:r>
            <a:r>
              <a:rPr lang="sk-SK" sz="1400" dirty="0" smtClean="0"/>
              <a:t>í</a:t>
            </a:r>
            <a:r>
              <a:rPr lang="en" sz="1400" dirty="0" smtClean="0"/>
              <a:t>vn</a:t>
            </a:r>
            <a:r>
              <a:rPr lang="sk-SK" sz="1400" dirty="0" smtClean="0"/>
              <a:t>e</a:t>
            </a:r>
            <a:r>
              <a:rPr lang="en" sz="1400" dirty="0" smtClean="0"/>
              <a:t> </a:t>
            </a:r>
            <a:r>
              <a:rPr lang="en" sz="1400" dirty="0"/>
              <a:t>normy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Daňové a </a:t>
            </a:r>
            <a:r>
              <a:rPr lang="sk-SK" sz="1400" dirty="0" smtClean="0"/>
              <a:t>účtovné </a:t>
            </a:r>
            <a:r>
              <a:rPr lang="en" sz="1400" dirty="0" smtClean="0"/>
              <a:t>právo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Bankovníctvo </a:t>
            </a:r>
            <a:r>
              <a:rPr lang="en" sz="1400" dirty="0" smtClean="0"/>
              <a:t>a </a:t>
            </a:r>
            <a:r>
              <a:rPr lang="sk-SK" sz="1400" dirty="0" smtClean="0"/>
              <a:t>poisťovníctvo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Ekonomika a </a:t>
            </a:r>
            <a:r>
              <a:rPr lang="sk-SK" sz="1400" dirty="0" smtClean="0"/>
              <a:t>účtovníctvo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Profesionálna komunikácia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Public relations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Marketing a </a:t>
            </a:r>
            <a:r>
              <a:rPr lang="sk-SK" sz="1400" dirty="0" smtClean="0"/>
              <a:t>komunikácia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4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00"/>
                                        <p:tgtEl>
                                          <p:spTgt spid="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822" y="1152109"/>
            <a:ext cx="2839275" cy="283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2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455" name="Google Shape;455;p2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29"/>
          <p:cNvSpPr txBox="1">
            <a:spLocks noGrp="1"/>
          </p:cNvSpPr>
          <p:nvPr>
            <p:ph type="title"/>
          </p:nvPr>
        </p:nvSpPr>
        <p:spPr>
          <a:xfrm>
            <a:off x="498625" y="266987"/>
            <a:ext cx="5220300" cy="11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3200" dirty="0">
                <a:solidFill>
                  <a:srgbClr val="FCC300"/>
                </a:solidFill>
              </a:rPr>
              <a:t>Uplatnenie absolventov</a:t>
            </a:r>
            <a:endParaRPr sz="3200" dirty="0">
              <a:solidFill>
                <a:srgbClr val="FCC300"/>
              </a:solidFill>
            </a:endParaRPr>
          </a:p>
        </p:txBody>
      </p:sp>
      <p:sp>
        <p:nvSpPr>
          <p:cNvPr id="459" name="Google Shape;459;p29"/>
          <p:cNvSpPr txBox="1">
            <a:spLocks noGrp="1"/>
          </p:cNvSpPr>
          <p:nvPr>
            <p:ph type="sldNum" idx="12"/>
          </p:nvPr>
        </p:nvSpPr>
        <p:spPr>
          <a:xfrm>
            <a:off x="7094275" y="460820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460" name="Google Shape;460;p29"/>
          <p:cNvGrpSpPr/>
          <p:nvPr/>
        </p:nvGrpSpPr>
        <p:grpSpPr>
          <a:xfrm>
            <a:off x="5483585" y="1359887"/>
            <a:ext cx="369505" cy="369505"/>
            <a:chOff x="2594050" y="1631825"/>
            <a:chExt cx="439625" cy="439625"/>
          </a:xfrm>
        </p:grpSpPr>
        <p:sp>
          <p:nvSpPr>
            <p:cNvPr id="461" name="Google Shape;461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29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9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16</a:t>
            </a:fld>
            <a:endParaRPr/>
          </a:p>
        </p:txBody>
      </p:sp>
      <p:grpSp>
        <p:nvGrpSpPr>
          <p:cNvPr id="467" name="Google Shape;467;p29"/>
          <p:cNvGrpSpPr/>
          <p:nvPr/>
        </p:nvGrpSpPr>
        <p:grpSpPr>
          <a:xfrm>
            <a:off x="6357896" y="3515289"/>
            <a:ext cx="530009" cy="646220"/>
            <a:chOff x="596350" y="929175"/>
            <a:chExt cx="407950" cy="497475"/>
          </a:xfrm>
        </p:grpSpPr>
        <p:sp>
          <p:nvSpPr>
            <p:cNvPr id="468" name="Google Shape;468;p2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29"/>
          <p:cNvSpPr txBox="1">
            <a:spLocks noGrp="1"/>
          </p:cNvSpPr>
          <p:nvPr>
            <p:ph type="body" idx="1"/>
          </p:nvPr>
        </p:nvSpPr>
        <p:spPr>
          <a:xfrm>
            <a:off x="-76200" y="1632800"/>
            <a:ext cx="4475400" cy="29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Administratívne pozície vo </a:t>
            </a:r>
            <a:r>
              <a:rPr lang="en" sz="1400" dirty="0" smtClean="0"/>
              <a:t>firmách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Úrady štátnej </a:t>
            </a:r>
            <a:r>
              <a:rPr lang="en" sz="1400" dirty="0" smtClean="0"/>
              <a:t>správy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Public relations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 smtClean="0"/>
              <a:t>Spoluprác</a:t>
            </a:r>
            <a:r>
              <a:rPr lang="sk-SK" sz="1400" dirty="0" smtClean="0"/>
              <a:t>a</a:t>
            </a:r>
            <a:r>
              <a:rPr lang="en" sz="1400" dirty="0" smtClean="0"/>
              <a:t> </a:t>
            </a:r>
            <a:r>
              <a:rPr lang="sk-SK" sz="1400" dirty="0" smtClean="0"/>
              <a:t>pri</a:t>
            </a:r>
            <a:r>
              <a:rPr lang="en" sz="1400" dirty="0" smtClean="0"/>
              <a:t> </a:t>
            </a:r>
            <a:r>
              <a:rPr lang="sk-SK" sz="1400" dirty="0" smtClean="0"/>
              <a:t>riešení projektov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Možnosť pokračovať </a:t>
            </a:r>
            <a:r>
              <a:rPr lang="en" sz="1400" dirty="0" smtClean="0"/>
              <a:t>v </a:t>
            </a:r>
            <a:r>
              <a:rPr lang="sk-SK" sz="1400" dirty="0" smtClean="0"/>
              <a:t>nadväzujúcich </a:t>
            </a:r>
            <a:r>
              <a:rPr lang="en" sz="1400" dirty="0" smtClean="0"/>
              <a:t>magisterských </a:t>
            </a:r>
            <a:r>
              <a:rPr lang="sk-SK" sz="1400" dirty="0" smtClean="0"/>
              <a:t>študijných </a:t>
            </a:r>
            <a:r>
              <a:rPr lang="en" sz="1400" dirty="0" smtClean="0"/>
              <a:t>obor</a:t>
            </a:r>
            <a:r>
              <a:rPr lang="sk-SK" sz="1400" dirty="0" smtClean="0"/>
              <a:t>o</a:t>
            </a:r>
            <a:r>
              <a:rPr lang="en" sz="1400" dirty="0" smtClean="0"/>
              <a:t>ch </a:t>
            </a:r>
            <a:r>
              <a:rPr lang="en" sz="1400" dirty="0"/>
              <a:t>Informační technologie </a:t>
            </a:r>
            <a:r>
              <a:rPr lang="sk-SK" sz="1400" dirty="0" smtClean="0"/>
              <a:t>alebo </a:t>
            </a:r>
            <a:r>
              <a:rPr lang="en" sz="1400" dirty="0" smtClean="0"/>
              <a:t>Učitelství </a:t>
            </a:r>
            <a:r>
              <a:rPr lang="en" sz="1400" dirty="0"/>
              <a:t>informatiky pro střední školy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821" y="1152088"/>
            <a:ext cx="2839275" cy="283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1" name="Google Shape;481;p30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482" name="Google Shape;482;p30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30"/>
          <p:cNvSpPr txBox="1">
            <a:spLocks noGrp="1"/>
          </p:cNvSpPr>
          <p:nvPr>
            <p:ph type="title"/>
          </p:nvPr>
        </p:nvSpPr>
        <p:spPr>
          <a:xfrm>
            <a:off x="498625" y="736375"/>
            <a:ext cx="5220300" cy="11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CC300"/>
                </a:solidFill>
              </a:rPr>
              <a:t>Softwarové inženýrství (Bc.)</a:t>
            </a:r>
            <a:endParaRPr sz="3200">
              <a:solidFill>
                <a:srgbClr val="FCC300"/>
              </a:solidFill>
            </a:endParaRPr>
          </a:p>
        </p:txBody>
      </p:sp>
      <p:grpSp>
        <p:nvGrpSpPr>
          <p:cNvPr id="486" name="Google Shape;486;p30"/>
          <p:cNvGrpSpPr/>
          <p:nvPr/>
        </p:nvGrpSpPr>
        <p:grpSpPr>
          <a:xfrm>
            <a:off x="5483585" y="1359887"/>
            <a:ext cx="369505" cy="369505"/>
            <a:chOff x="2594050" y="1631825"/>
            <a:chExt cx="439625" cy="439625"/>
          </a:xfrm>
        </p:grpSpPr>
        <p:sp>
          <p:nvSpPr>
            <p:cNvPr id="487" name="Google Shape;487;p3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30"/>
          <p:cNvSpPr txBox="1">
            <a:spLocks noGrp="1"/>
          </p:cNvSpPr>
          <p:nvPr>
            <p:ph type="body" idx="1"/>
          </p:nvPr>
        </p:nvSpPr>
        <p:spPr>
          <a:xfrm>
            <a:off x="-38850" y="1729400"/>
            <a:ext cx="5350800" cy="15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Programovanie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Analýza a </a:t>
            </a:r>
            <a:r>
              <a:rPr lang="sk-SK" sz="1400" dirty="0" smtClean="0"/>
              <a:t>modelovanie </a:t>
            </a:r>
            <a:r>
              <a:rPr lang="en" sz="1400" dirty="0" smtClean="0"/>
              <a:t>softwarových </a:t>
            </a:r>
            <a:r>
              <a:rPr lang="sk-SK" sz="1400" dirty="0" smtClean="0"/>
              <a:t>systémov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Programovanie mobilných aplikácií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Algoritmy a </a:t>
            </a:r>
            <a:r>
              <a:rPr lang="sk-SK" sz="1400" dirty="0" smtClean="0"/>
              <a:t>dátové štruktúry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Interakčný </a:t>
            </a:r>
            <a:r>
              <a:rPr lang="en" sz="1400" dirty="0" smtClean="0"/>
              <a:t>design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492" name="Google Shape;492;p30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0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17</a:t>
            </a:fld>
            <a:endParaRPr/>
          </a:p>
        </p:txBody>
      </p:sp>
      <p:sp>
        <p:nvSpPr>
          <p:cNvPr id="494" name="Google Shape;494;p30"/>
          <p:cNvSpPr txBox="1">
            <a:spLocks noGrp="1"/>
          </p:cNvSpPr>
          <p:nvPr>
            <p:ph type="body" idx="1"/>
          </p:nvPr>
        </p:nvSpPr>
        <p:spPr>
          <a:xfrm>
            <a:off x="1650449" y="3001528"/>
            <a:ext cx="4165200" cy="2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Architektúra počítačov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 smtClean="0"/>
              <a:t>Operačn</a:t>
            </a:r>
            <a:r>
              <a:rPr lang="sk-SK" sz="1400" dirty="0" smtClean="0"/>
              <a:t>é</a:t>
            </a:r>
            <a:r>
              <a:rPr lang="en" sz="1400" dirty="0" smtClean="0"/>
              <a:t> </a:t>
            </a:r>
            <a:r>
              <a:rPr lang="en" sz="1400" dirty="0"/>
              <a:t>systémy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Počítačové </a:t>
            </a:r>
            <a:r>
              <a:rPr lang="sk-SK" sz="1400" dirty="0" smtClean="0"/>
              <a:t>siete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Elektrické obvody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Programovanie mikročipov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Základy </a:t>
            </a:r>
            <a:r>
              <a:rPr lang="sk-SK" sz="1400" dirty="0" smtClean="0"/>
              <a:t>umelej </a:t>
            </a:r>
            <a:r>
              <a:rPr lang="en" sz="1400" dirty="0" smtClean="0"/>
              <a:t>inteligenc</a:t>
            </a:r>
            <a:r>
              <a:rPr lang="sk-SK" sz="1400" dirty="0" smtClean="0"/>
              <a:t>i</a:t>
            </a:r>
            <a:r>
              <a:rPr lang="en" sz="1400" dirty="0" smtClean="0"/>
              <a:t>e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</p:txBody>
      </p:sp>
      <p:grpSp>
        <p:nvGrpSpPr>
          <p:cNvPr id="495" name="Google Shape;495;p30"/>
          <p:cNvGrpSpPr/>
          <p:nvPr/>
        </p:nvGrpSpPr>
        <p:grpSpPr>
          <a:xfrm>
            <a:off x="6215077" y="3447191"/>
            <a:ext cx="815648" cy="782425"/>
            <a:chOff x="5233525" y="4954450"/>
            <a:chExt cx="538275" cy="516350"/>
          </a:xfrm>
        </p:grpSpPr>
        <p:sp>
          <p:nvSpPr>
            <p:cNvPr id="496" name="Google Shape;496;p3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821" y="1152088"/>
            <a:ext cx="2839275" cy="283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2" name="Google Shape;512;p3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513" name="Google Shape;513;p3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31"/>
          <p:cNvSpPr txBox="1">
            <a:spLocks noGrp="1"/>
          </p:cNvSpPr>
          <p:nvPr>
            <p:ph type="title"/>
          </p:nvPr>
        </p:nvSpPr>
        <p:spPr>
          <a:xfrm>
            <a:off x="498625" y="285314"/>
            <a:ext cx="5220300" cy="11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3200" dirty="0">
                <a:solidFill>
                  <a:srgbClr val="FCC300"/>
                </a:solidFill>
              </a:rPr>
              <a:t>Uplatnenie absolventov</a:t>
            </a:r>
            <a:endParaRPr sz="3200" dirty="0">
              <a:solidFill>
                <a:srgbClr val="FCC300"/>
              </a:solidFill>
            </a:endParaRPr>
          </a:p>
        </p:txBody>
      </p:sp>
      <p:grpSp>
        <p:nvGrpSpPr>
          <p:cNvPr id="517" name="Google Shape;517;p31"/>
          <p:cNvGrpSpPr/>
          <p:nvPr/>
        </p:nvGrpSpPr>
        <p:grpSpPr>
          <a:xfrm>
            <a:off x="5483585" y="1359887"/>
            <a:ext cx="369505" cy="369505"/>
            <a:chOff x="2594050" y="1631825"/>
            <a:chExt cx="439625" cy="439625"/>
          </a:xfrm>
        </p:grpSpPr>
        <p:sp>
          <p:nvSpPr>
            <p:cNvPr id="518" name="Google Shape;518;p3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31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1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18</a:t>
            </a:fld>
            <a:endParaRPr/>
          </a:p>
        </p:txBody>
      </p:sp>
      <p:grpSp>
        <p:nvGrpSpPr>
          <p:cNvPr id="524" name="Google Shape;524;p31"/>
          <p:cNvGrpSpPr/>
          <p:nvPr/>
        </p:nvGrpSpPr>
        <p:grpSpPr>
          <a:xfrm>
            <a:off x="6215077" y="3447191"/>
            <a:ext cx="815648" cy="782425"/>
            <a:chOff x="5233525" y="4954450"/>
            <a:chExt cx="538275" cy="516350"/>
          </a:xfrm>
        </p:grpSpPr>
        <p:sp>
          <p:nvSpPr>
            <p:cNvPr id="525" name="Google Shape;525;p31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31"/>
          <p:cNvSpPr txBox="1">
            <a:spLocks noGrp="1"/>
          </p:cNvSpPr>
          <p:nvPr>
            <p:ph type="body" idx="1"/>
          </p:nvPr>
        </p:nvSpPr>
        <p:spPr>
          <a:xfrm>
            <a:off x="-88250" y="1389925"/>
            <a:ext cx="4946100" cy="3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Člen </a:t>
            </a:r>
            <a:r>
              <a:rPr lang="en" sz="1400" dirty="0" smtClean="0"/>
              <a:t>t</a:t>
            </a:r>
            <a:r>
              <a:rPr lang="sk-SK" sz="1400" dirty="0" smtClean="0"/>
              <a:t>í</a:t>
            </a:r>
            <a:r>
              <a:rPr lang="en" sz="1400" dirty="0" smtClean="0"/>
              <a:t>mu </a:t>
            </a:r>
            <a:r>
              <a:rPr lang="sk-SK" sz="1400" dirty="0" smtClean="0"/>
              <a:t>vývojárov </a:t>
            </a:r>
            <a:r>
              <a:rPr lang="en" sz="1400" dirty="0" smtClean="0"/>
              <a:t>a </a:t>
            </a:r>
            <a:r>
              <a:rPr lang="en" sz="1400" dirty="0"/>
              <a:t>testovacích </a:t>
            </a:r>
            <a:r>
              <a:rPr lang="sk-SK" sz="1400" dirty="0" smtClean="0"/>
              <a:t>tímov </a:t>
            </a:r>
            <a:r>
              <a:rPr lang="en" sz="1400" dirty="0" smtClean="0"/>
              <a:t>v </a:t>
            </a:r>
            <a:r>
              <a:rPr lang="en" sz="1400" dirty="0"/>
              <a:t>softwarových firmách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Vývojár alebo </a:t>
            </a:r>
            <a:r>
              <a:rPr lang="en" sz="1400" dirty="0" smtClean="0"/>
              <a:t>správc</a:t>
            </a:r>
            <a:r>
              <a:rPr lang="sk-SK" sz="1400" dirty="0" smtClean="0"/>
              <a:t>a</a:t>
            </a:r>
            <a:r>
              <a:rPr lang="en" sz="1400" dirty="0" smtClean="0"/>
              <a:t> </a:t>
            </a:r>
            <a:r>
              <a:rPr lang="sk-SK" sz="1400" dirty="0" smtClean="0"/>
              <a:t>podporných </a:t>
            </a:r>
            <a:r>
              <a:rPr lang="en" sz="1400" dirty="0" smtClean="0"/>
              <a:t>softwarových </a:t>
            </a:r>
            <a:r>
              <a:rPr lang="sk-SK" sz="1400" dirty="0" smtClean="0"/>
              <a:t>produktov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Programátor, </a:t>
            </a:r>
            <a:r>
              <a:rPr lang="sk-SK" sz="1400" dirty="0" smtClean="0"/>
              <a:t>tvorca </a:t>
            </a:r>
            <a:r>
              <a:rPr lang="en" sz="1400" dirty="0" smtClean="0"/>
              <a:t>webových strán</a:t>
            </a:r>
            <a:r>
              <a:rPr lang="sk-SK" sz="1400" dirty="0" smtClean="0"/>
              <a:t>o</a:t>
            </a:r>
            <a:r>
              <a:rPr lang="en" sz="1400" dirty="0" smtClean="0"/>
              <a:t>k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 smtClean="0"/>
              <a:t>Správc</a:t>
            </a:r>
            <a:r>
              <a:rPr lang="sk-SK" sz="1400" dirty="0" smtClean="0"/>
              <a:t>a</a:t>
            </a:r>
            <a:r>
              <a:rPr lang="en" sz="1400" dirty="0" smtClean="0"/>
              <a:t> </a:t>
            </a:r>
            <a:r>
              <a:rPr lang="en" sz="1400" dirty="0"/>
              <a:t>počítačových </a:t>
            </a:r>
            <a:r>
              <a:rPr lang="sk-SK" sz="1400" dirty="0" smtClean="0"/>
              <a:t>sietí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Počítačový grafik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Programátor </a:t>
            </a:r>
            <a:r>
              <a:rPr lang="sk-SK" sz="1400" dirty="0" smtClean="0"/>
              <a:t>mikropočítačov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 smtClean="0"/>
              <a:t>Možnos</a:t>
            </a:r>
            <a:r>
              <a:rPr lang="sk-SK" sz="1400" dirty="0" smtClean="0"/>
              <a:t>ť</a:t>
            </a:r>
            <a:r>
              <a:rPr lang="en" sz="1400" dirty="0" smtClean="0"/>
              <a:t> pokračova</a:t>
            </a:r>
            <a:r>
              <a:rPr lang="sk-SK" sz="1400" dirty="0" smtClean="0"/>
              <a:t>ť</a:t>
            </a:r>
            <a:r>
              <a:rPr lang="en" sz="1400" dirty="0" smtClean="0"/>
              <a:t> </a:t>
            </a:r>
            <a:r>
              <a:rPr lang="en" sz="1400" dirty="0"/>
              <a:t>v </a:t>
            </a:r>
            <a:r>
              <a:rPr lang="sk-SK" sz="1400" dirty="0" smtClean="0"/>
              <a:t>nadväzujúcich </a:t>
            </a:r>
            <a:r>
              <a:rPr lang="en" sz="1400" dirty="0" smtClean="0"/>
              <a:t>magisterských </a:t>
            </a:r>
            <a:r>
              <a:rPr lang="sk-SK" sz="1400" dirty="0" smtClean="0"/>
              <a:t>študijných </a:t>
            </a:r>
            <a:r>
              <a:rPr lang="en" sz="1400" dirty="0" smtClean="0"/>
              <a:t>obor</a:t>
            </a:r>
            <a:r>
              <a:rPr lang="sk-SK" sz="1400" dirty="0" smtClean="0"/>
              <a:t>o</a:t>
            </a:r>
            <a:r>
              <a:rPr lang="en" sz="1400" dirty="0" smtClean="0"/>
              <a:t>ch </a:t>
            </a:r>
            <a:r>
              <a:rPr lang="en" sz="1400" dirty="0"/>
              <a:t>Informační technologie </a:t>
            </a:r>
            <a:r>
              <a:rPr lang="sk-SK" sz="1400" dirty="0" smtClean="0"/>
              <a:t>alebo </a:t>
            </a:r>
            <a:r>
              <a:rPr lang="en" sz="1400" dirty="0" smtClean="0"/>
              <a:t>Počítačové </a:t>
            </a:r>
            <a:r>
              <a:rPr lang="en" sz="1400" dirty="0"/>
              <a:t>a komunikační systémy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00"/>
                                        <p:tgtEl>
                                          <p:spTgt spid="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"/>
                                        <p:tgtEl>
                                          <p:spTgt spid="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825" y="1152113"/>
            <a:ext cx="2839275" cy="283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32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543" name="Google Shape;543;p3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Google Shape;546;p32"/>
          <p:cNvSpPr txBox="1">
            <a:spLocks noGrp="1"/>
          </p:cNvSpPr>
          <p:nvPr>
            <p:ph type="title"/>
          </p:nvPr>
        </p:nvSpPr>
        <p:spPr>
          <a:xfrm>
            <a:off x="498625" y="736375"/>
            <a:ext cx="5220300" cy="11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CC300"/>
                </a:solidFill>
              </a:rPr>
              <a:t>Inteligentní systémy s roboty (Bc.)</a:t>
            </a:r>
            <a:endParaRPr sz="3200">
              <a:solidFill>
                <a:srgbClr val="FCC300"/>
              </a:solidFill>
            </a:endParaRPr>
          </a:p>
        </p:txBody>
      </p:sp>
      <p:grpSp>
        <p:nvGrpSpPr>
          <p:cNvPr id="547" name="Google Shape;547;p32"/>
          <p:cNvGrpSpPr/>
          <p:nvPr/>
        </p:nvGrpSpPr>
        <p:grpSpPr>
          <a:xfrm>
            <a:off x="5483585" y="1359887"/>
            <a:ext cx="369505" cy="369505"/>
            <a:chOff x="2594050" y="1631825"/>
            <a:chExt cx="439625" cy="439625"/>
          </a:xfrm>
        </p:grpSpPr>
        <p:sp>
          <p:nvSpPr>
            <p:cNvPr id="548" name="Google Shape;548;p32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32"/>
          <p:cNvSpPr txBox="1">
            <a:spLocks noGrp="1"/>
          </p:cNvSpPr>
          <p:nvPr>
            <p:ph type="body" idx="1"/>
          </p:nvPr>
        </p:nvSpPr>
        <p:spPr>
          <a:xfrm>
            <a:off x="-471322" y="1729400"/>
            <a:ext cx="5350800" cy="15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Mechatronické systémy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Konštrukcia robotov </a:t>
            </a:r>
            <a:r>
              <a:rPr lang="en" sz="1400" dirty="0" smtClean="0"/>
              <a:t>a </a:t>
            </a:r>
            <a:r>
              <a:rPr lang="sk-SK" sz="1400" dirty="0" smtClean="0"/>
              <a:t>manipulátorov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Analógová </a:t>
            </a:r>
            <a:r>
              <a:rPr lang="en" sz="1400" dirty="0" smtClean="0"/>
              <a:t>a </a:t>
            </a:r>
            <a:r>
              <a:rPr lang="en" sz="1400" dirty="0"/>
              <a:t>číslicová technika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Automatické </a:t>
            </a:r>
            <a:r>
              <a:rPr lang="sk-SK" sz="1400" dirty="0" smtClean="0"/>
              <a:t>riadenie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Elektrotechnika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Inštrumentácia </a:t>
            </a:r>
            <a:r>
              <a:rPr lang="en" sz="1400" dirty="0" smtClean="0"/>
              <a:t>a </a:t>
            </a:r>
            <a:r>
              <a:rPr lang="sk-SK" sz="1400" dirty="0" smtClean="0"/>
              <a:t>meranie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553" name="Google Shape;553;p32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2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19</a:t>
            </a:fld>
            <a:endParaRPr/>
          </a:p>
        </p:txBody>
      </p:sp>
      <p:sp>
        <p:nvSpPr>
          <p:cNvPr id="555" name="Google Shape;555;p32"/>
          <p:cNvSpPr txBox="1">
            <a:spLocks noGrp="1"/>
          </p:cNvSpPr>
          <p:nvPr>
            <p:ph type="body" idx="1"/>
          </p:nvPr>
        </p:nvSpPr>
        <p:spPr>
          <a:xfrm>
            <a:off x="1629925" y="3250828"/>
            <a:ext cx="4165200" cy="20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Výpočtová </a:t>
            </a:r>
            <a:r>
              <a:rPr lang="en" sz="1400" dirty="0" smtClean="0"/>
              <a:t>technika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Programovacie </a:t>
            </a:r>
            <a:r>
              <a:rPr lang="en" sz="1400" dirty="0" smtClean="0"/>
              <a:t>met</a:t>
            </a:r>
            <a:r>
              <a:rPr lang="sk-SK" sz="1400" dirty="0" smtClean="0"/>
              <a:t>ó</a:t>
            </a:r>
            <a:r>
              <a:rPr lang="en" sz="1400" dirty="0" smtClean="0"/>
              <a:t>dy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Objektové </a:t>
            </a:r>
            <a:r>
              <a:rPr lang="sk-SK" sz="1400" dirty="0" smtClean="0"/>
              <a:t>programovanie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Inžinierska </a:t>
            </a:r>
            <a:r>
              <a:rPr lang="en" sz="1400" dirty="0" smtClean="0"/>
              <a:t>grafika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Softwarová podpora </a:t>
            </a:r>
            <a:r>
              <a:rPr lang="sk-SK" sz="1400" dirty="0" smtClean="0"/>
              <a:t>inžinierskych výpočtov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</p:txBody>
      </p:sp>
      <p:grpSp>
        <p:nvGrpSpPr>
          <p:cNvPr id="556" name="Google Shape;556;p32"/>
          <p:cNvGrpSpPr/>
          <p:nvPr/>
        </p:nvGrpSpPr>
        <p:grpSpPr>
          <a:xfrm>
            <a:off x="6186457" y="3513904"/>
            <a:ext cx="872890" cy="649007"/>
            <a:chOff x="5247525" y="3007275"/>
            <a:chExt cx="517575" cy="384825"/>
          </a:xfrm>
        </p:grpSpPr>
        <p:sp>
          <p:nvSpPr>
            <p:cNvPr id="557" name="Google Shape;557;p32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>
            <a:spLocks noGrp="1"/>
          </p:cNvSpPr>
          <p:nvPr>
            <p:ph type="ctrTitle"/>
          </p:nvPr>
        </p:nvSpPr>
        <p:spPr>
          <a:xfrm>
            <a:off x="2569800" y="330275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EC751B"/>
                </a:solidFill>
              </a:rPr>
              <a:t>K</a:t>
            </a:r>
            <a:r>
              <a:rPr lang="cs-CZ" dirty="0" smtClean="0">
                <a:solidFill>
                  <a:srgbClr val="EC751B"/>
                </a:solidFill>
              </a:rPr>
              <a:t>t</a:t>
            </a:r>
            <a:r>
              <a:rPr lang="en" dirty="0" smtClean="0">
                <a:solidFill>
                  <a:srgbClr val="EC751B"/>
                </a:solidFill>
              </a:rPr>
              <a:t>o sme</a:t>
            </a:r>
            <a:r>
              <a:rPr lang="en" dirty="0">
                <a:solidFill>
                  <a:srgbClr val="EC751B"/>
                </a:solidFill>
              </a:rPr>
              <a:t>?</a:t>
            </a:r>
            <a:endParaRPr dirty="0">
              <a:solidFill>
                <a:srgbClr val="EC751B"/>
              </a:solidFill>
            </a:endParaRPr>
          </a:p>
        </p:txBody>
      </p:sp>
      <p:grpSp>
        <p:nvGrpSpPr>
          <p:cNvPr id="150" name="Google Shape;150;p15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151" name="Google Shape;151;p15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5"/>
          <p:cNvSpPr txBox="1">
            <a:spLocks noGrp="1"/>
          </p:cNvSpPr>
          <p:nvPr>
            <p:ph type="body" idx="4294967295"/>
          </p:nvPr>
        </p:nvSpPr>
        <p:spPr>
          <a:xfrm>
            <a:off x="2639400" y="1286975"/>
            <a:ext cx="4158300" cy="3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￮"/>
            </a:pPr>
            <a:r>
              <a:rPr lang="en" sz="1800" dirty="0" smtClean="0"/>
              <a:t>Ve</a:t>
            </a:r>
            <a:r>
              <a:rPr lang="cs-CZ" sz="1800" dirty="0" smtClean="0"/>
              <a:t>r</a:t>
            </a:r>
            <a:r>
              <a:rPr lang="en" sz="1800" dirty="0" smtClean="0"/>
              <a:t>ejná </a:t>
            </a:r>
            <a:r>
              <a:rPr lang="en" sz="1800" dirty="0"/>
              <a:t>vysoká škola, financovaná </a:t>
            </a:r>
            <a:r>
              <a:rPr lang="en" sz="1800" dirty="0" smtClean="0"/>
              <a:t>z</a:t>
            </a:r>
            <a:r>
              <a:rPr lang="cs-CZ" sz="1800" dirty="0" smtClean="0"/>
              <a:t>o</a:t>
            </a:r>
            <a:r>
              <a:rPr lang="en" sz="1800" dirty="0" smtClean="0"/>
              <a:t> </a:t>
            </a:r>
            <a:r>
              <a:rPr lang="cs-CZ" sz="1800" dirty="0" smtClean="0"/>
              <a:t>š</a:t>
            </a:r>
            <a:r>
              <a:rPr lang="en" sz="1800" dirty="0" smtClean="0"/>
              <a:t>tát</a:t>
            </a:r>
            <a:r>
              <a:rPr lang="en" sz="1800" dirty="0"/>
              <a:t>. rozpočtu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sk-SK" sz="1800" dirty="0" smtClean="0"/>
              <a:t>Zriadená </a:t>
            </a:r>
            <a:r>
              <a:rPr lang="en" sz="1800" dirty="0" smtClean="0"/>
              <a:t>k</a:t>
            </a:r>
            <a:r>
              <a:rPr lang="sk-SK" sz="1800" dirty="0" smtClean="0"/>
              <a:t>u</a:t>
            </a:r>
            <a:r>
              <a:rPr lang="en" sz="1800" dirty="0" smtClean="0"/>
              <a:t> d</a:t>
            </a:r>
            <a:r>
              <a:rPr lang="sk-SK" sz="1800" dirty="0" smtClean="0"/>
              <a:t>ňu</a:t>
            </a:r>
            <a:r>
              <a:rPr lang="en" sz="1800" dirty="0" smtClean="0"/>
              <a:t>  </a:t>
            </a:r>
            <a:r>
              <a:rPr lang="en" sz="1800" dirty="0"/>
              <a:t>1. 1. 2001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 dirty="0"/>
              <a:t>Máme </a:t>
            </a:r>
            <a:r>
              <a:rPr lang="sk-SK" sz="1800" dirty="0" smtClean="0"/>
              <a:t>takmer </a:t>
            </a:r>
            <a:r>
              <a:rPr lang="en" sz="1800" dirty="0" smtClean="0"/>
              <a:t>10 </a:t>
            </a:r>
            <a:r>
              <a:rPr lang="en" sz="1800" dirty="0"/>
              <a:t>tis. </a:t>
            </a:r>
            <a:r>
              <a:rPr lang="sk-SK" sz="1800" dirty="0" smtClean="0"/>
              <a:t>študentov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 dirty="0"/>
              <a:t>6 </a:t>
            </a:r>
            <a:r>
              <a:rPr lang="en" sz="1800" dirty="0" smtClean="0"/>
              <a:t>fak</a:t>
            </a:r>
            <a:r>
              <a:rPr lang="sk-SK" sz="1800" dirty="0" smtClean="0"/>
              <a:t>ú</a:t>
            </a:r>
            <a:r>
              <a:rPr lang="en" sz="1800" dirty="0" smtClean="0"/>
              <a:t>lt 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 dirty="0"/>
              <a:t>Prezentujeme </a:t>
            </a:r>
            <a:r>
              <a:rPr lang="en" sz="1800" dirty="0" smtClean="0"/>
              <a:t>s</a:t>
            </a:r>
            <a:r>
              <a:rPr lang="sk-SK" sz="1800" dirty="0" smtClean="0"/>
              <a:t>a</a:t>
            </a:r>
            <a:r>
              <a:rPr lang="en" sz="1800" dirty="0" smtClean="0"/>
              <a:t> </a:t>
            </a:r>
            <a:r>
              <a:rPr lang="sk-SK" sz="1800" dirty="0" smtClean="0"/>
              <a:t>tiež </a:t>
            </a:r>
            <a:r>
              <a:rPr lang="en" sz="1800" dirty="0" smtClean="0"/>
              <a:t>na </a:t>
            </a:r>
            <a:r>
              <a:rPr lang="sk-SK" sz="1800" dirty="0" smtClean="0"/>
              <a:t>veľtrhoch </a:t>
            </a:r>
            <a:r>
              <a:rPr lang="en" sz="1800" dirty="0" smtClean="0"/>
              <a:t>Gaudeamus v Brn</a:t>
            </a:r>
            <a:r>
              <a:rPr lang="sk-SK" sz="1800" dirty="0" smtClean="0"/>
              <a:t>e</a:t>
            </a:r>
            <a:r>
              <a:rPr lang="en" sz="1800" dirty="0" smtClean="0"/>
              <a:t> </a:t>
            </a:r>
            <a:r>
              <a:rPr lang="en" sz="1800" dirty="0"/>
              <a:t/>
            </a:r>
            <a:br>
              <a:rPr lang="en" sz="1800" dirty="0"/>
            </a:br>
            <a:r>
              <a:rPr lang="en" sz="1800" dirty="0"/>
              <a:t>a v </a:t>
            </a:r>
            <a:r>
              <a:rPr lang="en" sz="1800" dirty="0" smtClean="0"/>
              <a:t>Pra</a:t>
            </a:r>
            <a:r>
              <a:rPr lang="sk-SK" sz="1800" dirty="0" smtClean="0"/>
              <a:t>he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15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/>
          </a:p>
        </p:txBody>
      </p:sp>
      <p:grpSp>
        <p:nvGrpSpPr>
          <p:cNvPr id="157" name="Google Shape;157;p15"/>
          <p:cNvGrpSpPr/>
          <p:nvPr/>
        </p:nvGrpSpPr>
        <p:grpSpPr>
          <a:xfrm>
            <a:off x="1161424" y="1059674"/>
            <a:ext cx="1113237" cy="677418"/>
            <a:chOff x="3269900" y="3064500"/>
            <a:chExt cx="432325" cy="263075"/>
          </a:xfrm>
        </p:grpSpPr>
        <p:sp>
          <p:nvSpPr>
            <p:cNvPr id="158" name="Google Shape;158;p15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825" y="1152113"/>
            <a:ext cx="2839275" cy="283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33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565" name="Google Shape;565;p3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33"/>
          <p:cNvSpPr txBox="1">
            <a:spLocks noGrp="1"/>
          </p:cNvSpPr>
          <p:nvPr>
            <p:ph type="title"/>
          </p:nvPr>
        </p:nvSpPr>
        <p:spPr>
          <a:xfrm>
            <a:off x="498625" y="263917"/>
            <a:ext cx="5220300" cy="11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3200" dirty="0">
                <a:solidFill>
                  <a:srgbClr val="FCC300"/>
                </a:solidFill>
              </a:rPr>
              <a:t>Uplatnenie absolventov</a:t>
            </a:r>
            <a:endParaRPr sz="3200" dirty="0">
              <a:solidFill>
                <a:srgbClr val="FCC300"/>
              </a:solidFill>
            </a:endParaRPr>
          </a:p>
        </p:txBody>
      </p:sp>
      <p:grpSp>
        <p:nvGrpSpPr>
          <p:cNvPr id="569" name="Google Shape;569;p33"/>
          <p:cNvGrpSpPr/>
          <p:nvPr/>
        </p:nvGrpSpPr>
        <p:grpSpPr>
          <a:xfrm>
            <a:off x="5483585" y="1359887"/>
            <a:ext cx="369505" cy="369505"/>
            <a:chOff x="2594050" y="1631825"/>
            <a:chExt cx="439625" cy="439625"/>
          </a:xfrm>
        </p:grpSpPr>
        <p:sp>
          <p:nvSpPr>
            <p:cNvPr id="570" name="Google Shape;570;p3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33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3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</a:t>
            </a:fld>
            <a:endParaRPr/>
          </a:p>
        </p:txBody>
      </p:sp>
      <p:grpSp>
        <p:nvGrpSpPr>
          <p:cNvPr id="576" name="Google Shape;576;p33"/>
          <p:cNvGrpSpPr/>
          <p:nvPr/>
        </p:nvGrpSpPr>
        <p:grpSpPr>
          <a:xfrm>
            <a:off x="6186457" y="3513904"/>
            <a:ext cx="872890" cy="649007"/>
            <a:chOff x="5247525" y="3007275"/>
            <a:chExt cx="517575" cy="384825"/>
          </a:xfrm>
        </p:grpSpPr>
        <p:sp>
          <p:nvSpPr>
            <p:cNvPr id="577" name="Google Shape;577;p33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33"/>
          <p:cNvSpPr txBox="1">
            <a:spLocks noGrp="1"/>
          </p:cNvSpPr>
          <p:nvPr>
            <p:ph type="body" idx="1"/>
          </p:nvPr>
        </p:nvSpPr>
        <p:spPr>
          <a:xfrm>
            <a:off x="-88251" y="1389925"/>
            <a:ext cx="6274708" cy="3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Automatizačné </a:t>
            </a:r>
            <a:r>
              <a:rPr lang="en" sz="1400" dirty="0" smtClean="0"/>
              <a:t>systémy </a:t>
            </a:r>
            <a:r>
              <a:rPr lang="en" sz="1400" dirty="0"/>
              <a:t>s robotickými </a:t>
            </a:r>
            <a:r>
              <a:rPr lang="sk-SK" sz="1400" dirty="0" smtClean="0"/>
              <a:t>pracoviskami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Väzba </a:t>
            </a:r>
            <a:r>
              <a:rPr lang="en" sz="1400" dirty="0" smtClean="0"/>
              <a:t>na </a:t>
            </a:r>
            <a:r>
              <a:rPr lang="sk-SK" sz="1400" dirty="0" smtClean="0"/>
              <a:t>vysoko </a:t>
            </a:r>
            <a:r>
              <a:rPr lang="en" sz="1400" dirty="0" smtClean="0"/>
              <a:t>aktuáln</a:t>
            </a:r>
            <a:r>
              <a:rPr lang="sk-SK" sz="1400" dirty="0" smtClean="0"/>
              <a:t>u</a:t>
            </a:r>
            <a:r>
              <a:rPr lang="en" sz="1400" dirty="0" smtClean="0"/>
              <a:t> koncepci</a:t>
            </a:r>
            <a:r>
              <a:rPr lang="sk-SK" sz="1400" dirty="0" smtClean="0"/>
              <a:t>u</a:t>
            </a:r>
            <a:r>
              <a:rPr lang="en" sz="1400" dirty="0" smtClean="0"/>
              <a:t> celosv</a:t>
            </a:r>
            <a:r>
              <a:rPr lang="sk-SK" sz="1400" dirty="0" smtClean="0"/>
              <a:t>e</a:t>
            </a:r>
            <a:r>
              <a:rPr lang="en" sz="1400" dirty="0" smtClean="0"/>
              <a:t>tového rozvoj</a:t>
            </a:r>
            <a:r>
              <a:rPr lang="sk-SK" sz="1400" dirty="0" smtClean="0"/>
              <a:t>a</a:t>
            </a:r>
            <a:r>
              <a:rPr lang="en" sz="1400" dirty="0" smtClean="0"/>
              <a:t> </a:t>
            </a:r>
            <a:r>
              <a:rPr lang="en" sz="1400" dirty="0"/>
              <a:t>v oblasti </a:t>
            </a:r>
            <a:r>
              <a:rPr lang="sk-SK" sz="1400" dirty="0" smtClean="0"/>
              <a:t>automatizácie </a:t>
            </a:r>
            <a:r>
              <a:rPr lang="en" sz="1400" dirty="0" smtClean="0"/>
              <a:t>a </a:t>
            </a:r>
            <a:r>
              <a:rPr lang="sk-SK" sz="1400" dirty="0" smtClean="0"/>
              <a:t>robotizácie </a:t>
            </a:r>
            <a:r>
              <a:rPr lang="en" sz="1400" dirty="0" smtClean="0"/>
              <a:t>výroby </a:t>
            </a:r>
            <a:r>
              <a:rPr lang="en" sz="1400" dirty="0"/>
              <a:t>Industry 4.0 </a:t>
            </a:r>
            <a:r>
              <a:rPr lang="en" sz="1400" dirty="0" smtClean="0"/>
              <a:t>(</a:t>
            </a:r>
            <a:r>
              <a:rPr lang="sk-SK" sz="1400" dirty="0" smtClean="0"/>
              <a:t>priemysel </a:t>
            </a:r>
            <a:r>
              <a:rPr lang="en" sz="1400" dirty="0" smtClean="0"/>
              <a:t>4.0</a:t>
            </a:r>
            <a:r>
              <a:rPr lang="en" sz="1400" dirty="0"/>
              <a:t>)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 smtClean="0"/>
              <a:t>Výrobn</a:t>
            </a:r>
            <a:r>
              <a:rPr lang="sk-SK" sz="1400" dirty="0" smtClean="0"/>
              <a:t>é</a:t>
            </a:r>
            <a:r>
              <a:rPr lang="en" sz="1400" dirty="0" smtClean="0"/>
              <a:t> </a:t>
            </a:r>
            <a:r>
              <a:rPr lang="en" sz="1400" dirty="0"/>
              <a:t>linky s </a:t>
            </a:r>
            <a:r>
              <a:rPr lang="sk-SK" sz="1400" dirty="0" smtClean="0"/>
              <a:t>manipulátormi</a:t>
            </a:r>
            <a:r>
              <a:rPr lang="en" sz="1400" dirty="0" smtClean="0"/>
              <a:t>, </a:t>
            </a:r>
            <a:r>
              <a:rPr lang="sk-SK" sz="1400" dirty="0" smtClean="0"/>
              <a:t>robotmi </a:t>
            </a:r>
            <a:r>
              <a:rPr lang="en" sz="1400" dirty="0" smtClean="0"/>
              <a:t>apod</a:t>
            </a:r>
            <a:r>
              <a:rPr lang="en" sz="1400" dirty="0"/>
              <a:t>.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Priemyselná automatizácia </a:t>
            </a:r>
            <a:r>
              <a:rPr lang="en" sz="1400" dirty="0" smtClean="0"/>
              <a:t>(PLC </a:t>
            </a:r>
            <a:r>
              <a:rPr lang="en" sz="1400" dirty="0"/>
              <a:t>automaty, mikropočítačové </a:t>
            </a:r>
            <a:r>
              <a:rPr lang="sk-SK" sz="1400" dirty="0" smtClean="0"/>
              <a:t>aplikácie</a:t>
            </a:r>
            <a:r>
              <a:rPr lang="en" sz="1400" dirty="0" smtClean="0"/>
              <a:t>)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Riadenie </a:t>
            </a:r>
            <a:r>
              <a:rPr lang="en" sz="1400" dirty="0" smtClean="0"/>
              <a:t>technologických </a:t>
            </a:r>
            <a:r>
              <a:rPr lang="sk-SK" sz="1400" dirty="0" smtClean="0"/>
              <a:t>procesov </a:t>
            </a:r>
            <a:r>
              <a:rPr lang="en" sz="1400" dirty="0" smtClean="0"/>
              <a:t>v </a:t>
            </a:r>
            <a:r>
              <a:rPr lang="sk-SK" sz="1400" dirty="0" smtClean="0"/>
              <a:t>rôznych odvetviach priemyslu </a:t>
            </a:r>
            <a:r>
              <a:rPr lang="en" sz="1400" dirty="0" smtClean="0"/>
              <a:t>– </a:t>
            </a:r>
            <a:r>
              <a:rPr lang="sk-SK" sz="1400" dirty="0" smtClean="0"/>
              <a:t>plastikársky</a:t>
            </a:r>
            <a:r>
              <a:rPr lang="en" sz="1400" dirty="0" smtClean="0"/>
              <a:t>, </a:t>
            </a:r>
            <a:r>
              <a:rPr lang="sk-SK" sz="1400" dirty="0" smtClean="0"/>
              <a:t>strojársky</a:t>
            </a:r>
            <a:r>
              <a:rPr lang="en" sz="1400" dirty="0" smtClean="0"/>
              <a:t>, </a:t>
            </a:r>
            <a:r>
              <a:rPr lang="en" sz="1400" dirty="0"/>
              <a:t>chemický a </a:t>
            </a:r>
            <a:r>
              <a:rPr lang="sk-SK" sz="1400" dirty="0" smtClean="0"/>
              <a:t>potravinársky</a:t>
            </a:r>
            <a:endParaRPr sz="1400" dirty="0"/>
          </a:p>
          <a:p>
            <a:pPr marL="1371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 smtClean="0"/>
              <a:t>Možnos</a:t>
            </a:r>
            <a:r>
              <a:rPr lang="sk-SK" sz="1400" dirty="0" smtClean="0"/>
              <a:t>ť</a:t>
            </a:r>
            <a:r>
              <a:rPr lang="en" sz="1400" dirty="0" smtClean="0"/>
              <a:t> pokračova</a:t>
            </a:r>
            <a:r>
              <a:rPr lang="sk-SK" sz="1400" dirty="0" smtClean="0"/>
              <a:t>ť</a:t>
            </a:r>
            <a:r>
              <a:rPr lang="en" sz="1400" dirty="0" smtClean="0"/>
              <a:t> </a:t>
            </a:r>
            <a:r>
              <a:rPr lang="en" sz="1400" dirty="0"/>
              <a:t>v </a:t>
            </a:r>
            <a:r>
              <a:rPr lang="sk-SK" sz="1400" dirty="0" smtClean="0"/>
              <a:t>nadväzujúcom </a:t>
            </a:r>
            <a:r>
              <a:rPr lang="en" sz="1400" dirty="0" smtClean="0"/>
              <a:t>magistersk</a:t>
            </a:r>
            <a:r>
              <a:rPr lang="sk-SK" sz="1400" dirty="0" err="1" smtClean="0"/>
              <a:t>ých</a:t>
            </a:r>
            <a:r>
              <a:rPr lang="sk-SK" sz="1400" dirty="0" smtClean="0"/>
              <a:t> študijných oboroch</a:t>
            </a:r>
            <a:r>
              <a:rPr lang="en" sz="1400" dirty="0" smtClean="0"/>
              <a:t> </a:t>
            </a:r>
            <a:r>
              <a:rPr lang="en" sz="1400" dirty="0"/>
              <a:t>Automatické řízení a informatika </a:t>
            </a:r>
            <a:r>
              <a:rPr lang="sk-SK" sz="1400" dirty="0" smtClean="0"/>
              <a:t>alebo </a:t>
            </a:r>
            <a:r>
              <a:rPr lang="en" sz="1400" dirty="0" smtClean="0"/>
              <a:t>Integrované </a:t>
            </a:r>
            <a:r>
              <a:rPr lang="en" sz="1400" dirty="0"/>
              <a:t>systémy v budovách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00"/>
                                        <p:tgtEl>
                                          <p:spTgt spid="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4"/>
          <p:cNvSpPr txBox="1">
            <a:spLocks noGrp="1"/>
          </p:cNvSpPr>
          <p:nvPr>
            <p:ph type="ctrTitle"/>
          </p:nvPr>
        </p:nvSpPr>
        <p:spPr>
          <a:xfrm>
            <a:off x="2569800" y="467205"/>
            <a:ext cx="4004400" cy="16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CC300"/>
                </a:solidFill>
              </a:rPr>
              <a:t>Prijímacie riadenie</a:t>
            </a:r>
            <a:endParaRPr dirty="0">
              <a:solidFill>
                <a:srgbClr val="FCC300"/>
              </a:solidFill>
            </a:endParaRPr>
          </a:p>
        </p:txBody>
      </p:sp>
      <p:grpSp>
        <p:nvGrpSpPr>
          <p:cNvPr id="585" name="Google Shape;585;p34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586" name="Google Shape;586;p34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34"/>
          <p:cNvGrpSpPr/>
          <p:nvPr/>
        </p:nvGrpSpPr>
        <p:grpSpPr>
          <a:xfrm>
            <a:off x="1250208" y="940337"/>
            <a:ext cx="935657" cy="916097"/>
            <a:chOff x="1236875" y="1623900"/>
            <a:chExt cx="465200" cy="455475"/>
          </a:xfrm>
        </p:grpSpPr>
        <p:sp>
          <p:nvSpPr>
            <p:cNvPr id="590" name="Google Shape;590;p34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" name="Google Shape;597;p34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4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21</a:t>
            </a:fld>
            <a:endParaRPr/>
          </a:p>
        </p:txBody>
      </p:sp>
      <p:sp>
        <p:nvSpPr>
          <p:cNvPr id="599" name="Google Shape;599;p34"/>
          <p:cNvSpPr txBox="1">
            <a:spLocks noGrp="1"/>
          </p:cNvSpPr>
          <p:nvPr>
            <p:ph type="body" idx="4294967295"/>
          </p:nvPr>
        </p:nvSpPr>
        <p:spPr>
          <a:xfrm>
            <a:off x="3509075" y="2088100"/>
            <a:ext cx="2279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 i="1" u="sng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eprihlaska.utb.cz</a:t>
            </a:r>
            <a:endParaRPr sz="1800" b="1" i="1" u="sng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/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4"/>
          <p:cNvSpPr txBox="1">
            <a:spLocks noGrp="1"/>
          </p:cNvSpPr>
          <p:nvPr>
            <p:ph type="body" idx="4294967295"/>
          </p:nvPr>
        </p:nvSpPr>
        <p:spPr>
          <a:xfrm>
            <a:off x="2390850" y="2603400"/>
            <a:ext cx="4362300" cy="11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1200" dirty="0" smtClean="0"/>
              <a:t>Podmienkou pre prijatie je dosiahnutie úplného stredného alebo úplného stredného odborného vzdelania</a:t>
            </a:r>
            <a:r>
              <a:rPr lang="en" sz="1200" dirty="0" smtClean="0"/>
              <a:t>, </a:t>
            </a:r>
            <a:r>
              <a:rPr lang="sk-SK" sz="1200" dirty="0" smtClean="0"/>
              <a:t>ktoré uchádzači preukazujú odovzdaním úradne overenej kópie maturitného vysvedčenia</a:t>
            </a:r>
            <a:r>
              <a:rPr lang="en" sz="1200" dirty="0" smtClean="0"/>
              <a:t>.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 dirty="0">
              <a:solidFill>
                <a:srgbClr val="FCC3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1" name="Google Shape;601;p34"/>
          <p:cNvSpPr txBox="1">
            <a:spLocks noGrp="1"/>
          </p:cNvSpPr>
          <p:nvPr>
            <p:ph type="body" idx="4294967295"/>
          </p:nvPr>
        </p:nvSpPr>
        <p:spPr>
          <a:xfrm>
            <a:off x="2997725" y="3621475"/>
            <a:ext cx="3302400" cy="11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Všetkým uchádzačom je písomná prijímacia skúška odpustená.</a:t>
            </a: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5"/>
          <p:cNvSpPr txBox="1">
            <a:spLocks noGrp="1"/>
          </p:cNvSpPr>
          <p:nvPr>
            <p:ph type="ctrTitle"/>
          </p:nvPr>
        </p:nvSpPr>
        <p:spPr>
          <a:xfrm>
            <a:off x="2569800" y="467205"/>
            <a:ext cx="4004400" cy="16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dirty="0">
                <a:solidFill>
                  <a:srgbClr val="FCC300"/>
                </a:solidFill>
              </a:rPr>
              <a:t>Prijímacie riadenie</a:t>
            </a:r>
            <a:endParaRPr dirty="0">
              <a:solidFill>
                <a:srgbClr val="FCC300"/>
              </a:solidFill>
            </a:endParaRPr>
          </a:p>
        </p:txBody>
      </p:sp>
      <p:grpSp>
        <p:nvGrpSpPr>
          <p:cNvPr id="607" name="Google Shape;607;p35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608" name="Google Shape;608;p35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5"/>
          <p:cNvGrpSpPr/>
          <p:nvPr/>
        </p:nvGrpSpPr>
        <p:grpSpPr>
          <a:xfrm>
            <a:off x="1250208" y="940337"/>
            <a:ext cx="935657" cy="916097"/>
            <a:chOff x="1236875" y="1623900"/>
            <a:chExt cx="465200" cy="455475"/>
          </a:xfrm>
        </p:grpSpPr>
        <p:sp>
          <p:nvSpPr>
            <p:cNvPr id="612" name="Google Shape;612;p35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" name="Google Shape;619;p35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5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22</a:t>
            </a:fld>
            <a:endParaRPr/>
          </a:p>
        </p:txBody>
      </p:sp>
      <p:sp>
        <p:nvSpPr>
          <p:cNvPr id="621" name="Google Shape;621;p35"/>
          <p:cNvSpPr txBox="1">
            <a:spLocks noGrp="1"/>
          </p:cNvSpPr>
          <p:nvPr>
            <p:ph type="body" idx="4294967295"/>
          </p:nvPr>
        </p:nvSpPr>
        <p:spPr>
          <a:xfrm>
            <a:off x="2223449" y="2088100"/>
            <a:ext cx="4762830" cy="3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￮"/>
            </a:pPr>
            <a:r>
              <a:rPr lang="en" sz="1800" dirty="0"/>
              <a:t>Termín </a:t>
            </a:r>
            <a:r>
              <a:rPr lang="sk-SK" sz="1800" dirty="0" smtClean="0"/>
              <a:t>podania </a:t>
            </a:r>
            <a:r>
              <a:rPr lang="en" sz="1800" dirty="0" smtClean="0"/>
              <a:t>p</a:t>
            </a:r>
            <a:r>
              <a:rPr lang="sk-SK" sz="1800" dirty="0" smtClean="0"/>
              <a:t>r</a:t>
            </a:r>
            <a:r>
              <a:rPr lang="en" sz="1800" dirty="0" smtClean="0"/>
              <a:t>ihlášky</a:t>
            </a:r>
            <a:r>
              <a:rPr lang="en" sz="1800" dirty="0"/>
              <a:t>: </a:t>
            </a:r>
            <a:r>
              <a:rPr lang="en" sz="18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31. 3. 2019</a:t>
            </a:r>
            <a:endParaRPr sz="18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 dirty="0"/>
              <a:t>Forma </a:t>
            </a:r>
            <a:r>
              <a:rPr lang="sk-SK" sz="1800" dirty="0" smtClean="0"/>
              <a:t>podania </a:t>
            </a:r>
            <a:r>
              <a:rPr lang="en" sz="1800" dirty="0" smtClean="0"/>
              <a:t>p</a:t>
            </a:r>
            <a:r>
              <a:rPr lang="sk-SK" sz="1800" dirty="0" smtClean="0"/>
              <a:t>r</a:t>
            </a:r>
            <a:r>
              <a:rPr lang="en" sz="1800" dirty="0" smtClean="0"/>
              <a:t>ihlášky</a:t>
            </a:r>
            <a:r>
              <a:rPr lang="en" sz="1800" dirty="0"/>
              <a:t>: elektronicky na </a:t>
            </a:r>
            <a:r>
              <a:rPr lang="en" sz="1800" b="1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eprihlaska.utb.cz</a:t>
            </a:r>
            <a:endParaRPr sz="1800" b="1" i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 dirty="0" smtClean="0"/>
              <a:t>Poplat</a:t>
            </a:r>
            <a:r>
              <a:rPr lang="sk-SK" sz="1800" dirty="0" smtClean="0"/>
              <a:t>o</a:t>
            </a:r>
            <a:r>
              <a:rPr lang="en" sz="1800" dirty="0" smtClean="0"/>
              <a:t>k </a:t>
            </a:r>
            <a:r>
              <a:rPr lang="en" sz="1800" dirty="0"/>
              <a:t>za </a:t>
            </a:r>
            <a:r>
              <a:rPr lang="sk-SK" sz="1800" dirty="0" smtClean="0"/>
              <a:t>prijímacie riadenie</a:t>
            </a:r>
            <a:r>
              <a:rPr lang="en" sz="1800" dirty="0" smtClean="0"/>
              <a:t>: </a:t>
            </a:r>
            <a:endParaRPr lang="sk-SK" sz="1800" dirty="0" smtClean="0"/>
          </a:p>
          <a:p>
            <a:pPr marL="114300" lvl="0" indent="3333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340 Kč</a:t>
            </a:r>
            <a:r>
              <a:rPr lang="sk-SK" sz="18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(13,20 €)</a:t>
            </a:r>
            <a:endParaRPr sz="18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"/>
          <p:cNvSpPr txBox="1">
            <a:spLocks noGrp="1"/>
          </p:cNvSpPr>
          <p:nvPr>
            <p:ph type="ctrTitle"/>
          </p:nvPr>
        </p:nvSpPr>
        <p:spPr>
          <a:xfrm>
            <a:off x="2375850" y="1173725"/>
            <a:ext cx="4392300" cy="16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 smtClean="0">
                <a:solidFill>
                  <a:srgbClr val="FCC300"/>
                </a:solidFill>
              </a:rPr>
              <a:t>Letn</a:t>
            </a:r>
            <a:r>
              <a:rPr lang="sk-SK" sz="3400" dirty="0" smtClean="0">
                <a:solidFill>
                  <a:srgbClr val="FCC300"/>
                </a:solidFill>
              </a:rPr>
              <a:t>á</a:t>
            </a:r>
            <a:r>
              <a:rPr lang="en" sz="3400" dirty="0" smtClean="0">
                <a:solidFill>
                  <a:srgbClr val="FCC300"/>
                </a:solidFill>
              </a:rPr>
              <a:t> </a:t>
            </a:r>
            <a:r>
              <a:rPr lang="en" sz="3400" dirty="0">
                <a:solidFill>
                  <a:srgbClr val="FCC300"/>
                </a:solidFill>
              </a:rPr>
              <a:t>programátorská </a:t>
            </a:r>
            <a:r>
              <a:rPr lang="en" sz="3400" dirty="0" smtClean="0">
                <a:solidFill>
                  <a:srgbClr val="FCC300"/>
                </a:solidFill>
              </a:rPr>
              <a:t>p</a:t>
            </a:r>
            <a:r>
              <a:rPr lang="sk-SK" sz="3400" dirty="0" smtClean="0">
                <a:solidFill>
                  <a:srgbClr val="FCC300"/>
                </a:solidFill>
              </a:rPr>
              <a:t>r</a:t>
            </a:r>
            <a:r>
              <a:rPr lang="en" sz="3400" dirty="0" smtClean="0">
                <a:solidFill>
                  <a:srgbClr val="FCC300"/>
                </a:solidFill>
              </a:rPr>
              <a:t>íprava</a:t>
            </a:r>
            <a:endParaRPr sz="3400" dirty="0">
              <a:solidFill>
                <a:srgbClr val="FCC300"/>
              </a:solidFill>
            </a:endParaRPr>
          </a:p>
        </p:txBody>
      </p:sp>
      <p:grpSp>
        <p:nvGrpSpPr>
          <p:cNvPr id="627" name="Google Shape;627;p36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628" name="Google Shape;628;p36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36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6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23</a:t>
            </a:fld>
            <a:endParaRPr/>
          </a:p>
        </p:txBody>
      </p:sp>
      <p:grpSp>
        <p:nvGrpSpPr>
          <p:cNvPr id="633" name="Google Shape;633;p36"/>
          <p:cNvGrpSpPr/>
          <p:nvPr/>
        </p:nvGrpSpPr>
        <p:grpSpPr>
          <a:xfrm>
            <a:off x="1208637" y="902224"/>
            <a:ext cx="1018810" cy="992320"/>
            <a:chOff x="5916675" y="927975"/>
            <a:chExt cx="516350" cy="502950"/>
          </a:xfrm>
        </p:grpSpPr>
        <p:sp>
          <p:nvSpPr>
            <p:cNvPr id="634" name="Google Shape;634;p36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" name="Google Shape;636;p36"/>
          <p:cNvSpPr txBox="1">
            <a:spLocks noGrp="1"/>
          </p:cNvSpPr>
          <p:nvPr>
            <p:ph type="body" idx="4294967295"/>
          </p:nvPr>
        </p:nvSpPr>
        <p:spPr>
          <a:xfrm>
            <a:off x="2468850" y="2808125"/>
            <a:ext cx="42063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sk-SK" sz="1800" dirty="0" smtClean="0"/>
              <a:t>Intenzívne</a:t>
            </a:r>
            <a:r>
              <a:rPr lang="en" sz="1800" dirty="0" smtClean="0"/>
              <a:t> </a:t>
            </a:r>
            <a:r>
              <a:rPr lang="sk-SK" sz="1800" dirty="0" smtClean="0"/>
              <a:t>doučovanie</a:t>
            </a:r>
            <a:r>
              <a:rPr lang="en" sz="1800" dirty="0" smtClean="0"/>
              <a:t> </a:t>
            </a:r>
            <a:r>
              <a:rPr lang="sk-SK" sz="1800" dirty="0" smtClean="0"/>
              <a:t>základov programovania</a:t>
            </a:r>
            <a:r>
              <a:rPr lang="en" sz="1800" dirty="0" smtClean="0"/>
              <a:t>, </a:t>
            </a:r>
            <a:r>
              <a:rPr lang="en" sz="1800" dirty="0"/>
              <a:t>bez </a:t>
            </a:r>
            <a:r>
              <a:rPr lang="sk-SK" sz="1800" dirty="0" smtClean="0"/>
              <a:t>ktorých </a:t>
            </a:r>
            <a:r>
              <a:rPr lang="en" sz="1800" dirty="0" smtClean="0"/>
              <a:t>s</a:t>
            </a:r>
            <a:r>
              <a:rPr lang="sk-SK" sz="1800" dirty="0" smtClean="0"/>
              <a:t>a</a:t>
            </a:r>
            <a:r>
              <a:rPr lang="en" sz="1800" dirty="0" smtClean="0"/>
              <a:t> </a:t>
            </a:r>
            <a:r>
              <a:rPr lang="en" sz="1800" dirty="0"/>
              <a:t>na IT </a:t>
            </a:r>
            <a:r>
              <a:rPr lang="sk-SK" sz="1800" dirty="0" smtClean="0"/>
              <a:t>oboroch nezaobídete</a:t>
            </a:r>
            <a:r>
              <a:rPr lang="en" sz="1800" dirty="0" smtClean="0"/>
              <a:t>.</a:t>
            </a:r>
            <a:endParaRPr sz="1800" dirty="0"/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7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642" name="Google Shape;642;p37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37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7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24</a:t>
            </a:fld>
            <a:endParaRPr/>
          </a:p>
        </p:txBody>
      </p:sp>
      <p:grpSp>
        <p:nvGrpSpPr>
          <p:cNvPr id="647" name="Google Shape;647;p37"/>
          <p:cNvGrpSpPr/>
          <p:nvPr/>
        </p:nvGrpSpPr>
        <p:grpSpPr>
          <a:xfrm>
            <a:off x="1208637" y="902224"/>
            <a:ext cx="1018810" cy="992320"/>
            <a:chOff x="5916675" y="927975"/>
            <a:chExt cx="516350" cy="502950"/>
          </a:xfrm>
        </p:grpSpPr>
        <p:sp>
          <p:nvSpPr>
            <p:cNvPr id="648" name="Google Shape;648;p37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37"/>
          <p:cNvSpPr txBox="1">
            <a:spLocks noGrp="1"/>
          </p:cNvSpPr>
          <p:nvPr>
            <p:ph type="body" idx="4294967295"/>
          </p:nvPr>
        </p:nvSpPr>
        <p:spPr>
          <a:xfrm>
            <a:off x="2786125" y="111826"/>
            <a:ext cx="4746000" cy="4364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koho: </a:t>
            </a:r>
            <a:b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400" dirty="0" smtClean="0"/>
              <a:t>Pr</a:t>
            </a:r>
            <a:r>
              <a:rPr lang="sk-SK" sz="1400" dirty="0" smtClean="0"/>
              <a:t>e</a:t>
            </a:r>
            <a:r>
              <a:rPr lang="en" sz="1400" dirty="0" smtClean="0"/>
              <a:t> </a:t>
            </a:r>
            <a:r>
              <a:rPr lang="sk-SK" sz="1400" dirty="0" smtClean="0"/>
              <a:t>záujemcov</a:t>
            </a:r>
            <a:r>
              <a:rPr lang="en" sz="1400" dirty="0" smtClean="0"/>
              <a:t>, </a:t>
            </a:r>
            <a:r>
              <a:rPr lang="sk-SK" sz="1400" dirty="0" smtClean="0"/>
              <a:t>ktorí chcú študovať </a:t>
            </a:r>
            <a:r>
              <a:rPr lang="en" sz="1400" dirty="0" smtClean="0"/>
              <a:t>IT </a:t>
            </a:r>
            <a:r>
              <a:rPr lang="en" sz="1400" dirty="0"/>
              <a:t>na VŠ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Termíny: </a:t>
            </a:r>
            <a:endParaRPr sz="14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19. 8. - 23. 8. 2019: Základy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programovania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400" dirty="0"/>
              <a:t>(vhodné </a:t>
            </a:r>
            <a:r>
              <a:rPr lang="sk-SK" sz="1400" dirty="0" smtClean="0"/>
              <a:t>aj</a:t>
            </a:r>
            <a:r>
              <a:rPr lang="en" sz="1400" dirty="0" smtClean="0"/>
              <a:t> </a:t>
            </a:r>
            <a:r>
              <a:rPr lang="sk-SK" sz="1400" dirty="0" smtClean="0"/>
              <a:t>pre študentov </a:t>
            </a:r>
            <a:r>
              <a:rPr lang="en" sz="1400" dirty="0" smtClean="0"/>
              <a:t>SŠ </a:t>
            </a:r>
            <a:r>
              <a:rPr lang="en" sz="1400" dirty="0"/>
              <a:t>nižších </a:t>
            </a:r>
            <a:r>
              <a:rPr lang="sk-SK" sz="1400" dirty="0" smtClean="0"/>
              <a:t>ročníkov</a:t>
            </a:r>
            <a:r>
              <a:rPr lang="en" sz="1400" dirty="0" smtClean="0"/>
              <a:t>)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26. 8. - 30. 8. 2019: Základy jazyka C</a:t>
            </a:r>
            <a:b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400" dirty="0" smtClean="0"/>
              <a:t>(</a:t>
            </a:r>
            <a:r>
              <a:rPr lang="sk-SK" sz="1400" dirty="0" smtClean="0"/>
              <a:t>nadväzujúci </a:t>
            </a:r>
            <a:r>
              <a:rPr lang="en" sz="1400" dirty="0" smtClean="0"/>
              <a:t>kurz pr</a:t>
            </a:r>
            <a:r>
              <a:rPr lang="sk-SK" sz="1400" dirty="0" smtClean="0"/>
              <a:t>e</a:t>
            </a:r>
            <a:r>
              <a:rPr lang="en" sz="1400" dirty="0" smtClean="0"/>
              <a:t> </a:t>
            </a:r>
            <a:r>
              <a:rPr lang="sk-SK" sz="1400" dirty="0" smtClean="0"/>
              <a:t>študentov</a:t>
            </a:r>
            <a:r>
              <a:rPr lang="en" sz="1400" dirty="0" smtClean="0"/>
              <a:t> </a:t>
            </a:r>
            <a:r>
              <a:rPr lang="sk-SK" sz="1400" dirty="0" smtClean="0"/>
              <a:t>prijatých </a:t>
            </a:r>
            <a:r>
              <a:rPr lang="en" sz="1400" dirty="0" smtClean="0"/>
              <a:t>do </a:t>
            </a:r>
            <a:r>
              <a:rPr lang="en" sz="1400" dirty="0"/>
              <a:t>1. ročníku VŠ)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Čas: </a:t>
            </a:r>
            <a:b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400" dirty="0"/>
              <a:t>Každý </a:t>
            </a:r>
            <a:r>
              <a:rPr lang="sk-SK" sz="1400" dirty="0" smtClean="0"/>
              <a:t>deň </a:t>
            </a:r>
            <a:r>
              <a:rPr lang="en" sz="1400" dirty="0" smtClean="0"/>
              <a:t>9 </a:t>
            </a:r>
            <a:r>
              <a:rPr lang="en" sz="1400" dirty="0"/>
              <a:t>- 14 hod. </a:t>
            </a:r>
            <a:r>
              <a:rPr lang="en" sz="1400" dirty="0" smtClean="0"/>
              <a:t>v dvo</a:t>
            </a:r>
            <a:r>
              <a:rPr lang="sk-SK" sz="1400" dirty="0" smtClean="0"/>
              <a:t>ch</a:t>
            </a:r>
            <a:r>
              <a:rPr lang="en" sz="1400" dirty="0" smtClean="0"/>
              <a:t> </a:t>
            </a:r>
            <a:r>
              <a:rPr lang="en" sz="1400" dirty="0"/>
              <a:t>2h </a:t>
            </a:r>
            <a:r>
              <a:rPr lang="sk-SK" sz="1400" dirty="0" smtClean="0"/>
              <a:t>blokoch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Lekto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b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400" dirty="0"/>
              <a:t>Ing. Tomáš Dulík, Ph.D., Ing. Erik Král, Ph.D.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Kapacita: </a:t>
            </a:r>
            <a:b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400" dirty="0"/>
              <a:t>24 </a:t>
            </a:r>
            <a:r>
              <a:rPr lang="sk-SK" sz="1400" dirty="0" smtClean="0"/>
              <a:t>účastníkov</a:t>
            </a:r>
            <a:endParaRPr sz="1400" dirty="0"/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dirty="0">
              <a:uFill>
                <a:noFill/>
              </a:uFill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1" name="Google Shape;651;p37"/>
          <p:cNvSpPr txBox="1">
            <a:spLocks noGrp="1"/>
          </p:cNvSpPr>
          <p:nvPr>
            <p:ph type="body" idx="4294967295"/>
          </p:nvPr>
        </p:nvSpPr>
        <p:spPr>
          <a:xfrm>
            <a:off x="2275200" y="3990164"/>
            <a:ext cx="4746000" cy="862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Registrácia 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bude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spustená 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v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januári 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2019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b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Bližšie informácie budú čoskoro zverejnené</a:t>
            </a:r>
            <a:endParaRPr lang="cs-CZ" sz="1400" b="1" i="1" u="sng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400" b="1" i="1" u="sng" dirty="0">
                <a:solidFill>
                  <a:schemeClr val="bg2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cs-CZ" sz="1400" b="1" i="1" u="sng" dirty="0" smtClean="0">
                <a:solidFill>
                  <a:schemeClr val="bg2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ripravka.fai.utb.cz</a:t>
            </a:r>
            <a:endParaRPr sz="1400" b="1" i="1" dirty="0">
              <a:solidFill>
                <a:schemeClr val="bg2">
                  <a:lumMod val="7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8"/>
          <p:cNvSpPr txBox="1">
            <a:spLocks noGrp="1"/>
          </p:cNvSpPr>
          <p:nvPr>
            <p:ph type="ctrTitle"/>
          </p:nvPr>
        </p:nvSpPr>
        <p:spPr>
          <a:xfrm>
            <a:off x="2620650" y="1581600"/>
            <a:ext cx="4055100" cy="11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rgbClr val="FCC300"/>
                </a:solidFill>
              </a:rPr>
              <a:t>Robotická </a:t>
            </a:r>
            <a:r>
              <a:rPr lang="sk-SK" sz="3400" dirty="0" smtClean="0">
                <a:solidFill>
                  <a:srgbClr val="FCC300"/>
                </a:solidFill>
              </a:rPr>
              <a:t>súťaž </a:t>
            </a:r>
            <a:r>
              <a:rPr lang="en" sz="3400" dirty="0" smtClean="0">
                <a:solidFill>
                  <a:srgbClr val="FCC300"/>
                </a:solidFill>
              </a:rPr>
              <a:t>ROBOGAMES</a:t>
            </a:r>
            <a:endParaRPr sz="3400" dirty="0">
              <a:solidFill>
                <a:srgbClr val="FCC300"/>
              </a:solidFill>
            </a:endParaRPr>
          </a:p>
        </p:txBody>
      </p:sp>
      <p:grpSp>
        <p:nvGrpSpPr>
          <p:cNvPr id="657" name="Google Shape;657;p38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658" name="Google Shape;658;p38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38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8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25</a:t>
            </a:fld>
            <a:endParaRPr/>
          </a:p>
        </p:txBody>
      </p:sp>
      <p:sp>
        <p:nvSpPr>
          <p:cNvPr id="663" name="Google Shape;663;p38"/>
          <p:cNvSpPr/>
          <p:nvPr/>
        </p:nvSpPr>
        <p:spPr>
          <a:xfrm>
            <a:off x="1208615" y="889008"/>
            <a:ext cx="1018836" cy="1018756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8"/>
          <p:cNvSpPr txBox="1">
            <a:spLocks noGrp="1"/>
          </p:cNvSpPr>
          <p:nvPr>
            <p:ph type="body" idx="4294967295"/>
          </p:nvPr>
        </p:nvSpPr>
        <p:spPr>
          <a:xfrm>
            <a:off x="2710200" y="2713800"/>
            <a:ext cx="38760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1800" dirty="0" smtClean="0">
                <a:solidFill>
                  <a:srgbClr val="000000"/>
                </a:solidFill>
              </a:rPr>
              <a:t>Celoštátna </a:t>
            </a:r>
            <a:r>
              <a:rPr lang="en" sz="1800" dirty="0" smtClean="0">
                <a:solidFill>
                  <a:srgbClr val="000000"/>
                </a:solidFill>
              </a:rPr>
              <a:t>robotická </a:t>
            </a:r>
            <a:r>
              <a:rPr lang="sk-SK" sz="1800" dirty="0" smtClean="0">
                <a:solidFill>
                  <a:srgbClr val="000000"/>
                </a:solidFill>
              </a:rPr>
              <a:t>súťaž organizovaná </a:t>
            </a:r>
            <a:r>
              <a:rPr lang="en" sz="1800" dirty="0" smtClean="0">
                <a:solidFill>
                  <a:srgbClr val="000000"/>
                </a:solidFill>
              </a:rPr>
              <a:t>na </a:t>
            </a:r>
            <a:r>
              <a:rPr lang="en" sz="1800" dirty="0">
                <a:solidFill>
                  <a:srgbClr val="000000"/>
                </a:solidFill>
              </a:rPr>
              <a:t>FAI</a:t>
            </a:r>
            <a:br>
              <a:rPr lang="en" sz="1800" dirty="0">
                <a:solidFill>
                  <a:srgbClr val="000000"/>
                </a:solidFill>
              </a:rPr>
            </a:br>
            <a:r>
              <a:rPr lang="cs-CZ" sz="1800" dirty="0" smtClean="0">
                <a:solidFill>
                  <a:srgbClr val="000000"/>
                </a:solidFill>
              </a:rPr>
              <a:t>v </a:t>
            </a:r>
            <a:r>
              <a:rPr lang="sk-SK" sz="1800" dirty="0" smtClean="0">
                <a:solidFill>
                  <a:srgbClr val="000000"/>
                </a:solidFill>
              </a:rPr>
              <a:t>piatok</a:t>
            </a:r>
            <a:r>
              <a:rPr lang="cs-CZ" sz="1800" dirty="0" smtClean="0">
                <a:solidFill>
                  <a:srgbClr val="000000"/>
                </a:solidFill>
              </a:rPr>
              <a:t> 8</a:t>
            </a:r>
            <a:r>
              <a:rPr lang="cs-CZ" sz="1800" dirty="0" smtClean="0">
                <a:solidFill>
                  <a:srgbClr val="000000"/>
                </a:solidFill>
              </a:rPr>
              <a:t>. 2.</a:t>
            </a:r>
            <a:r>
              <a:rPr lang="en" sz="1800" dirty="0" smtClean="0">
                <a:solidFill>
                  <a:srgbClr val="000000"/>
                </a:solidFill>
              </a:rPr>
              <a:t> </a:t>
            </a:r>
            <a:r>
              <a:rPr lang="en" sz="1800" dirty="0">
                <a:solidFill>
                  <a:srgbClr val="000000"/>
                </a:solidFill>
              </a:rPr>
              <a:t>2019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39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670" name="Google Shape;670;p3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39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9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26</a:t>
            </a:fld>
            <a:endParaRPr/>
          </a:p>
        </p:txBody>
      </p:sp>
      <p:sp>
        <p:nvSpPr>
          <p:cNvPr id="675" name="Google Shape;675;p39"/>
          <p:cNvSpPr txBox="1">
            <a:spLocks noGrp="1"/>
          </p:cNvSpPr>
          <p:nvPr>
            <p:ph type="body" idx="4294967295"/>
          </p:nvPr>
        </p:nvSpPr>
        <p:spPr>
          <a:xfrm>
            <a:off x="2786125" y="494475"/>
            <a:ext cx="4243200" cy="41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Súťažné 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disciplíny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endParaRPr sz="14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3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vekové 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kateg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ó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rie 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(do 15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rokov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od 16 do 19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rokov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nad 19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rokov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sz="14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Účas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ť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je bezplatná, v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každej 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kateg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ó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rii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vecné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ceny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pre víťazov</a:t>
            </a:r>
            <a:endParaRPr sz="14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Pravidl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á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registrácia 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ďalšie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informácie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na </a:t>
            </a:r>
            <a:endParaRPr sz="14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dirty="0">
              <a:uFill>
                <a:noFill/>
              </a:uFill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6" name="Google Shape;676;p39"/>
          <p:cNvSpPr/>
          <p:nvPr/>
        </p:nvSpPr>
        <p:spPr>
          <a:xfrm>
            <a:off x="1208615" y="889008"/>
            <a:ext cx="1018836" cy="1018756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9"/>
          <p:cNvSpPr txBox="1">
            <a:spLocks noGrp="1"/>
          </p:cNvSpPr>
          <p:nvPr>
            <p:ph type="body" idx="4294967295"/>
          </p:nvPr>
        </p:nvSpPr>
        <p:spPr>
          <a:xfrm>
            <a:off x="2208600" y="766570"/>
            <a:ext cx="3690000" cy="12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Robosumo,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Sledovanie čiary</a:t>
            </a:r>
            <a:r>
              <a:rPr lang="en" sz="1400" dirty="0" smtClean="0"/>
              <a:t>,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Myš v </a:t>
            </a:r>
            <a:r>
              <a:rPr lang="sk-SK" sz="1400" dirty="0" smtClean="0"/>
              <a:t>bludisku </a:t>
            </a:r>
            <a:r>
              <a:rPr lang="en" sz="1400" dirty="0" smtClean="0"/>
              <a:t>(Micromouse</a:t>
            </a:r>
            <a:r>
              <a:rPr lang="en" sz="1400" dirty="0"/>
              <a:t>),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Robot </a:t>
            </a:r>
            <a:r>
              <a:rPr lang="sk-SK" sz="1400" dirty="0" smtClean="0"/>
              <a:t>upratovač</a:t>
            </a:r>
            <a:r>
              <a:rPr lang="en" sz="1400" dirty="0" smtClean="0"/>
              <a:t>.</a:t>
            </a:r>
            <a:endParaRPr sz="1400" dirty="0"/>
          </a:p>
        </p:txBody>
      </p:sp>
      <p:sp>
        <p:nvSpPr>
          <p:cNvPr id="678" name="Google Shape;678;p39"/>
          <p:cNvSpPr txBox="1"/>
          <p:nvPr/>
        </p:nvSpPr>
        <p:spPr>
          <a:xfrm>
            <a:off x="3635100" y="3953225"/>
            <a:ext cx="18738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b="1" i="1" u="sng" dirty="0">
                <a:solidFill>
                  <a:schemeClr val="bg2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cs-CZ" b="1" i="1" u="sng" dirty="0" smtClean="0">
                <a:solidFill>
                  <a:schemeClr val="bg2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obogames.utb.cz</a:t>
            </a:r>
            <a:endParaRPr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0"/>
          <p:cNvSpPr txBox="1">
            <a:spLocks noGrp="1"/>
          </p:cNvSpPr>
          <p:nvPr>
            <p:ph type="ctrTitle"/>
          </p:nvPr>
        </p:nvSpPr>
        <p:spPr>
          <a:xfrm>
            <a:off x="2375850" y="330275"/>
            <a:ext cx="4392300" cy="11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400" dirty="0" smtClean="0">
                <a:solidFill>
                  <a:srgbClr val="EC751B"/>
                </a:solidFill>
              </a:rPr>
              <a:t>Ubytovanie </a:t>
            </a:r>
            <a:r>
              <a:rPr lang="en" sz="3400" dirty="0" smtClean="0">
                <a:solidFill>
                  <a:srgbClr val="EC751B"/>
                </a:solidFill>
              </a:rPr>
              <a:t>a </a:t>
            </a:r>
            <a:r>
              <a:rPr lang="sk-SK" sz="3400" dirty="0" smtClean="0">
                <a:solidFill>
                  <a:srgbClr val="EC751B"/>
                </a:solidFill>
              </a:rPr>
              <a:t>stravovanie</a:t>
            </a:r>
            <a:endParaRPr sz="3400" dirty="0">
              <a:solidFill>
                <a:srgbClr val="EC751B"/>
              </a:solidFill>
            </a:endParaRPr>
          </a:p>
        </p:txBody>
      </p:sp>
      <p:grpSp>
        <p:nvGrpSpPr>
          <p:cNvPr id="684" name="Google Shape;684;p40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685" name="Google Shape;685;p40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40"/>
          <p:cNvSpPr/>
          <p:nvPr/>
        </p:nvSpPr>
        <p:spPr>
          <a:xfrm>
            <a:off x="1208623" y="953826"/>
            <a:ext cx="1018844" cy="889082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0"/>
          <p:cNvSpPr txBox="1">
            <a:spLocks noGrp="1"/>
          </p:cNvSpPr>
          <p:nvPr>
            <p:ph type="body" idx="4294967295"/>
          </p:nvPr>
        </p:nvSpPr>
        <p:spPr>
          <a:xfrm>
            <a:off x="2473800" y="1729732"/>
            <a:ext cx="4218253" cy="3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￮"/>
            </a:pPr>
            <a:r>
              <a:rPr lang="sk-SK" sz="1400" dirty="0" smtClean="0"/>
              <a:t>Ubytovanie </a:t>
            </a:r>
            <a:r>
              <a:rPr lang="en" sz="1400" dirty="0" smtClean="0"/>
              <a:t>v </a:t>
            </a:r>
            <a:r>
              <a:rPr lang="en" sz="1400" dirty="0"/>
              <a:t>1, 2 a 3 – </a:t>
            </a:r>
            <a:r>
              <a:rPr lang="sk-SK" sz="1400" dirty="0" smtClean="0"/>
              <a:t>posteľových </a:t>
            </a:r>
            <a:r>
              <a:rPr lang="sk-SK" sz="1400" dirty="0" smtClean="0"/>
              <a:t>izbách</a:t>
            </a:r>
            <a:r>
              <a:rPr lang="en" sz="1400" dirty="0" smtClean="0"/>
              <a:t>.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 dirty="0"/>
              <a:t>Cena </a:t>
            </a:r>
            <a:r>
              <a:rPr lang="en" sz="1400" dirty="0" smtClean="0"/>
              <a:t>2 </a:t>
            </a:r>
            <a:r>
              <a:rPr lang="en" sz="1400" dirty="0"/>
              <a:t>580 Kč </a:t>
            </a:r>
            <a:r>
              <a:rPr lang="sk-SK" sz="1400" dirty="0" smtClean="0"/>
              <a:t>-</a:t>
            </a:r>
            <a:r>
              <a:rPr lang="en" sz="1400" dirty="0" smtClean="0"/>
              <a:t> </a:t>
            </a:r>
            <a:r>
              <a:rPr lang="en" sz="1400" dirty="0"/>
              <a:t>3 060 </a:t>
            </a:r>
            <a:r>
              <a:rPr lang="en" sz="1400" dirty="0" smtClean="0"/>
              <a:t>Kč</a:t>
            </a:r>
            <a:r>
              <a:rPr lang="sk-SK" sz="1400" dirty="0" smtClean="0"/>
              <a:t> (100 € - 120 €)</a:t>
            </a:r>
            <a:r>
              <a:rPr lang="en" sz="1400" dirty="0" smtClean="0"/>
              <a:t>.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 dirty="0"/>
              <a:t>Celková kapacita až 840 </a:t>
            </a:r>
            <a:r>
              <a:rPr lang="sk-SK" sz="1400" dirty="0" smtClean="0"/>
              <a:t>postelí </a:t>
            </a:r>
            <a:r>
              <a:rPr lang="en" sz="1400" dirty="0" smtClean="0"/>
              <a:t>pr</a:t>
            </a:r>
            <a:r>
              <a:rPr lang="sk-SK" sz="1400" dirty="0" smtClean="0"/>
              <a:t>e</a:t>
            </a:r>
            <a:r>
              <a:rPr lang="en" sz="1400" dirty="0" smtClean="0"/>
              <a:t> </a:t>
            </a:r>
            <a:r>
              <a:rPr lang="sk-SK" sz="1400" dirty="0" smtClean="0"/>
              <a:t>študentov</a:t>
            </a:r>
            <a:r>
              <a:rPr lang="en" sz="1400" dirty="0" smtClean="0"/>
              <a:t>.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 dirty="0" smtClean="0"/>
              <a:t>Modern</a:t>
            </a:r>
            <a:r>
              <a:rPr lang="sk-SK" sz="1400" dirty="0" smtClean="0"/>
              <a:t>é</a:t>
            </a:r>
            <a:r>
              <a:rPr lang="en" sz="1400" dirty="0" smtClean="0"/>
              <a:t> </a:t>
            </a:r>
            <a:r>
              <a:rPr lang="sk-SK" sz="1400" dirty="0" smtClean="0"/>
              <a:t>vybavenie</a:t>
            </a:r>
            <a:r>
              <a:rPr lang="en" sz="1400" dirty="0" smtClean="0"/>
              <a:t>, </a:t>
            </a:r>
            <a:r>
              <a:rPr lang="sk-SK" sz="1400" dirty="0" smtClean="0"/>
              <a:t>pripojenie </a:t>
            </a:r>
            <a:r>
              <a:rPr lang="en" sz="1400" dirty="0" smtClean="0"/>
              <a:t>internetu </a:t>
            </a:r>
            <a:r>
              <a:rPr lang="en" sz="1400" dirty="0"/>
              <a:t>bez poplatku za </a:t>
            </a:r>
            <a:r>
              <a:rPr lang="sk-SK" sz="1400" dirty="0" smtClean="0"/>
              <a:t>dátovú prípojku</a:t>
            </a:r>
            <a:r>
              <a:rPr lang="en" sz="1400" dirty="0" smtClean="0"/>
              <a:t>.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￮"/>
            </a:pP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Š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tudenti 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mimo okres Zlín 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získ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vaj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ú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ubytovacie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š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tipendium v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výške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sk-SK" sz="1400" b="1" dirty="0" smtClean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9700" lvl="0" indent="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700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800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Kč/mesiac (27-31 €/mesiac)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 dirty="0"/>
              <a:t>2500 </a:t>
            </a:r>
            <a:r>
              <a:rPr lang="sk-SK" sz="1400" dirty="0" smtClean="0"/>
              <a:t>jedál </a:t>
            </a:r>
            <a:r>
              <a:rPr lang="en" sz="1400" dirty="0" smtClean="0"/>
              <a:t>denn</a:t>
            </a:r>
            <a:r>
              <a:rPr lang="sk-SK" sz="1400" dirty="0" smtClean="0"/>
              <a:t>e</a:t>
            </a:r>
            <a:r>
              <a:rPr lang="en" sz="1400" dirty="0" smtClean="0"/>
              <a:t>, vo</a:t>
            </a:r>
            <a:r>
              <a:rPr lang="sk-SK" sz="1400" dirty="0" smtClean="0"/>
              <a:t>ľ</a:t>
            </a:r>
            <a:r>
              <a:rPr lang="en" sz="1400" dirty="0" smtClean="0"/>
              <a:t>ba </a:t>
            </a:r>
            <a:r>
              <a:rPr lang="en" sz="1400" dirty="0"/>
              <a:t>z 10 </a:t>
            </a:r>
            <a:r>
              <a:rPr lang="sk-SK" sz="1400" dirty="0" smtClean="0"/>
              <a:t>jedál</a:t>
            </a:r>
            <a:r>
              <a:rPr lang="en" sz="1400" dirty="0" smtClean="0"/>
              <a:t>.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 dirty="0"/>
              <a:t>Cena dotovaného </a:t>
            </a:r>
            <a:r>
              <a:rPr lang="sk-SK" sz="1400" dirty="0" smtClean="0"/>
              <a:t>jedla </a:t>
            </a:r>
          </a:p>
          <a:p>
            <a:pPr marL="139700" lvl="0" indent="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400" dirty="0" smtClean="0"/>
              <a:t>40 </a:t>
            </a:r>
            <a:r>
              <a:rPr lang="en" sz="1400" dirty="0"/>
              <a:t>- 100 </a:t>
            </a:r>
            <a:r>
              <a:rPr lang="en" sz="1400" dirty="0" smtClean="0"/>
              <a:t>Kč</a:t>
            </a:r>
            <a:r>
              <a:rPr lang="sk-SK" sz="1400" dirty="0" smtClean="0"/>
              <a:t> (1,5-4 €)</a:t>
            </a:r>
            <a:r>
              <a:rPr lang="en" sz="1400" dirty="0" smtClean="0"/>
              <a:t>.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sk-SK" sz="1400" dirty="0" smtClean="0"/>
              <a:t>Chod </a:t>
            </a:r>
            <a:r>
              <a:rPr lang="en" sz="1400" dirty="0" smtClean="0"/>
              <a:t>menzy </a:t>
            </a:r>
            <a:r>
              <a:rPr lang="en" sz="1400" dirty="0"/>
              <a:t>je </a:t>
            </a:r>
            <a:r>
              <a:rPr lang="sk-SK" sz="1400" dirty="0" smtClean="0"/>
              <a:t>zaistený </a:t>
            </a:r>
            <a:r>
              <a:rPr lang="en" sz="1400" dirty="0" smtClean="0"/>
              <a:t>i </a:t>
            </a:r>
            <a:r>
              <a:rPr lang="en" sz="1400" dirty="0"/>
              <a:t>v </a:t>
            </a:r>
            <a:r>
              <a:rPr lang="en" sz="1400" dirty="0" smtClean="0"/>
              <a:t>budov</a:t>
            </a:r>
            <a:r>
              <a:rPr lang="sk-SK" sz="1400" dirty="0" smtClean="0"/>
              <a:t>e</a:t>
            </a:r>
            <a:r>
              <a:rPr lang="en" sz="1400" dirty="0" smtClean="0"/>
              <a:t> </a:t>
            </a:r>
            <a:r>
              <a:rPr lang="en" sz="1400" dirty="0"/>
              <a:t>FAI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 dirty="0"/>
              <a:t>Menza vybudovaná v r. 2004.</a:t>
            </a: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0" name="Google Shape;690;p40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0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1"/>
          <p:cNvSpPr txBox="1">
            <a:spLocks noGrp="1"/>
          </p:cNvSpPr>
          <p:nvPr>
            <p:ph type="ctrTitle"/>
          </p:nvPr>
        </p:nvSpPr>
        <p:spPr>
          <a:xfrm>
            <a:off x="2375850" y="330275"/>
            <a:ext cx="4392300" cy="11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400" dirty="0" smtClean="0">
                <a:solidFill>
                  <a:srgbClr val="EC751B"/>
                </a:solidFill>
              </a:rPr>
              <a:t>Štúdium </a:t>
            </a:r>
            <a:r>
              <a:rPr lang="en" sz="3400" dirty="0" smtClean="0">
                <a:solidFill>
                  <a:srgbClr val="EC751B"/>
                </a:solidFill>
              </a:rPr>
              <a:t>v </a:t>
            </a:r>
            <a:r>
              <a:rPr lang="en" sz="3400" dirty="0">
                <a:solidFill>
                  <a:srgbClr val="EC751B"/>
                </a:solidFill>
              </a:rPr>
              <a:t>zahraničí</a:t>
            </a:r>
            <a:endParaRPr sz="3400" dirty="0">
              <a:solidFill>
                <a:srgbClr val="EC751B"/>
              </a:solidFill>
            </a:endParaRPr>
          </a:p>
        </p:txBody>
      </p:sp>
      <p:grpSp>
        <p:nvGrpSpPr>
          <p:cNvPr id="697" name="Google Shape;697;p41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698" name="Google Shape;698;p4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" name="Google Shape;701;p41"/>
          <p:cNvSpPr txBox="1">
            <a:spLocks noGrp="1"/>
          </p:cNvSpPr>
          <p:nvPr>
            <p:ph type="body" idx="4294967295"/>
          </p:nvPr>
        </p:nvSpPr>
        <p:spPr>
          <a:xfrm>
            <a:off x="2451450" y="1717368"/>
            <a:ext cx="4241100" cy="32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￮"/>
            </a:pPr>
            <a:r>
              <a:rPr lang="sk-SK" sz="1400" dirty="0" smtClean="0"/>
              <a:t>Behom svojho štúdia </a:t>
            </a:r>
            <a:r>
              <a:rPr lang="en" sz="1400" dirty="0" smtClean="0"/>
              <a:t>m</a:t>
            </a:r>
            <a:r>
              <a:rPr lang="sk-SK" sz="1400" dirty="0" smtClean="0"/>
              <a:t>ô</a:t>
            </a:r>
            <a:r>
              <a:rPr lang="en" sz="1400" dirty="0" smtClean="0"/>
              <a:t>žeš vycestova</a:t>
            </a:r>
            <a:r>
              <a:rPr lang="sk-SK" sz="1400" dirty="0" smtClean="0"/>
              <a:t>ť</a:t>
            </a:r>
            <a:r>
              <a:rPr lang="en" sz="1400" dirty="0" smtClean="0"/>
              <a:t> </a:t>
            </a:r>
            <a:r>
              <a:rPr lang="en" sz="1400" dirty="0"/>
              <a:t>do </a:t>
            </a:r>
            <a:r>
              <a:rPr lang="sk-SK" sz="1400" dirty="0" smtClean="0"/>
              <a:t>zahraničia </a:t>
            </a:r>
            <a:r>
              <a:rPr lang="en" sz="1400" dirty="0" smtClean="0"/>
              <a:t>v </a:t>
            </a:r>
            <a:r>
              <a:rPr lang="en" sz="1400" dirty="0"/>
              <a:t>rámci </a:t>
            </a:r>
            <a:r>
              <a:rPr lang="sk-SK" sz="1400" dirty="0" smtClean="0"/>
              <a:t>študijného </a:t>
            </a:r>
            <a:r>
              <a:rPr lang="en" sz="1400" dirty="0" smtClean="0"/>
              <a:t>programu </a:t>
            </a:r>
            <a:r>
              <a:rPr lang="en" sz="1400" dirty="0"/>
              <a:t>Erasmus+, Freemover  </a:t>
            </a:r>
            <a:r>
              <a:rPr lang="en" sz="1400" dirty="0" smtClean="0"/>
              <a:t>at</a:t>
            </a:r>
            <a:r>
              <a:rPr lang="sk-SK" sz="1400" dirty="0" smtClean="0"/>
              <a:t>ď</a:t>
            </a:r>
            <a:r>
              <a:rPr lang="en" sz="1400" dirty="0" smtClean="0"/>
              <a:t>.</a:t>
            </a:r>
            <a:endParaRPr sz="14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Krajiny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r>
              <a:rPr lang="en" sz="1400" dirty="0" smtClean="0"/>
              <a:t> </a:t>
            </a:r>
            <a:r>
              <a:rPr lang="sk-SK" sz="1400" dirty="0" smtClean="0"/>
              <a:t>Belgicko</a:t>
            </a:r>
            <a:r>
              <a:rPr lang="en" sz="1400" dirty="0" smtClean="0"/>
              <a:t>, Est</a:t>
            </a:r>
            <a:r>
              <a:rPr lang="sk-SK" sz="1400" dirty="0" smtClean="0"/>
              <a:t>ó</a:t>
            </a:r>
            <a:r>
              <a:rPr lang="en" sz="1400" dirty="0" smtClean="0"/>
              <a:t>nsko</a:t>
            </a:r>
            <a:r>
              <a:rPr lang="en" sz="1400" dirty="0"/>
              <a:t>, Lotyšsko, </a:t>
            </a:r>
            <a:r>
              <a:rPr lang="en" sz="1400" dirty="0" smtClean="0"/>
              <a:t>F</a:t>
            </a:r>
            <a:r>
              <a:rPr lang="sk-SK" sz="1400" dirty="0" smtClean="0"/>
              <a:t>í</a:t>
            </a:r>
            <a:r>
              <a:rPr lang="en" sz="1400" dirty="0" smtClean="0"/>
              <a:t>nsko</a:t>
            </a:r>
            <a:r>
              <a:rPr lang="en" sz="1400" dirty="0"/>
              <a:t>, </a:t>
            </a:r>
            <a:r>
              <a:rPr lang="sk-SK" sz="1400" dirty="0" smtClean="0"/>
              <a:t>Taliansko</a:t>
            </a:r>
            <a:r>
              <a:rPr lang="en" sz="1400" dirty="0" smtClean="0"/>
              <a:t>, </a:t>
            </a:r>
            <a:r>
              <a:rPr lang="sk-SK" sz="1400" dirty="0" smtClean="0"/>
              <a:t>Francúzsko</a:t>
            </a:r>
            <a:r>
              <a:rPr lang="en" sz="1400" dirty="0" smtClean="0"/>
              <a:t>, N</a:t>
            </a:r>
            <a:r>
              <a:rPr lang="sk-SK" sz="1400" dirty="0" smtClean="0"/>
              <a:t>ó</a:t>
            </a:r>
            <a:r>
              <a:rPr lang="en" sz="1400" dirty="0" smtClean="0"/>
              <a:t>rsko</a:t>
            </a:r>
            <a:r>
              <a:rPr lang="en" sz="1400" dirty="0"/>
              <a:t>, </a:t>
            </a:r>
            <a:r>
              <a:rPr lang="sk-SK" sz="1400" dirty="0" smtClean="0"/>
              <a:t>Cyprus</a:t>
            </a:r>
            <a:r>
              <a:rPr lang="en" sz="1400" dirty="0" smtClean="0"/>
              <a:t>, </a:t>
            </a:r>
            <a:r>
              <a:rPr lang="en" sz="1400" dirty="0"/>
              <a:t>Litva, Malta, Portugalsko, </a:t>
            </a:r>
            <a:r>
              <a:rPr lang="sk-SK" sz="1400" dirty="0" smtClean="0"/>
              <a:t>Rakúsko</a:t>
            </a:r>
            <a:r>
              <a:rPr lang="en" sz="1400" dirty="0" smtClean="0"/>
              <a:t>, </a:t>
            </a:r>
            <a:r>
              <a:rPr lang="sk-SK" sz="1400" dirty="0" smtClean="0"/>
              <a:t>Grécko</a:t>
            </a:r>
            <a:r>
              <a:rPr lang="en" sz="1400" dirty="0" smtClean="0"/>
              <a:t>, </a:t>
            </a:r>
            <a:r>
              <a:rPr lang="en" sz="1400" dirty="0"/>
              <a:t>Slovensko, Slovinsko, </a:t>
            </a:r>
            <a:r>
              <a:rPr lang="sk-SK" sz="1400" dirty="0" smtClean="0"/>
              <a:t>Španielsko</a:t>
            </a:r>
            <a:r>
              <a:rPr lang="en" sz="1400" dirty="0" smtClean="0"/>
              <a:t>, </a:t>
            </a:r>
            <a:r>
              <a:rPr lang="en" sz="1400" dirty="0"/>
              <a:t>Turecko...</a:t>
            </a: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2" name="Google Shape;702;p41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1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28</a:t>
            </a:fld>
            <a:endParaRPr/>
          </a:p>
        </p:txBody>
      </p:sp>
      <p:grpSp>
        <p:nvGrpSpPr>
          <p:cNvPr id="704" name="Google Shape;704;p41"/>
          <p:cNvGrpSpPr/>
          <p:nvPr/>
        </p:nvGrpSpPr>
        <p:grpSpPr>
          <a:xfrm>
            <a:off x="1248957" y="929302"/>
            <a:ext cx="938153" cy="938153"/>
            <a:chOff x="5941025" y="3634400"/>
            <a:chExt cx="467650" cy="467650"/>
          </a:xfrm>
        </p:grpSpPr>
        <p:sp>
          <p:nvSpPr>
            <p:cNvPr id="705" name="Google Shape;705;p4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2"/>
          <p:cNvSpPr txBox="1">
            <a:spLocks noGrp="1"/>
          </p:cNvSpPr>
          <p:nvPr>
            <p:ph type="ctrTitle"/>
          </p:nvPr>
        </p:nvSpPr>
        <p:spPr>
          <a:xfrm>
            <a:off x="2576550" y="330275"/>
            <a:ext cx="3990900" cy="11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rgbClr val="EC751B"/>
                </a:solidFill>
              </a:rPr>
              <a:t>Chceš </a:t>
            </a:r>
            <a:r>
              <a:rPr lang="sk-SK" sz="3400" dirty="0" smtClean="0">
                <a:solidFill>
                  <a:srgbClr val="EC751B"/>
                </a:solidFill>
              </a:rPr>
              <a:t>športovať</a:t>
            </a:r>
            <a:r>
              <a:rPr lang="en" sz="3400" dirty="0" smtClean="0">
                <a:solidFill>
                  <a:srgbClr val="EC751B"/>
                </a:solidFill>
              </a:rPr>
              <a:t>?</a:t>
            </a:r>
            <a:endParaRPr sz="3400" dirty="0">
              <a:solidFill>
                <a:srgbClr val="EC751B"/>
              </a:solidFill>
            </a:endParaRPr>
          </a:p>
        </p:txBody>
      </p:sp>
      <p:grpSp>
        <p:nvGrpSpPr>
          <p:cNvPr id="716" name="Google Shape;716;p42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717" name="Google Shape;717;p4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0" name="Google Shape;720;p42"/>
          <p:cNvSpPr txBox="1">
            <a:spLocks noGrp="1"/>
          </p:cNvSpPr>
          <p:nvPr>
            <p:ph type="body" idx="4294967295"/>
          </p:nvPr>
        </p:nvSpPr>
        <p:spPr>
          <a:xfrm>
            <a:off x="2451450" y="1680275"/>
            <a:ext cx="4241100" cy="32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￮"/>
            </a:pPr>
            <a:r>
              <a:rPr lang="en" sz="1400" dirty="0"/>
              <a:t>Vysokoškolský </a:t>
            </a:r>
            <a:r>
              <a:rPr lang="sk-SK" sz="1400" dirty="0" smtClean="0"/>
              <a:t>športový </a:t>
            </a:r>
            <a:r>
              <a:rPr lang="en" sz="1400" dirty="0" smtClean="0"/>
              <a:t>klub</a:t>
            </a:r>
            <a:endParaRPr sz="14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 dirty="0"/>
              <a:t>Aerobic, </a:t>
            </a:r>
            <a:r>
              <a:rPr lang="en" sz="1400" dirty="0" smtClean="0"/>
              <a:t>B</a:t>
            </a:r>
            <a:r>
              <a:rPr lang="sk-SK" sz="1400" dirty="0" smtClean="0"/>
              <a:t>e</a:t>
            </a:r>
            <a:r>
              <a:rPr lang="en" sz="1400" dirty="0" smtClean="0"/>
              <a:t>dminton</a:t>
            </a:r>
            <a:r>
              <a:rPr lang="en" sz="1400" dirty="0"/>
              <a:t>, Basketbal, Cyklistika, Florbal, Golf, </a:t>
            </a:r>
            <a:r>
              <a:rPr lang="en" sz="1400" dirty="0" smtClean="0"/>
              <a:t>Horolezectv</a:t>
            </a:r>
            <a:r>
              <a:rPr lang="sk-SK" sz="1400" dirty="0" smtClean="0"/>
              <a:t>o</a:t>
            </a:r>
            <a:r>
              <a:rPr lang="en" sz="1400" dirty="0" smtClean="0"/>
              <a:t>, </a:t>
            </a:r>
            <a:r>
              <a:rPr lang="en" sz="1400" dirty="0"/>
              <a:t>Indoor cycling, Inline </a:t>
            </a:r>
            <a:r>
              <a:rPr lang="sk-SK" sz="1400" dirty="0" smtClean="0"/>
              <a:t>korčuľovanie</a:t>
            </a:r>
            <a:r>
              <a:rPr lang="en" sz="1400" dirty="0" smtClean="0"/>
              <a:t>, Letn</a:t>
            </a:r>
            <a:r>
              <a:rPr lang="sk-SK" sz="1400" dirty="0" smtClean="0"/>
              <a:t>ý</a:t>
            </a:r>
            <a:r>
              <a:rPr lang="en" sz="1400" dirty="0" smtClean="0"/>
              <a:t> </a:t>
            </a:r>
            <a:r>
              <a:rPr lang="sk-SK" sz="1400" dirty="0" smtClean="0"/>
              <a:t>športový </a:t>
            </a:r>
            <a:r>
              <a:rPr lang="en" sz="1400" dirty="0" smtClean="0"/>
              <a:t>kurz</a:t>
            </a:r>
            <a:r>
              <a:rPr lang="en" sz="1400" dirty="0"/>
              <a:t>, </a:t>
            </a:r>
            <a:r>
              <a:rPr lang="sk-SK" sz="1400" dirty="0" smtClean="0"/>
              <a:t>Lyžovanie</a:t>
            </a:r>
            <a:r>
              <a:rPr lang="en" sz="1400" dirty="0" smtClean="0"/>
              <a:t>, </a:t>
            </a:r>
            <a:r>
              <a:rPr lang="sk-SK" sz="1400" dirty="0" smtClean="0"/>
              <a:t>Plávanie</a:t>
            </a:r>
            <a:r>
              <a:rPr lang="en" sz="1400" dirty="0" smtClean="0"/>
              <a:t>, </a:t>
            </a:r>
            <a:r>
              <a:rPr lang="sk-SK" sz="1400" dirty="0" err="1" smtClean="0"/>
              <a:t>Futsal</a:t>
            </a:r>
            <a:r>
              <a:rPr lang="en" sz="1400" dirty="0" smtClean="0"/>
              <a:t>, Seb</a:t>
            </a:r>
            <a:r>
              <a:rPr lang="sk-SK" sz="1400" dirty="0" smtClean="0"/>
              <a:t>a</a:t>
            </a:r>
            <a:r>
              <a:rPr lang="en" sz="1400" dirty="0" smtClean="0"/>
              <a:t>obrana</a:t>
            </a:r>
            <a:r>
              <a:rPr lang="en" sz="1400" dirty="0"/>
              <a:t>, Squash, </a:t>
            </a:r>
            <a:r>
              <a:rPr lang="en" sz="1400" dirty="0" smtClean="0"/>
              <a:t>Stoln</a:t>
            </a:r>
            <a:r>
              <a:rPr lang="sk-SK" sz="1400" dirty="0" smtClean="0"/>
              <a:t>ý</a:t>
            </a:r>
            <a:r>
              <a:rPr lang="en" sz="1400" dirty="0" smtClean="0"/>
              <a:t> </a:t>
            </a:r>
            <a:r>
              <a:rPr lang="en" sz="1400" dirty="0"/>
              <a:t>tenis, Taekwon-do, Tai Ji Quan, Tenis, Thajský box - Základy kickboxu, Volejbal, </a:t>
            </a:r>
            <a:r>
              <a:rPr lang="en" sz="1400" dirty="0" smtClean="0"/>
              <a:t>Zdravotn</a:t>
            </a:r>
            <a:r>
              <a:rPr lang="sk-SK" sz="1400" dirty="0" smtClean="0"/>
              <a:t>á</a:t>
            </a:r>
            <a:r>
              <a:rPr lang="en" sz="1400" dirty="0" smtClean="0"/>
              <a:t> t</a:t>
            </a:r>
            <a:r>
              <a:rPr lang="sk-SK" sz="1400" dirty="0" smtClean="0"/>
              <a:t>e</a:t>
            </a:r>
            <a:r>
              <a:rPr lang="en" sz="1400" dirty="0" smtClean="0"/>
              <a:t>lesná </a:t>
            </a:r>
            <a:r>
              <a:rPr lang="en" sz="1400" dirty="0"/>
              <a:t>výchova</a:t>
            </a:r>
            <a:endParaRPr sz="14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 dirty="0"/>
              <a:t>Blokové </a:t>
            </a:r>
            <a:r>
              <a:rPr lang="en" sz="1400" dirty="0" smtClean="0"/>
              <a:t>zimn</a:t>
            </a:r>
            <a:r>
              <a:rPr lang="sk-SK" sz="1400" dirty="0" smtClean="0"/>
              <a:t>é</a:t>
            </a:r>
            <a:r>
              <a:rPr lang="en" sz="1400" dirty="0" smtClean="0"/>
              <a:t> </a:t>
            </a:r>
            <a:r>
              <a:rPr lang="en" sz="1400" dirty="0"/>
              <a:t>kurzy tuzemské</a:t>
            </a:r>
            <a:br>
              <a:rPr lang="en" sz="1400" dirty="0"/>
            </a:br>
            <a:r>
              <a:rPr lang="sk-SK" sz="1400" dirty="0" smtClean="0"/>
              <a:t>aj</a:t>
            </a:r>
            <a:r>
              <a:rPr lang="en" sz="1400" dirty="0" smtClean="0"/>
              <a:t> zahraničn</a:t>
            </a:r>
            <a:r>
              <a:rPr lang="sk-SK" sz="1400" dirty="0" smtClean="0"/>
              <a:t>é</a:t>
            </a: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1" name="Google Shape;721;p42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2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29</a:t>
            </a:fld>
            <a:endParaRPr/>
          </a:p>
        </p:txBody>
      </p:sp>
      <p:grpSp>
        <p:nvGrpSpPr>
          <p:cNvPr id="723" name="Google Shape;723;p42"/>
          <p:cNvGrpSpPr/>
          <p:nvPr/>
        </p:nvGrpSpPr>
        <p:grpSpPr>
          <a:xfrm>
            <a:off x="1107846" y="1044185"/>
            <a:ext cx="1220385" cy="708379"/>
            <a:chOff x="531800" y="5071350"/>
            <a:chExt cx="529750" cy="292900"/>
          </a:xfrm>
        </p:grpSpPr>
        <p:sp>
          <p:nvSpPr>
            <p:cNvPr id="724" name="Google Shape;724;p42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>
            <a:spLocks noGrp="1"/>
          </p:cNvSpPr>
          <p:nvPr>
            <p:ph type="ctrTitle"/>
          </p:nvPr>
        </p:nvSpPr>
        <p:spPr>
          <a:xfrm>
            <a:off x="2569800" y="330275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751B"/>
                </a:solidFill>
              </a:rPr>
              <a:t>Zlín</a:t>
            </a:r>
            <a:endParaRPr>
              <a:solidFill>
                <a:srgbClr val="EC751B"/>
              </a:solidFill>
            </a:endParaRPr>
          </a:p>
        </p:txBody>
      </p:sp>
      <p:grpSp>
        <p:nvGrpSpPr>
          <p:cNvPr id="166" name="Google Shape;166;p16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167" name="Google Shape;167;p16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16"/>
          <p:cNvSpPr txBox="1">
            <a:spLocks noGrp="1"/>
          </p:cNvSpPr>
          <p:nvPr>
            <p:ph type="body" idx="4294967295"/>
          </p:nvPr>
        </p:nvSpPr>
        <p:spPr>
          <a:xfrm>
            <a:off x="2631050" y="1244300"/>
            <a:ext cx="4436700" cy="36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￮"/>
            </a:pPr>
            <a:r>
              <a:rPr lang="sk-SK" sz="1800" dirty="0" smtClean="0"/>
              <a:t>Štatutárne </a:t>
            </a:r>
            <a:r>
              <a:rPr lang="en" sz="1800" dirty="0" smtClean="0"/>
              <a:t>m</a:t>
            </a:r>
            <a:r>
              <a:rPr lang="sk-SK" sz="1800" dirty="0" smtClean="0"/>
              <a:t>e</a:t>
            </a:r>
            <a:r>
              <a:rPr lang="en" sz="1800" dirty="0" smtClean="0"/>
              <a:t>sto </a:t>
            </a:r>
            <a:r>
              <a:rPr lang="en" sz="1800" dirty="0"/>
              <a:t>na </a:t>
            </a:r>
            <a:r>
              <a:rPr lang="en" sz="1800" dirty="0" smtClean="0"/>
              <a:t>východ</a:t>
            </a:r>
            <a:r>
              <a:rPr lang="sk-SK" sz="1800" dirty="0" smtClean="0"/>
              <a:t>e</a:t>
            </a:r>
            <a:r>
              <a:rPr lang="en" sz="1800" dirty="0" smtClean="0"/>
              <a:t> </a:t>
            </a:r>
            <a:r>
              <a:rPr lang="en" sz="1800" dirty="0"/>
              <a:t>Moravy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 dirty="0"/>
              <a:t>Centrum </a:t>
            </a:r>
            <a:r>
              <a:rPr lang="en" sz="1800" dirty="0" smtClean="0"/>
              <a:t>Zlínsk</a:t>
            </a:r>
            <a:r>
              <a:rPr lang="sk-SK" sz="1800" dirty="0" smtClean="0"/>
              <a:t>e</a:t>
            </a:r>
            <a:r>
              <a:rPr lang="en" sz="1800" dirty="0" smtClean="0"/>
              <a:t>ho kraj</a:t>
            </a:r>
            <a:r>
              <a:rPr lang="sk-SK" sz="1800" dirty="0" smtClean="0"/>
              <a:t>a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 dirty="0"/>
              <a:t>75 tisíc </a:t>
            </a:r>
            <a:r>
              <a:rPr lang="sk-SK" sz="1800" dirty="0" smtClean="0"/>
              <a:t>obyvateľov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sk-SK" sz="1800" dirty="0" smtClean="0"/>
              <a:t>Spojenie</a:t>
            </a:r>
            <a:r>
              <a:rPr lang="en" sz="1800" dirty="0" smtClean="0"/>
              <a:t> architekt</a:t>
            </a:r>
            <a:r>
              <a:rPr lang="sk-SK" sz="1800" dirty="0" smtClean="0"/>
              <a:t>ú</a:t>
            </a:r>
            <a:r>
              <a:rPr lang="en" sz="1800" dirty="0" smtClean="0"/>
              <a:t>ry </a:t>
            </a:r>
            <a:r>
              <a:rPr lang="en" sz="1800" dirty="0"/>
              <a:t>a </a:t>
            </a:r>
            <a:r>
              <a:rPr lang="en" sz="1800" dirty="0" smtClean="0"/>
              <a:t>p</a:t>
            </a:r>
            <a:r>
              <a:rPr lang="sk-SK" sz="1800" dirty="0" smtClean="0"/>
              <a:t>r</a:t>
            </a:r>
            <a:r>
              <a:rPr lang="en" sz="1800" dirty="0" smtClean="0"/>
              <a:t>írody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 dirty="0" smtClean="0"/>
              <a:t>Baťov</a:t>
            </a:r>
            <a:r>
              <a:rPr lang="sk-SK" sz="1800" dirty="0" smtClean="0"/>
              <a:t>e</a:t>
            </a:r>
            <a:r>
              <a:rPr lang="en" sz="1800" dirty="0" smtClean="0"/>
              <a:t> m</a:t>
            </a:r>
            <a:r>
              <a:rPr lang="sk-SK" sz="1800" dirty="0" smtClean="0"/>
              <a:t>e</a:t>
            </a:r>
            <a:r>
              <a:rPr lang="en" sz="1800" dirty="0" smtClean="0"/>
              <a:t>sto</a:t>
            </a:r>
            <a:r>
              <a:rPr lang="en" sz="1800" dirty="0"/>
              <a:t>, </a:t>
            </a:r>
            <a:r>
              <a:rPr lang="en" sz="1800" dirty="0" smtClean="0"/>
              <a:t>M</a:t>
            </a:r>
            <a:r>
              <a:rPr lang="sk-SK" sz="1800" dirty="0" smtClean="0"/>
              <a:t>e</a:t>
            </a:r>
            <a:r>
              <a:rPr lang="en" sz="1800" dirty="0" smtClean="0"/>
              <a:t>sto zelen</a:t>
            </a:r>
            <a:r>
              <a:rPr lang="sk-SK" sz="1800" dirty="0" smtClean="0"/>
              <a:t>e</a:t>
            </a:r>
            <a:r>
              <a:rPr lang="en" sz="1800" dirty="0" smtClean="0"/>
              <a:t>, Univerzitn</a:t>
            </a:r>
            <a:r>
              <a:rPr lang="sk-SK" sz="1800" dirty="0" smtClean="0"/>
              <a:t>é</a:t>
            </a:r>
            <a:r>
              <a:rPr lang="en" sz="1800" dirty="0" smtClean="0"/>
              <a:t> m</a:t>
            </a:r>
            <a:r>
              <a:rPr lang="sk-SK" sz="1800" dirty="0" smtClean="0"/>
              <a:t>e</a:t>
            </a:r>
            <a:r>
              <a:rPr lang="en" sz="1800" dirty="0" smtClean="0"/>
              <a:t>sto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 dirty="0" smtClean="0"/>
              <a:t>Me</a:t>
            </a:r>
            <a:r>
              <a:rPr lang="sk-SK" sz="1800" dirty="0" smtClean="0"/>
              <a:t>d</a:t>
            </a:r>
            <a:r>
              <a:rPr lang="en" sz="1800" dirty="0" smtClean="0"/>
              <a:t>zinárodn</a:t>
            </a:r>
            <a:r>
              <a:rPr lang="sk-SK" sz="1800" dirty="0" smtClean="0"/>
              <a:t>ý</a:t>
            </a:r>
            <a:r>
              <a:rPr lang="en" sz="1800" dirty="0" smtClean="0"/>
              <a:t> </a:t>
            </a:r>
            <a:r>
              <a:rPr lang="en" sz="1800" dirty="0"/>
              <a:t>festival </a:t>
            </a:r>
            <a:r>
              <a:rPr lang="sk-SK" sz="1800" dirty="0" smtClean="0"/>
              <a:t>filmov </a:t>
            </a:r>
            <a:r>
              <a:rPr lang="en" sz="1800" dirty="0" smtClean="0"/>
              <a:t>pr</a:t>
            </a:r>
            <a:r>
              <a:rPr lang="sk-SK" sz="1800" dirty="0" smtClean="0"/>
              <a:t>e</a:t>
            </a:r>
            <a:r>
              <a:rPr lang="en" sz="1800" dirty="0" smtClean="0"/>
              <a:t> d</a:t>
            </a:r>
            <a:r>
              <a:rPr lang="sk-SK" sz="1800" dirty="0" smtClean="0"/>
              <a:t>e</a:t>
            </a:r>
            <a:r>
              <a:rPr lang="en" sz="1800" dirty="0" smtClean="0"/>
              <a:t>ti </a:t>
            </a:r>
            <a:r>
              <a:rPr lang="en" sz="1800" dirty="0"/>
              <a:t>a mládež, motoristický </a:t>
            </a:r>
            <a:r>
              <a:rPr lang="en" sz="1800" dirty="0" smtClean="0"/>
              <a:t>závod</a:t>
            </a:r>
            <a:r>
              <a:rPr lang="sk-SK" sz="1800" dirty="0"/>
              <a:t> </a:t>
            </a:r>
            <a:r>
              <a:rPr lang="en" sz="1800" dirty="0" smtClean="0"/>
              <a:t>Barum </a:t>
            </a:r>
            <a:r>
              <a:rPr lang="en" sz="1800" dirty="0"/>
              <a:t>Rallye</a:t>
            </a: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16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1259525" y="790713"/>
            <a:ext cx="917029" cy="1215336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3"/>
          <p:cNvSpPr txBox="1">
            <a:spLocks noGrp="1"/>
          </p:cNvSpPr>
          <p:nvPr>
            <p:ph type="ctrTitle"/>
          </p:nvPr>
        </p:nvSpPr>
        <p:spPr>
          <a:xfrm>
            <a:off x="2576550" y="330275"/>
            <a:ext cx="3990900" cy="11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400" dirty="0" smtClean="0">
                <a:solidFill>
                  <a:srgbClr val="EC751B"/>
                </a:solidFill>
              </a:rPr>
              <a:t>Š</a:t>
            </a:r>
            <a:r>
              <a:rPr lang="en" sz="3400" dirty="0" smtClean="0">
                <a:solidFill>
                  <a:srgbClr val="EC751B"/>
                </a:solidFill>
              </a:rPr>
              <a:t>tudentské </a:t>
            </a:r>
            <a:r>
              <a:rPr lang="sk-SK" sz="3400" dirty="0" smtClean="0">
                <a:solidFill>
                  <a:srgbClr val="EC751B"/>
                </a:solidFill>
              </a:rPr>
              <a:t>organizácie</a:t>
            </a:r>
            <a:endParaRPr sz="3400" dirty="0">
              <a:solidFill>
                <a:srgbClr val="EC751B"/>
              </a:solidFill>
            </a:endParaRPr>
          </a:p>
        </p:txBody>
      </p:sp>
      <p:grpSp>
        <p:nvGrpSpPr>
          <p:cNvPr id="736" name="Google Shape;736;p43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737" name="Google Shape;737;p4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0" name="Google Shape;740;p43"/>
          <p:cNvSpPr txBox="1">
            <a:spLocks noGrp="1"/>
          </p:cNvSpPr>
          <p:nvPr>
            <p:ph type="body" idx="4294967295"/>
          </p:nvPr>
        </p:nvSpPr>
        <p:spPr>
          <a:xfrm>
            <a:off x="2451449" y="1753475"/>
            <a:ext cx="4484443" cy="27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￮"/>
            </a:pPr>
            <a:r>
              <a:rPr lang="en" sz="1400" dirty="0"/>
              <a:t>FAI – Maths Support Centre – podpora výuky matematiky</a:t>
            </a:r>
            <a:endParaRPr sz="14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 dirty="0" smtClean="0"/>
              <a:t>AISEC </a:t>
            </a:r>
            <a:r>
              <a:rPr lang="en" sz="1400" dirty="0" smtClean="0"/>
              <a:t>– </a:t>
            </a:r>
            <a:r>
              <a:rPr lang="sk-SK" sz="1400" dirty="0" smtClean="0"/>
              <a:t>medzinárodná </a:t>
            </a:r>
            <a:r>
              <a:rPr lang="en" sz="1400" dirty="0" smtClean="0"/>
              <a:t>vým</a:t>
            </a:r>
            <a:r>
              <a:rPr lang="sk-SK" sz="1400" dirty="0" smtClean="0"/>
              <a:t>e</a:t>
            </a:r>
            <a:r>
              <a:rPr lang="en" sz="1400" dirty="0" smtClean="0"/>
              <a:t>na </a:t>
            </a:r>
            <a:r>
              <a:rPr lang="sk-SK" sz="1400" dirty="0" smtClean="0"/>
              <a:t>študentov</a:t>
            </a:r>
            <a:r>
              <a:rPr lang="en" sz="1400" dirty="0" smtClean="0"/>
              <a:t>,</a:t>
            </a:r>
            <a:endParaRPr lang="sk-SK" sz="1400" dirty="0" smtClean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 dirty="0" smtClean="0"/>
              <a:t>IAESTE </a:t>
            </a:r>
            <a:r>
              <a:rPr lang="en" sz="1400" dirty="0"/>
              <a:t>- </a:t>
            </a:r>
            <a:r>
              <a:rPr lang="en" sz="1400" dirty="0" smtClean="0"/>
              <a:t>zahraničn</a:t>
            </a:r>
            <a:r>
              <a:rPr lang="sk-SK" sz="1400" dirty="0" smtClean="0"/>
              <a:t>á</a:t>
            </a:r>
            <a:r>
              <a:rPr lang="en" sz="1400" dirty="0" smtClean="0"/>
              <a:t> prax pr</a:t>
            </a:r>
            <a:r>
              <a:rPr lang="sk-SK" sz="1400" dirty="0" smtClean="0"/>
              <a:t>e</a:t>
            </a:r>
            <a:r>
              <a:rPr lang="en" sz="1400" dirty="0" smtClean="0"/>
              <a:t> </a:t>
            </a:r>
            <a:r>
              <a:rPr lang="sk-SK" sz="1400" dirty="0" smtClean="0"/>
              <a:t>študentov</a:t>
            </a:r>
            <a:r>
              <a:rPr lang="en" sz="1400" dirty="0" smtClean="0"/>
              <a:t>,</a:t>
            </a:r>
            <a:endParaRPr lang="sk-SK" sz="1400" dirty="0" smtClean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 dirty="0" smtClean="0"/>
              <a:t>Studentská </a:t>
            </a:r>
            <a:r>
              <a:rPr lang="en" sz="1400" dirty="0"/>
              <a:t>unie UTB, </a:t>
            </a:r>
            <a:endParaRPr lang="sk-SK" sz="1400" dirty="0" smtClean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sk-SK" sz="1400" dirty="0" smtClean="0"/>
              <a:t>Študentský </a:t>
            </a:r>
            <a:r>
              <a:rPr lang="en" sz="1400" dirty="0" smtClean="0"/>
              <a:t>klub </a:t>
            </a:r>
            <a:r>
              <a:rPr lang="en" sz="1400" dirty="0"/>
              <a:t>RR49 - Right road 49, </a:t>
            </a:r>
            <a:endParaRPr lang="sk-SK" sz="1400" dirty="0" smtClean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 dirty="0" smtClean="0"/>
              <a:t>Buddy </a:t>
            </a:r>
            <a:r>
              <a:rPr lang="en" sz="1400" dirty="0"/>
              <a:t>system – pomoc a podpora </a:t>
            </a:r>
            <a:r>
              <a:rPr lang="sk-SK" sz="1400" dirty="0" smtClean="0"/>
              <a:t>zahraničným študentom</a:t>
            </a: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1" name="Google Shape;741;p43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3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30</a:t>
            </a:fld>
            <a:endParaRPr/>
          </a:p>
        </p:txBody>
      </p:sp>
      <p:sp>
        <p:nvSpPr>
          <p:cNvPr id="743" name="Google Shape;743;p43"/>
          <p:cNvSpPr/>
          <p:nvPr/>
        </p:nvSpPr>
        <p:spPr>
          <a:xfrm>
            <a:off x="1282275" y="941236"/>
            <a:ext cx="871519" cy="91426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4"/>
          <p:cNvSpPr txBox="1">
            <a:spLocks noGrp="1"/>
          </p:cNvSpPr>
          <p:nvPr>
            <p:ph type="ctrTitle"/>
          </p:nvPr>
        </p:nvSpPr>
        <p:spPr>
          <a:xfrm>
            <a:off x="2576550" y="120100"/>
            <a:ext cx="3990900" cy="14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400" dirty="0" smtClean="0">
                <a:solidFill>
                  <a:srgbClr val="EC751B"/>
                </a:solidFill>
              </a:rPr>
              <a:t>Š</a:t>
            </a:r>
            <a:r>
              <a:rPr lang="en" sz="3400" dirty="0" smtClean="0">
                <a:solidFill>
                  <a:srgbClr val="EC751B"/>
                </a:solidFill>
              </a:rPr>
              <a:t>tudentský </a:t>
            </a:r>
            <a:r>
              <a:rPr lang="en" sz="3400" dirty="0">
                <a:solidFill>
                  <a:srgbClr val="EC751B"/>
                </a:solidFill>
              </a:rPr>
              <a:t>život a </a:t>
            </a:r>
            <a:r>
              <a:rPr lang="en" sz="3400" dirty="0" smtClean="0">
                <a:solidFill>
                  <a:srgbClr val="EC751B"/>
                </a:solidFill>
              </a:rPr>
              <a:t>akc</a:t>
            </a:r>
            <a:r>
              <a:rPr lang="sk-SK" sz="3400" dirty="0" smtClean="0">
                <a:solidFill>
                  <a:srgbClr val="EC751B"/>
                </a:solidFill>
              </a:rPr>
              <a:t>i</a:t>
            </a:r>
            <a:r>
              <a:rPr lang="en" sz="3400" dirty="0" smtClean="0">
                <a:solidFill>
                  <a:srgbClr val="EC751B"/>
                </a:solidFill>
              </a:rPr>
              <a:t>e</a:t>
            </a:r>
            <a:endParaRPr sz="3400" dirty="0">
              <a:solidFill>
                <a:srgbClr val="EC751B"/>
              </a:solidFill>
            </a:endParaRPr>
          </a:p>
        </p:txBody>
      </p:sp>
      <p:grpSp>
        <p:nvGrpSpPr>
          <p:cNvPr id="749" name="Google Shape;749;p44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750" name="Google Shape;750;p44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4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4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44"/>
          <p:cNvSpPr txBox="1">
            <a:spLocks noGrp="1"/>
          </p:cNvSpPr>
          <p:nvPr>
            <p:ph type="body" idx="4294967295"/>
          </p:nvPr>
        </p:nvSpPr>
        <p:spPr>
          <a:xfrm>
            <a:off x="2576550" y="1691393"/>
            <a:ext cx="4294800" cy="30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￮"/>
            </a:pPr>
            <a:r>
              <a:rPr lang="sk-SK" sz="1400" dirty="0" smtClean="0"/>
              <a:t>Vítanie</a:t>
            </a:r>
            <a:r>
              <a:rPr lang="en" sz="1400" dirty="0" smtClean="0"/>
              <a:t> </a:t>
            </a:r>
            <a:r>
              <a:rPr lang="sk-SK" sz="1400" dirty="0" smtClean="0"/>
              <a:t>prvákov</a:t>
            </a:r>
            <a:r>
              <a:rPr lang="en" sz="1400" dirty="0" smtClean="0"/>
              <a:t>, </a:t>
            </a:r>
            <a:r>
              <a:rPr lang="en" sz="1400" dirty="0"/>
              <a:t>Majáles, </a:t>
            </a:r>
            <a:r>
              <a:rPr lang="sk-SK" sz="1400" dirty="0" smtClean="0"/>
              <a:t>Zahájenie </a:t>
            </a:r>
            <a:r>
              <a:rPr lang="en" sz="1400" dirty="0" smtClean="0"/>
              <a:t>akademického </a:t>
            </a:r>
            <a:r>
              <a:rPr lang="en" sz="1400" dirty="0"/>
              <a:t>roku, Masopustní veselice, </a:t>
            </a:r>
            <a:r>
              <a:rPr lang="en" sz="1400" dirty="0" smtClean="0"/>
              <a:t>Pivn</a:t>
            </a:r>
            <a:r>
              <a:rPr lang="sk-SK" sz="1400" dirty="0" smtClean="0"/>
              <a:t>á</a:t>
            </a:r>
            <a:r>
              <a:rPr lang="en" sz="1400" dirty="0" smtClean="0"/>
              <a:t> </a:t>
            </a:r>
            <a:r>
              <a:rPr lang="sk-SK" sz="1400" dirty="0" smtClean="0"/>
              <a:t>š</a:t>
            </a:r>
            <a:r>
              <a:rPr lang="en" sz="1400" dirty="0" smtClean="0"/>
              <a:t>pirála</a:t>
            </a:r>
            <a:r>
              <a:rPr lang="en" sz="1400" dirty="0"/>
              <a:t>, </a:t>
            </a:r>
            <a:r>
              <a:rPr lang="sk-SK" sz="1400" dirty="0" smtClean="0"/>
              <a:t>Medzinárodný </a:t>
            </a:r>
            <a:r>
              <a:rPr lang="en" sz="1400" dirty="0" smtClean="0"/>
              <a:t>de</a:t>
            </a:r>
            <a:r>
              <a:rPr lang="sk-SK" sz="1400" dirty="0" smtClean="0"/>
              <a:t>ň</a:t>
            </a:r>
            <a:r>
              <a:rPr lang="en" sz="1400" dirty="0" smtClean="0"/>
              <a:t> </a:t>
            </a:r>
            <a:r>
              <a:rPr lang="sk-SK" sz="1400" dirty="0" smtClean="0"/>
              <a:t>š</a:t>
            </a:r>
            <a:r>
              <a:rPr lang="en" sz="1400" dirty="0" smtClean="0"/>
              <a:t>tudentstva</a:t>
            </a:r>
            <a:r>
              <a:rPr lang="en" sz="1400" dirty="0"/>
              <a:t>, International Week, Business Day, Galavečer UTB, Antiples</a:t>
            </a:r>
            <a:endParaRPr sz="14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￮"/>
            </a:pPr>
            <a:r>
              <a:rPr lang="en" sz="1400" dirty="0"/>
              <a:t>Akademická </a:t>
            </a:r>
            <a:r>
              <a:rPr lang="en" sz="1400" dirty="0" smtClean="0"/>
              <a:t>porad</a:t>
            </a:r>
            <a:r>
              <a:rPr lang="sk-SK" sz="1400" dirty="0" smtClean="0"/>
              <a:t>ň</a:t>
            </a:r>
            <a:r>
              <a:rPr lang="en" sz="1400" dirty="0" smtClean="0"/>
              <a:t>a</a:t>
            </a:r>
            <a:r>
              <a:rPr lang="en" sz="1400" dirty="0"/>
              <a:t>, Job Centrum</a:t>
            </a:r>
            <a:endParaRPr sz="14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￮"/>
            </a:pPr>
            <a:r>
              <a:rPr lang="en" sz="1400" dirty="0"/>
              <a:t>Centrum </a:t>
            </a:r>
            <a:r>
              <a:rPr lang="en" sz="1400" dirty="0" smtClean="0"/>
              <a:t>pr</a:t>
            </a:r>
            <a:r>
              <a:rPr lang="sk-SK" sz="1400" dirty="0" smtClean="0"/>
              <a:t>e</a:t>
            </a:r>
            <a:r>
              <a:rPr lang="en" sz="1400" dirty="0" smtClean="0"/>
              <a:t> </a:t>
            </a:r>
            <a:r>
              <a:rPr lang="sk-SK" sz="1400" dirty="0" smtClean="0"/>
              <a:t>študentov </a:t>
            </a:r>
            <a:r>
              <a:rPr lang="en" sz="1400" dirty="0" smtClean="0"/>
              <a:t>s</a:t>
            </a:r>
            <a:r>
              <a:rPr lang="sk-SK" sz="1400" dirty="0" smtClean="0"/>
              <a:t>o</a:t>
            </a:r>
            <a:r>
              <a:rPr lang="en" sz="1400" dirty="0" smtClean="0"/>
              <a:t> </a:t>
            </a:r>
            <a:r>
              <a:rPr lang="sk-SK" sz="1400" dirty="0" smtClean="0"/>
              <a:t>š</a:t>
            </a:r>
            <a:r>
              <a:rPr lang="en" sz="1400" dirty="0" smtClean="0"/>
              <a:t>pecifickými pot</a:t>
            </a:r>
            <a:r>
              <a:rPr lang="sk-SK" sz="1400" dirty="0" smtClean="0"/>
              <a:t>r</a:t>
            </a:r>
            <a:r>
              <a:rPr lang="en" sz="1400" dirty="0" smtClean="0"/>
              <a:t>ebami </a:t>
            </a:r>
            <a:r>
              <a:rPr lang="en" sz="1400" dirty="0"/>
              <a:t>- podpora </a:t>
            </a:r>
            <a:r>
              <a:rPr lang="sk-SK" sz="1400" dirty="0" smtClean="0"/>
              <a:t>študentov </a:t>
            </a:r>
            <a:r>
              <a:rPr lang="en" sz="1400" dirty="0" smtClean="0"/>
              <a:t>s</a:t>
            </a:r>
            <a:r>
              <a:rPr lang="sk-SK" sz="1400" dirty="0" smtClean="0"/>
              <a:t>o</a:t>
            </a:r>
            <a:r>
              <a:rPr lang="en" sz="1400" dirty="0" smtClean="0"/>
              <a:t> </a:t>
            </a:r>
            <a:r>
              <a:rPr lang="sk-SK" sz="1400" dirty="0" smtClean="0"/>
              <a:t>š</a:t>
            </a:r>
            <a:r>
              <a:rPr lang="en" sz="1400" dirty="0" smtClean="0"/>
              <a:t>pecifickými pot</a:t>
            </a:r>
            <a:r>
              <a:rPr lang="sk-SK" sz="1400" dirty="0" smtClean="0"/>
              <a:t>r</a:t>
            </a:r>
            <a:r>
              <a:rPr lang="en" sz="1400" dirty="0" smtClean="0"/>
              <a:t>ebami</a:t>
            </a:r>
            <a:r>
              <a:rPr lang="en" sz="1400" dirty="0"/>
              <a:t>, bezbariérové </a:t>
            </a:r>
            <a:r>
              <a:rPr lang="sk-SK" sz="1400" dirty="0" smtClean="0"/>
              <a:t>priestory</a:t>
            </a:r>
            <a:r>
              <a:rPr lang="en" sz="1400" dirty="0" smtClean="0"/>
              <a:t>, možnos</a:t>
            </a:r>
            <a:r>
              <a:rPr lang="sk-SK" sz="1400" dirty="0" smtClean="0"/>
              <a:t>ť</a:t>
            </a:r>
            <a:r>
              <a:rPr lang="en" sz="1400" dirty="0" smtClean="0"/>
              <a:t> </a:t>
            </a:r>
            <a:r>
              <a:rPr lang="sk-SK" sz="1400" dirty="0" smtClean="0"/>
              <a:t>osobnej </a:t>
            </a:r>
            <a:r>
              <a:rPr lang="en" sz="1400" dirty="0" smtClean="0"/>
              <a:t>asistenc</a:t>
            </a:r>
            <a:r>
              <a:rPr lang="sk-SK" sz="1400" dirty="0" smtClean="0"/>
              <a:t>i</a:t>
            </a:r>
            <a:r>
              <a:rPr lang="en" sz="1400" dirty="0" smtClean="0"/>
              <a:t>e</a:t>
            </a:r>
            <a:endParaRPr sz="14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￮"/>
            </a:pPr>
            <a:r>
              <a:rPr lang="en" sz="1400" dirty="0"/>
              <a:t>Kluby a festivaly, </a:t>
            </a:r>
            <a:r>
              <a:rPr lang="sk-SK" sz="1400" dirty="0" smtClean="0"/>
              <a:t>reštaurácie</a:t>
            </a:r>
            <a:r>
              <a:rPr lang="en" sz="1400" dirty="0" smtClean="0"/>
              <a:t>, </a:t>
            </a:r>
            <a:r>
              <a:rPr lang="en" sz="1400" dirty="0"/>
              <a:t>bary, </a:t>
            </a:r>
            <a:r>
              <a:rPr lang="sk-SK" sz="1400" dirty="0" smtClean="0"/>
              <a:t>hospody</a:t>
            </a:r>
            <a:r>
              <a:rPr lang="en" sz="1400" dirty="0" smtClean="0"/>
              <a:t>, čajovn</a:t>
            </a:r>
            <a:r>
              <a:rPr lang="sk-SK" sz="1400" dirty="0" smtClean="0"/>
              <a:t>e</a:t>
            </a: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4" name="Google Shape;754;p44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4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31</a:t>
            </a:fld>
            <a:endParaRPr/>
          </a:p>
        </p:txBody>
      </p:sp>
      <p:sp>
        <p:nvSpPr>
          <p:cNvPr id="756" name="Google Shape;756;p44"/>
          <p:cNvSpPr/>
          <p:nvPr/>
        </p:nvSpPr>
        <p:spPr>
          <a:xfrm>
            <a:off x="1282275" y="941236"/>
            <a:ext cx="871519" cy="91426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5"/>
          <p:cNvSpPr txBox="1">
            <a:spLocks noGrp="1"/>
          </p:cNvSpPr>
          <p:nvPr>
            <p:ph type="ctrTitle"/>
          </p:nvPr>
        </p:nvSpPr>
        <p:spPr>
          <a:xfrm>
            <a:off x="2576550" y="330275"/>
            <a:ext cx="3990900" cy="11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EC751B"/>
                </a:solidFill>
              </a:rPr>
              <a:t>Spoluprác</a:t>
            </a:r>
            <a:r>
              <a:rPr lang="sk-SK" sz="3200" dirty="0" smtClean="0">
                <a:solidFill>
                  <a:srgbClr val="EC751B"/>
                </a:solidFill>
              </a:rPr>
              <a:t>a</a:t>
            </a:r>
            <a:r>
              <a:rPr lang="en" sz="3200" dirty="0" smtClean="0">
                <a:solidFill>
                  <a:srgbClr val="EC751B"/>
                </a:solidFill>
              </a:rPr>
              <a:t> </a:t>
            </a:r>
            <a:r>
              <a:rPr lang="en" sz="3200" dirty="0">
                <a:solidFill>
                  <a:srgbClr val="EC751B"/>
                </a:solidFill>
              </a:rPr>
              <a:t>s </a:t>
            </a:r>
            <a:r>
              <a:rPr lang="sk-SK" sz="3200" dirty="0" smtClean="0">
                <a:solidFill>
                  <a:srgbClr val="EC751B"/>
                </a:solidFill>
              </a:rPr>
              <a:t>praxou </a:t>
            </a:r>
            <a:r>
              <a:rPr lang="en" sz="3200" dirty="0" smtClean="0">
                <a:solidFill>
                  <a:srgbClr val="EC751B"/>
                </a:solidFill>
              </a:rPr>
              <a:t>a </a:t>
            </a:r>
            <a:r>
              <a:rPr lang="en" sz="3200" dirty="0">
                <a:solidFill>
                  <a:srgbClr val="EC751B"/>
                </a:solidFill>
              </a:rPr>
              <a:t>firmami</a:t>
            </a:r>
            <a:endParaRPr sz="3200" dirty="0">
              <a:solidFill>
                <a:srgbClr val="EC751B"/>
              </a:solidFill>
            </a:endParaRPr>
          </a:p>
        </p:txBody>
      </p:sp>
      <p:grpSp>
        <p:nvGrpSpPr>
          <p:cNvPr id="762" name="Google Shape;762;p45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763" name="Google Shape;763;p45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5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5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45"/>
          <p:cNvSpPr txBox="1">
            <a:spLocks noGrp="1"/>
          </p:cNvSpPr>
          <p:nvPr>
            <p:ph type="body" idx="4294967295"/>
          </p:nvPr>
        </p:nvSpPr>
        <p:spPr>
          <a:xfrm>
            <a:off x="2576550" y="1668325"/>
            <a:ext cx="4294800" cy="30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￮"/>
            </a:pPr>
            <a:r>
              <a:rPr lang="en" sz="1400" dirty="0" smtClean="0"/>
              <a:t>V</a:t>
            </a:r>
            <a:r>
              <a:rPr lang="sk-SK" sz="1400" dirty="0" smtClean="0"/>
              <a:t>e</a:t>
            </a:r>
            <a:r>
              <a:rPr lang="en" sz="1400" dirty="0" smtClean="0"/>
              <a:t>decko</a:t>
            </a:r>
            <a:r>
              <a:rPr lang="sk-SK" sz="1400" dirty="0" smtClean="0"/>
              <a:t>-</a:t>
            </a:r>
            <a:r>
              <a:rPr lang="en" sz="1400" dirty="0" smtClean="0"/>
              <a:t>technický </a:t>
            </a:r>
            <a:r>
              <a:rPr lang="en" sz="1400" dirty="0"/>
              <a:t>park Informační </a:t>
            </a:r>
            <a:br>
              <a:rPr lang="en" sz="1400" dirty="0"/>
            </a:br>
            <a:r>
              <a:rPr lang="en" sz="1400" dirty="0"/>
              <a:t>a komunikační technologie</a:t>
            </a:r>
            <a:endParaRPr sz="1400" dirty="0"/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 dirty="0"/>
              <a:t>– </a:t>
            </a:r>
            <a:r>
              <a:rPr lang="sk-SK" sz="1400" dirty="0" smtClean="0"/>
              <a:t>vytvorenie </a:t>
            </a:r>
            <a:r>
              <a:rPr lang="en" sz="1400" dirty="0" smtClean="0"/>
              <a:t>pracovn</a:t>
            </a:r>
            <a:r>
              <a:rPr lang="sk-SK" sz="1400" dirty="0" smtClean="0"/>
              <a:t>ý</a:t>
            </a:r>
            <a:r>
              <a:rPr lang="en" sz="1400" dirty="0" smtClean="0"/>
              <a:t>ch p</a:t>
            </a:r>
            <a:r>
              <a:rPr lang="sk-SK" sz="1400" dirty="0" smtClean="0"/>
              <a:t>r</a:t>
            </a:r>
            <a:r>
              <a:rPr lang="en" sz="1400" dirty="0" smtClean="0"/>
              <a:t>íležitostí pr</a:t>
            </a:r>
            <a:r>
              <a:rPr lang="sk-SK" sz="1400" dirty="0" smtClean="0"/>
              <a:t>e</a:t>
            </a:r>
            <a:r>
              <a:rPr lang="en" sz="1400" dirty="0" smtClean="0"/>
              <a:t> </a:t>
            </a:r>
            <a:r>
              <a:rPr lang="sk-SK" sz="1400" dirty="0" smtClean="0"/>
              <a:t>absolventov </a:t>
            </a:r>
            <a:r>
              <a:rPr lang="en" sz="1400" dirty="0" smtClean="0"/>
              <a:t>VŠ</a:t>
            </a:r>
            <a:endParaRPr sz="1400" dirty="0"/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 dirty="0"/>
              <a:t>– </a:t>
            </a:r>
            <a:r>
              <a:rPr lang="en" sz="1400" dirty="0" smtClean="0"/>
              <a:t>spoluprác</a:t>
            </a:r>
            <a:r>
              <a:rPr lang="sk-SK" sz="1400" dirty="0" smtClean="0"/>
              <a:t>a</a:t>
            </a:r>
            <a:r>
              <a:rPr lang="en" sz="1400" dirty="0" smtClean="0"/>
              <a:t> </a:t>
            </a:r>
            <a:r>
              <a:rPr lang="en" sz="1400" dirty="0"/>
              <a:t>univerzity s </a:t>
            </a:r>
            <a:r>
              <a:rPr lang="en" sz="1400" dirty="0" smtClean="0"/>
              <a:t>regionáln</a:t>
            </a:r>
            <a:r>
              <a:rPr lang="sk-SK" sz="1400" dirty="0" smtClean="0"/>
              <a:t>y</a:t>
            </a:r>
            <a:r>
              <a:rPr lang="en" sz="1400" dirty="0" smtClean="0"/>
              <a:t>mi </a:t>
            </a:r>
            <a:r>
              <a:rPr lang="en" sz="1400" dirty="0"/>
              <a:t>firmami</a:t>
            </a:r>
            <a:endParaRPr sz="1400" dirty="0"/>
          </a:p>
          <a:p>
            <a:pPr marL="4572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￮"/>
            </a:pPr>
            <a:r>
              <a:rPr lang="sk-SK" sz="1400" dirty="0" smtClean="0"/>
              <a:t>Súčasťou </a:t>
            </a:r>
            <a:r>
              <a:rPr lang="en" sz="1400" dirty="0" smtClean="0"/>
              <a:t>výuky </a:t>
            </a:r>
            <a:r>
              <a:rPr lang="en" sz="1400" dirty="0"/>
              <a:t>je </a:t>
            </a:r>
            <a:r>
              <a:rPr lang="sk-SK" sz="1400" dirty="0" smtClean="0"/>
              <a:t>aj</a:t>
            </a:r>
            <a:r>
              <a:rPr lang="en" sz="1400" dirty="0" smtClean="0"/>
              <a:t> </a:t>
            </a:r>
            <a:r>
              <a:rPr lang="en" sz="1400" dirty="0"/>
              <a:t>povinná </a:t>
            </a:r>
            <a:r>
              <a:rPr lang="en" sz="1400" dirty="0" smtClean="0"/>
              <a:t>prax</a:t>
            </a:r>
            <a:endParaRPr sz="14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￮"/>
            </a:pPr>
            <a:r>
              <a:rPr lang="en" sz="1400" dirty="0"/>
              <a:t>Možnosti </a:t>
            </a:r>
            <a:r>
              <a:rPr lang="sk-SK" sz="1400" dirty="0" smtClean="0"/>
              <a:t>získania certifikátov </a:t>
            </a:r>
            <a:r>
              <a:rPr lang="en" sz="1400" dirty="0" smtClean="0"/>
              <a:t>CISCO </a:t>
            </a:r>
            <a:r>
              <a:rPr lang="en" sz="1400" dirty="0"/>
              <a:t>Academy CCNA R&amp;S 1-4</a:t>
            </a:r>
            <a:endParaRPr sz="14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￮"/>
            </a:pPr>
            <a:r>
              <a:rPr lang="en" sz="1400" dirty="0"/>
              <a:t>Zdarma </a:t>
            </a:r>
            <a:r>
              <a:rPr lang="en" sz="1400" dirty="0" smtClean="0"/>
              <a:t>p</a:t>
            </a:r>
            <a:r>
              <a:rPr lang="sk-SK" sz="1400" dirty="0" smtClean="0"/>
              <a:t>r</a:t>
            </a:r>
            <a:r>
              <a:rPr lang="en" sz="1400" dirty="0" smtClean="0"/>
              <a:t>ístup </a:t>
            </a:r>
            <a:r>
              <a:rPr lang="en" sz="1400" dirty="0"/>
              <a:t>k SW firmy Microsoft</a:t>
            </a:r>
            <a:br>
              <a:rPr lang="en" sz="1400" dirty="0"/>
            </a:br>
            <a:r>
              <a:rPr lang="en" sz="1400" dirty="0"/>
              <a:t>v rámci Microsoft Imagine</a:t>
            </a: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7" name="Google Shape;767;p45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45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32</a:t>
            </a:fld>
            <a:endParaRPr/>
          </a:p>
        </p:txBody>
      </p:sp>
      <p:grpSp>
        <p:nvGrpSpPr>
          <p:cNvPr id="769" name="Google Shape;769;p45"/>
          <p:cNvGrpSpPr/>
          <p:nvPr/>
        </p:nvGrpSpPr>
        <p:grpSpPr>
          <a:xfrm>
            <a:off x="1282770" y="980813"/>
            <a:ext cx="870553" cy="835107"/>
            <a:chOff x="2599525" y="3688600"/>
            <a:chExt cx="428675" cy="351950"/>
          </a:xfrm>
        </p:grpSpPr>
        <p:sp>
          <p:nvSpPr>
            <p:cNvPr id="770" name="Google Shape;770;p45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5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5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6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6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33</a:t>
            </a:fld>
            <a:endParaRPr/>
          </a:p>
        </p:txBody>
      </p:sp>
      <p:grpSp>
        <p:nvGrpSpPr>
          <p:cNvPr id="779" name="Google Shape;779;p46"/>
          <p:cNvGrpSpPr/>
          <p:nvPr/>
        </p:nvGrpSpPr>
        <p:grpSpPr>
          <a:xfrm>
            <a:off x="459625" y="-813939"/>
            <a:ext cx="8684389" cy="6532491"/>
            <a:chOff x="459625" y="-813939"/>
            <a:chExt cx="8684389" cy="6532491"/>
          </a:xfrm>
        </p:grpSpPr>
        <p:pic>
          <p:nvPicPr>
            <p:cNvPr id="780" name="Google Shape;780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60565" y="2169822"/>
              <a:ext cx="1476487" cy="110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9625" y="2789350"/>
              <a:ext cx="1629213" cy="1107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p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3750" y="1383037"/>
              <a:ext cx="1586425" cy="630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3" name="Google Shape;783;p4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939224" y="-813939"/>
              <a:ext cx="2785800" cy="2785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p4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91651" y="901226"/>
              <a:ext cx="2014324" cy="767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5" name="Google Shape;785;p4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77561" y="185939"/>
              <a:ext cx="2411141" cy="767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6" name="Google Shape;786;p4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995638" y="2824487"/>
              <a:ext cx="3148376" cy="1037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7" name="Google Shape;787;p4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984702" y="3574575"/>
              <a:ext cx="3113667" cy="57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8" name="Google Shape;788;p46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275490" y="3618990"/>
              <a:ext cx="3148376" cy="2099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9" name="Google Shape;789;p46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990963" y="4329527"/>
              <a:ext cx="3768925" cy="57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0" name="Google Shape;790;p46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624675" y="1295982"/>
              <a:ext cx="1890300" cy="804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1" name="Google Shape;791;p46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5477259" y="2306388"/>
              <a:ext cx="1338531" cy="630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2" name="Google Shape;792;p46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379808" y="2108429"/>
              <a:ext cx="1140561" cy="10265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7"/>
          <p:cNvSpPr txBox="1">
            <a:spLocks noGrp="1"/>
          </p:cNvSpPr>
          <p:nvPr>
            <p:ph type="ctrTitle"/>
          </p:nvPr>
        </p:nvSpPr>
        <p:spPr>
          <a:xfrm>
            <a:off x="2576550" y="330275"/>
            <a:ext cx="3990900" cy="11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 smtClean="0">
                <a:solidFill>
                  <a:srgbClr val="EC751B"/>
                </a:solidFill>
              </a:rPr>
              <a:t>V</a:t>
            </a:r>
            <a:r>
              <a:rPr lang="sk-SK" sz="3400" dirty="0" smtClean="0">
                <a:solidFill>
                  <a:srgbClr val="EC751B"/>
                </a:solidFill>
              </a:rPr>
              <a:t>e</a:t>
            </a:r>
            <a:r>
              <a:rPr lang="en" sz="3400" dirty="0" smtClean="0">
                <a:solidFill>
                  <a:srgbClr val="EC751B"/>
                </a:solidFill>
              </a:rPr>
              <a:t>da</a:t>
            </a:r>
            <a:r>
              <a:rPr lang="en" sz="3400" dirty="0">
                <a:solidFill>
                  <a:srgbClr val="EC751B"/>
                </a:solidFill>
              </a:rPr>
              <a:t>, </a:t>
            </a:r>
            <a:r>
              <a:rPr lang="en" sz="3400" dirty="0" smtClean="0">
                <a:solidFill>
                  <a:srgbClr val="EC751B"/>
                </a:solidFill>
              </a:rPr>
              <a:t>vý</a:t>
            </a:r>
            <a:r>
              <a:rPr lang="sk-SK" sz="3400" dirty="0" smtClean="0">
                <a:solidFill>
                  <a:srgbClr val="EC751B"/>
                </a:solidFill>
              </a:rPr>
              <a:t>s</a:t>
            </a:r>
            <a:r>
              <a:rPr lang="en" sz="3400" dirty="0" smtClean="0">
                <a:solidFill>
                  <a:srgbClr val="EC751B"/>
                </a:solidFill>
              </a:rPr>
              <a:t>kum</a:t>
            </a:r>
            <a:r>
              <a:rPr lang="en" sz="3400" dirty="0">
                <a:solidFill>
                  <a:srgbClr val="EC751B"/>
                </a:solidFill>
              </a:rPr>
              <a:t>, osobnosti</a:t>
            </a:r>
            <a:endParaRPr sz="3400" dirty="0">
              <a:solidFill>
                <a:srgbClr val="EC751B"/>
              </a:solidFill>
            </a:endParaRPr>
          </a:p>
        </p:txBody>
      </p:sp>
      <p:grpSp>
        <p:nvGrpSpPr>
          <p:cNvPr id="798" name="Google Shape;798;p47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799" name="Google Shape;799;p47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47"/>
          <p:cNvSpPr txBox="1">
            <a:spLocks noGrp="1"/>
          </p:cNvSpPr>
          <p:nvPr>
            <p:ph type="body" idx="4294967295"/>
          </p:nvPr>
        </p:nvSpPr>
        <p:spPr>
          <a:xfrm>
            <a:off x="2576550" y="1420575"/>
            <a:ext cx="4393210" cy="3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Char char="￮"/>
            </a:pPr>
            <a:r>
              <a:rPr lang="en" sz="1400" dirty="0"/>
              <a:t>Neustále </a:t>
            </a:r>
            <a:r>
              <a:rPr lang="en" sz="1400" dirty="0" smtClean="0"/>
              <a:t>s</a:t>
            </a:r>
            <a:r>
              <a:rPr lang="sk-SK" sz="1400" dirty="0" smtClean="0"/>
              <a:t>a</a:t>
            </a:r>
            <a:r>
              <a:rPr lang="en" sz="1400" dirty="0" smtClean="0"/>
              <a:t> </a:t>
            </a:r>
            <a:r>
              <a:rPr lang="sk-SK" sz="1400" dirty="0" smtClean="0"/>
              <a:t>rozvíja zapojenie </a:t>
            </a:r>
            <a:r>
              <a:rPr lang="en" sz="1400" dirty="0" smtClean="0"/>
              <a:t>n</a:t>
            </a:r>
            <a:r>
              <a:rPr lang="sk-SK" sz="1400" dirty="0" smtClean="0"/>
              <a:t>a</a:t>
            </a:r>
            <a:r>
              <a:rPr lang="en" sz="1400" dirty="0" smtClean="0"/>
              <a:t>jlepších </a:t>
            </a:r>
            <a:r>
              <a:rPr lang="sk-SK" sz="1400" dirty="0" smtClean="0"/>
              <a:t>študentov </a:t>
            </a:r>
            <a:r>
              <a:rPr lang="en" sz="1400" dirty="0" smtClean="0"/>
              <a:t>do </a:t>
            </a:r>
            <a:r>
              <a:rPr lang="sk-SK" sz="1400" dirty="0" smtClean="0"/>
              <a:t>riešených </a:t>
            </a:r>
            <a:r>
              <a:rPr lang="en" sz="1400" dirty="0" smtClean="0"/>
              <a:t>vý</a:t>
            </a:r>
            <a:r>
              <a:rPr lang="sk-SK" sz="1400" dirty="0" smtClean="0"/>
              <a:t>s</a:t>
            </a:r>
            <a:r>
              <a:rPr lang="en" sz="1400" dirty="0" smtClean="0"/>
              <a:t>kumných </a:t>
            </a:r>
            <a:r>
              <a:rPr lang="sk-SK" sz="1400" dirty="0" smtClean="0"/>
              <a:t>projektov</a:t>
            </a:r>
            <a:endParaRPr sz="14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￮"/>
            </a:pPr>
            <a:r>
              <a:rPr lang="en" sz="1400" dirty="0"/>
              <a:t>Pomocné </a:t>
            </a:r>
            <a:r>
              <a:rPr lang="en" sz="1400" dirty="0" smtClean="0"/>
              <a:t>v</a:t>
            </a:r>
            <a:r>
              <a:rPr lang="sk-SK" sz="1400" dirty="0" smtClean="0"/>
              <a:t>e</a:t>
            </a:r>
            <a:r>
              <a:rPr lang="en" sz="1400" dirty="0" smtClean="0"/>
              <a:t>decké s</a:t>
            </a:r>
            <a:r>
              <a:rPr lang="sk-SK" sz="1400" dirty="0" smtClean="0"/>
              <a:t>i</a:t>
            </a:r>
            <a:r>
              <a:rPr lang="en" sz="1400" dirty="0" smtClean="0"/>
              <a:t>ly</a:t>
            </a:r>
            <a:endParaRPr sz="14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￮"/>
            </a:pPr>
            <a:r>
              <a:rPr lang="sk-SK" sz="1400" dirty="0" smtClean="0"/>
              <a:t>Súťaž </a:t>
            </a:r>
            <a:r>
              <a:rPr lang="en" sz="1400" dirty="0" smtClean="0"/>
              <a:t>STOČ </a:t>
            </a:r>
            <a:r>
              <a:rPr lang="en" sz="1400" dirty="0"/>
              <a:t>– Studentská odborná soutěž</a:t>
            </a:r>
            <a:endParaRPr sz="14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￮"/>
            </a:pPr>
            <a:r>
              <a:rPr lang="en" sz="1400" dirty="0"/>
              <a:t>Významnou </a:t>
            </a:r>
            <a:r>
              <a:rPr lang="en" sz="1400" dirty="0" smtClean="0"/>
              <a:t>v</a:t>
            </a:r>
            <a:r>
              <a:rPr lang="sk-SK" sz="1400" dirty="0" smtClean="0"/>
              <a:t>e</a:t>
            </a:r>
            <a:r>
              <a:rPr lang="en" sz="1400" dirty="0" smtClean="0"/>
              <a:t>deckou </a:t>
            </a:r>
            <a:r>
              <a:rPr lang="sk-SK" sz="1400" dirty="0" smtClean="0"/>
              <a:t>osobnosťou </a:t>
            </a:r>
            <a:r>
              <a:rPr lang="en" sz="1400" dirty="0" smtClean="0"/>
              <a:t>me</a:t>
            </a:r>
            <a:r>
              <a:rPr lang="sk-SK" sz="1400" dirty="0" smtClean="0"/>
              <a:t>d</a:t>
            </a:r>
            <a:r>
              <a:rPr lang="en" sz="1400" dirty="0" smtClean="0"/>
              <a:t>zi </a:t>
            </a:r>
            <a:r>
              <a:rPr lang="sk-SK" sz="1400" dirty="0" smtClean="0"/>
              <a:t>pedagógmi </a:t>
            </a:r>
            <a:r>
              <a:rPr lang="en" sz="1400" dirty="0" smtClean="0"/>
              <a:t>je </a:t>
            </a:r>
            <a:r>
              <a:rPr lang="en" sz="1400" dirty="0"/>
              <a:t>prof. Kolomazník, držitel ceny Rolex Awards for Enterprise </a:t>
            </a:r>
            <a:r>
              <a:rPr lang="en" sz="1400" dirty="0" smtClean="0"/>
              <a:t>(</a:t>
            </a:r>
            <a:r>
              <a:rPr lang="sk-SK" sz="1400" dirty="0" smtClean="0"/>
              <a:t>považované </a:t>
            </a:r>
            <a:r>
              <a:rPr lang="en" sz="1400" dirty="0" smtClean="0"/>
              <a:t>za „</a:t>
            </a:r>
            <a:r>
              <a:rPr lang="sk-SK" sz="1400" dirty="0" smtClean="0"/>
              <a:t>malú Nobelovu </a:t>
            </a:r>
            <a:r>
              <a:rPr lang="en" sz="1400" dirty="0" smtClean="0"/>
              <a:t>Cenu</a:t>
            </a:r>
            <a:r>
              <a:rPr lang="en" sz="1400" dirty="0"/>
              <a:t>“) a </a:t>
            </a:r>
            <a:r>
              <a:rPr lang="sk-SK" sz="1400" dirty="0" smtClean="0"/>
              <a:t>ocenenie </a:t>
            </a:r>
            <a:r>
              <a:rPr lang="en" sz="1400" dirty="0" smtClean="0"/>
              <a:t>„Česká </a:t>
            </a:r>
            <a:r>
              <a:rPr lang="en" sz="1400" dirty="0"/>
              <a:t>hlava“ </a:t>
            </a:r>
            <a:r>
              <a:rPr lang="en" sz="1400" dirty="0" smtClean="0"/>
              <a:t>(</a:t>
            </a:r>
            <a:r>
              <a:rPr lang="sk-SK" sz="1400" dirty="0" smtClean="0"/>
              <a:t>najvyššie ocenenie</a:t>
            </a:r>
            <a:r>
              <a:rPr lang="en" sz="1400" dirty="0" smtClean="0"/>
              <a:t>, </a:t>
            </a:r>
            <a:r>
              <a:rPr lang="sk-SK" sz="1400" dirty="0" smtClean="0"/>
              <a:t>ktoré </a:t>
            </a:r>
            <a:r>
              <a:rPr lang="en" sz="1400" dirty="0" smtClean="0"/>
              <a:t>m</a:t>
            </a:r>
            <a:r>
              <a:rPr lang="sk-SK" sz="1400" dirty="0" smtClean="0"/>
              <a:t>ô</a:t>
            </a:r>
            <a:r>
              <a:rPr lang="en" sz="1400" dirty="0" smtClean="0"/>
              <a:t>že v</a:t>
            </a:r>
            <a:r>
              <a:rPr lang="sk-SK" sz="1400" dirty="0" smtClean="0"/>
              <a:t>e</a:t>
            </a:r>
            <a:r>
              <a:rPr lang="en" sz="1400" dirty="0" smtClean="0"/>
              <a:t>dec </a:t>
            </a:r>
            <a:r>
              <a:rPr lang="sk-SK" sz="1400" dirty="0" smtClean="0"/>
              <a:t>dosiahnuť </a:t>
            </a:r>
            <a:r>
              <a:rPr lang="en" sz="1400" dirty="0" smtClean="0"/>
              <a:t>v </a:t>
            </a:r>
            <a:r>
              <a:rPr lang="en" sz="1400" dirty="0"/>
              <a:t>rámci </a:t>
            </a:r>
            <a:r>
              <a:rPr lang="sk-SK" sz="1400" dirty="0" smtClean="0"/>
              <a:t>Českej </a:t>
            </a:r>
            <a:r>
              <a:rPr lang="en" sz="1400" dirty="0" smtClean="0"/>
              <a:t>Republiky</a:t>
            </a:r>
            <a:r>
              <a:rPr lang="en" sz="1400" dirty="0"/>
              <a:t>)</a:t>
            </a: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3" name="Google Shape;803;p47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7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34</a:t>
            </a:fld>
            <a:endParaRPr/>
          </a:p>
        </p:txBody>
      </p:sp>
      <p:grpSp>
        <p:nvGrpSpPr>
          <p:cNvPr id="805" name="Google Shape;805;p47"/>
          <p:cNvGrpSpPr/>
          <p:nvPr/>
        </p:nvGrpSpPr>
        <p:grpSpPr>
          <a:xfrm>
            <a:off x="1350643" y="909151"/>
            <a:ext cx="734794" cy="978452"/>
            <a:chOff x="616425" y="2329600"/>
            <a:chExt cx="361700" cy="388475"/>
          </a:xfrm>
        </p:grpSpPr>
        <p:sp>
          <p:nvSpPr>
            <p:cNvPr id="806" name="Google Shape;806;p47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48"/>
          <p:cNvSpPr txBox="1">
            <a:spLocks noGrp="1"/>
          </p:cNvSpPr>
          <p:nvPr>
            <p:ph type="ctrTitle"/>
          </p:nvPr>
        </p:nvSpPr>
        <p:spPr>
          <a:xfrm>
            <a:off x="2576550" y="330275"/>
            <a:ext cx="3990900" cy="11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400" dirty="0" smtClean="0">
                <a:solidFill>
                  <a:srgbClr val="EC751B"/>
                </a:solidFill>
              </a:rPr>
              <a:t>Deň </a:t>
            </a:r>
            <a:r>
              <a:rPr lang="sk-SK" sz="3400" dirty="0" smtClean="0">
                <a:solidFill>
                  <a:srgbClr val="EC751B"/>
                </a:solidFill>
              </a:rPr>
              <a:t>otvorených </a:t>
            </a:r>
            <a:r>
              <a:rPr lang="en" sz="3400" dirty="0" smtClean="0">
                <a:solidFill>
                  <a:srgbClr val="EC751B"/>
                </a:solidFill>
              </a:rPr>
              <a:t>dve</a:t>
            </a:r>
            <a:r>
              <a:rPr lang="sk-SK" sz="3400" dirty="0" smtClean="0">
                <a:solidFill>
                  <a:srgbClr val="EC751B"/>
                </a:solidFill>
              </a:rPr>
              <a:t>r</a:t>
            </a:r>
            <a:r>
              <a:rPr lang="en" sz="3400" dirty="0" smtClean="0">
                <a:solidFill>
                  <a:srgbClr val="EC751B"/>
                </a:solidFill>
              </a:rPr>
              <a:t>í</a:t>
            </a:r>
            <a:endParaRPr sz="3400" dirty="0">
              <a:solidFill>
                <a:srgbClr val="EC751B"/>
              </a:solidFill>
            </a:endParaRPr>
          </a:p>
        </p:txBody>
      </p:sp>
      <p:grpSp>
        <p:nvGrpSpPr>
          <p:cNvPr id="819" name="Google Shape;819;p48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820" name="Google Shape;820;p48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3" name="Google Shape;823;p48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48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35</a:t>
            </a:fld>
            <a:endParaRPr/>
          </a:p>
        </p:txBody>
      </p:sp>
      <p:sp>
        <p:nvSpPr>
          <p:cNvPr id="825" name="Google Shape;825;p48"/>
          <p:cNvSpPr txBox="1">
            <a:spLocks noGrp="1"/>
          </p:cNvSpPr>
          <p:nvPr>
            <p:ph type="body" idx="4294967295"/>
          </p:nvPr>
        </p:nvSpPr>
        <p:spPr>
          <a:xfrm>
            <a:off x="3430050" y="1444700"/>
            <a:ext cx="25239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V</a:t>
            </a:r>
            <a:r>
              <a:rPr lang="sk-SK" sz="18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" sz="18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sk-SK" sz="18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štvrtok </a:t>
            </a:r>
            <a:r>
              <a:rPr lang="en" sz="18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r>
              <a:rPr lang="en" sz="18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. 2. 2019</a:t>
            </a:r>
            <a:endParaRPr sz="18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6" name="Google Shape;826;p48"/>
          <p:cNvSpPr txBox="1">
            <a:spLocks noGrp="1"/>
          </p:cNvSpPr>
          <p:nvPr>
            <p:ph type="body" idx="4294967295"/>
          </p:nvPr>
        </p:nvSpPr>
        <p:spPr>
          <a:xfrm>
            <a:off x="2526300" y="1901675"/>
            <a:ext cx="4331400" cy="10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Prezentácie študijných bakalárskych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 magisterských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oborov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sk-SK" sz="1400" dirty="0" smtClean="0"/>
              <a:t>O</a:t>
            </a:r>
            <a:r>
              <a:rPr lang="en" sz="1400" dirty="0" smtClean="0"/>
              <a:t> </a:t>
            </a:r>
            <a:r>
              <a:rPr lang="en" sz="1400" dirty="0"/>
              <a:t>10.00, 12.00 a 14.00 </a:t>
            </a:r>
            <a:r>
              <a:rPr lang="en" sz="1400" dirty="0" smtClean="0"/>
              <a:t>hodin</a:t>
            </a:r>
            <a:r>
              <a:rPr lang="sk-SK" sz="1400" dirty="0" smtClean="0"/>
              <a:t>e</a:t>
            </a:r>
            <a:endParaRPr sz="1400" dirty="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7" name="Google Shape;827;p48"/>
          <p:cNvSpPr txBox="1">
            <a:spLocks noGrp="1"/>
          </p:cNvSpPr>
          <p:nvPr>
            <p:ph type="body" idx="4294967295"/>
          </p:nvPr>
        </p:nvSpPr>
        <p:spPr>
          <a:xfrm>
            <a:off x="2609123" y="2824475"/>
            <a:ext cx="4165753" cy="10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Prehliadka 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výukových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laboratórií 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ď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alších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priestorov </a:t>
            </a:r>
            <a:r>
              <a:rPr lang="en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fakulty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sk-SK" sz="1400" dirty="0" smtClean="0"/>
              <a:t>O</a:t>
            </a:r>
            <a:r>
              <a:rPr lang="en" sz="1400" dirty="0" smtClean="0"/>
              <a:t> </a:t>
            </a:r>
            <a:r>
              <a:rPr lang="en" sz="1400" dirty="0"/>
              <a:t>10.45, 12.45 a 14.45 </a:t>
            </a:r>
            <a:r>
              <a:rPr lang="en" sz="1400" dirty="0" smtClean="0"/>
              <a:t>hodin</a:t>
            </a:r>
            <a:r>
              <a:rPr lang="sk-SK" sz="1400" dirty="0" smtClean="0"/>
              <a:t>e</a:t>
            </a:r>
            <a:endParaRPr sz="1400" dirty="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8" name="Google Shape;828;p48"/>
          <p:cNvSpPr txBox="1">
            <a:spLocks noGrp="1"/>
          </p:cNvSpPr>
          <p:nvPr>
            <p:ph type="body" idx="4294967295"/>
          </p:nvPr>
        </p:nvSpPr>
        <p:spPr>
          <a:xfrm>
            <a:off x="2526300" y="3820825"/>
            <a:ext cx="4091400" cy="1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4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Miesto konania</a:t>
            </a:r>
            <a: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" sz="14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400" dirty="0"/>
              <a:t>Budova fakulty - U5, </a:t>
            </a:r>
            <a:r>
              <a:rPr lang="sk-SK" sz="1400" dirty="0" smtClean="0"/>
              <a:t>prednášková </a:t>
            </a:r>
            <a:r>
              <a:rPr lang="en" sz="1400" dirty="0" smtClean="0"/>
              <a:t>sál</a:t>
            </a:r>
            <a:r>
              <a:rPr lang="sk-SK" sz="1400" dirty="0" smtClean="0"/>
              <a:t>a</a:t>
            </a:r>
            <a:r>
              <a:rPr lang="en" sz="1400" dirty="0" smtClean="0"/>
              <a:t> </a:t>
            </a:r>
            <a:r>
              <a:rPr lang="en" sz="1400" dirty="0"/>
              <a:t>A 107</a:t>
            </a:r>
            <a:br>
              <a:rPr lang="en" sz="1400" dirty="0"/>
            </a:br>
            <a:r>
              <a:rPr lang="en" sz="1400" dirty="0"/>
              <a:t>Nad stráněmi 4511, Zlín</a:t>
            </a:r>
            <a:endParaRPr sz="1400" dirty="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29" name="Google Shape;829;p48"/>
          <p:cNvGrpSpPr/>
          <p:nvPr/>
        </p:nvGrpSpPr>
        <p:grpSpPr>
          <a:xfrm>
            <a:off x="1251234" y="950941"/>
            <a:ext cx="933614" cy="894884"/>
            <a:chOff x="5973900" y="318475"/>
            <a:chExt cx="401900" cy="380575"/>
          </a:xfrm>
        </p:grpSpPr>
        <p:sp>
          <p:nvSpPr>
            <p:cNvPr id="830" name="Google Shape;830;p48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ctrTitle"/>
          </p:nvPr>
        </p:nvSpPr>
        <p:spPr>
          <a:xfrm>
            <a:off x="2569800" y="330275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751B"/>
                </a:solidFill>
              </a:rPr>
              <a:t>Zlín</a:t>
            </a:r>
            <a:endParaRPr>
              <a:solidFill>
                <a:srgbClr val="EC751B"/>
              </a:solidFill>
            </a:endParaRPr>
          </a:p>
        </p:txBody>
      </p:sp>
      <p:grpSp>
        <p:nvGrpSpPr>
          <p:cNvPr id="179" name="Google Shape;179;p17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180" name="Google Shape;180;p17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17"/>
          <p:cNvSpPr txBox="1">
            <a:spLocks noGrp="1"/>
          </p:cNvSpPr>
          <p:nvPr>
            <p:ph type="body" idx="4294967295"/>
          </p:nvPr>
        </p:nvSpPr>
        <p:spPr>
          <a:xfrm>
            <a:off x="2657825" y="1219500"/>
            <a:ext cx="4496700" cy="3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￮"/>
            </a:pPr>
            <a:r>
              <a:rPr lang="en" sz="1800" dirty="0" smtClean="0"/>
              <a:t>Divadl</a:t>
            </a:r>
            <a:r>
              <a:rPr lang="sk-SK" sz="1800" dirty="0" smtClean="0"/>
              <a:t>á</a:t>
            </a:r>
            <a:r>
              <a:rPr lang="en" sz="1800" dirty="0" smtClean="0"/>
              <a:t>, filharm</a:t>
            </a:r>
            <a:r>
              <a:rPr lang="sk-SK" sz="1800" dirty="0" smtClean="0"/>
              <a:t>ó</a:t>
            </a:r>
            <a:r>
              <a:rPr lang="en" sz="1800" dirty="0" smtClean="0"/>
              <a:t>ni</a:t>
            </a:r>
            <a:r>
              <a:rPr lang="sk-SK" sz="1800" dirty="0" smtClean="0"/>
              <a:t>a</a:t>
            </a:r>
            <a:r>
              <a:rPr lang="en" sz="1800" dirty="0" smtClean="0"/>
              <a:t>, </a:t>
            </a:r>
            <a:r>
              <a:rPr lang="sk-SK" sz="1800" dirty="0" smtClean="0"/>
              <a:t>knižnice</a:t>
            </a:r>
            <a:r>
              <a:rPr lang="en" sz="1800" dirty="0" smtClean="0"/>
              <a:t>, gal</a:t>
            </a:r>
            <a:r>
              <a:rPr lang="sk-SK" sz="1800" dirty="0" smtClean="0"/>
              <a:t>é</a:t>
            </a:r>
            <a:r>
              <a:rPr lang="en" sz="1800" dirty="0" smtClean="0"/>
              <a:t>rie</a:t>
            </a:r>
            <a:r>
              <a:rPr lang="en" sz="1800" dirty="0"/>
              <a:t>, </a:t>
            </a:r>
            <a:r>
              <a:rPr lang="en" sz="1800" dirty="0" smtClean="0"/>
              <a:t>m</a:t>
            </a:r>
            <a:r>
              <a:rPr lang="sk-SK" sz="1800" dirty="0" smtClean="0"/>
              <a:t>ú</a:t>
            </a:r>
            <a:r>
              <a:rPr lang="en" sz="1800" dirty="0" smtClean="0"/>
              <a:t>ze</a:t>
            </a:r>
            <a:r>
              <a:rPr lang="sk-SK" sz="1800" dirty="0" smtClean="0"/>
              <a:t>á</a:t>
            </a:r>
            <a:r>
              <a:rPr lang="en" sz="1800" dirty="0" smtClean="0"/>
              <a:t>, </a:t>
            </a:r>
            <a:r>
              <a:rPr lang="sk-SK" sz="1800" dirty="0" smtClean="0"/>
              <a:t>kaviarne</a:t>
            </a:r>
            <a:r>
              <a:rPr lang="en" sz="1800" dirty="0" smtClean="0"/>
              <a:t>, </a:t>
            </a:r>
            <a:r>
              <a:rPr lang="en" sz="1800" dirty="0"/>
              <a:t>kluby, </a:t>
            </a:r>
            <a:r>
              <a:rPr lang="sk-SK" sz="1800" dirty="0" smtClean="0"/>
              <a:t>hospody</a:t>
            </a:r>
            <a:r>
              <a:rPr lang="en" sz="1800" dirty="0" smtClean="0"/>
              <a:t>…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 dirty="0" smtClean="0"/>
              <a:t>F</a:t>
            </a:r>
            <a:r>
              <a:rPr lang="sk-SK" sz="1800" dirty="0" smtClean="0"/>
              <a:t>u</a:t>
            </a:r>
            <a:r>
              <a:rPr lang="en" sz="1800" dirty="0" smtClean="0"/>
              <a:t>tbalový</a:t>
            </a:r>
            <a:r>
              <a:rPr lang="en" sz="1800" dirty="0"/>
              <a:t>, </a:t>
            </a:r>
            <a:r>
              <a:rPr lang="en" sz="1800" dirty="0" smtClean="0"/>
              <a:t>zimn</a:t>
            </a:r>
            <a:r>
              <a:rPr lang="sk-SK" sz="1800" dirty="0" smtClean="0"/>
              <a:t>ý</a:t>
            </a:r>
            <a:r>
              <a:rPr lang="en" sz="1800" dirty="0" smtClean="0"/>
              <a:t> </a:t>
            </a:r>
            <a:r>
              <a:rPr lang="en" sz="1800" dirty="0"/>
              <a:t>a atletický </a:t>
            </a:r>
            <a:r>
              <a:rPr lang="sk-SK" sz="1800" dirty="0" smtClean="0"/>
              <a:t>štadión</a:t>
            </a:r>
            <a:r>
              <a:rPr lang="en" sz="1800" dirty="0" smtClean="0"/>
              <a:t>,  </a:t>
            </a:r>
            <a:r>
              <a:rPr lang="en" sz="1800" dirty="0"/>
              <a:t>krytý bazén, </a:t>
            </a:r>
            <a:r>
              <a:rPr lang="sk-SK" sz="1800" dirty="0" smtClean="0"/>
              <a:t>kúpalisko</a:t>
            </a:r>
            <a:r>
              <a:rPr lang="en" sz="1800" dirty="0" smtClean="0"/>
              <a:t>, </a:t>
            </a:r>
            <a:r>
              <a:rPr lang="sk-SK" sz="1800" dirty="0" smtClean="0"/>
              <a:t>lyžiarska zjazdovka </a:t>
            </a:r>
            <a:r>
              <a:rPr lang="en" sz="1800" dirty="0" smtClean="0"/>
              <a:t>v centr</a:t>
            </a:r>
            <a:r>
              <a:rPr lang="sk-SK" sz="1800" dirty="0" smtClean="0"/>
              <a:t>e</a:t>
            </a:r>
            <a:r>
              <a:rPr lang="en" sz="1800" dirty="0" smtClean="0"/>
              <a:t> m</a:t>
            </a:r>
            <a:r>
              <a:rPr lang="sk-SK" sz="1800" dirty="0" smtClean="0"/>
              <a:t>e</a:t>
            </a:r>
            <a:r>
              <a:rPr lang="en" sz="1800" dirty="0" smtClean="0"/>
              <a:t>sta</a:t>
            </a:r>
            <a:r>
              <a:rPr lang="en" sz="1800" dirty="0"/>
              <a:t>, vrcholový </a:t>
            </a:r>
            <a:r>
              <a:rPr lang="sk-SK" sz="1800" dirty="0" smtClean="0"/>
              <a:t>š</a:t>
            </a:r>
            <a:r>
              <a:rPr lang="en" sz="1800" dirty="0" smtClean="0"/>
              <a:t>port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 dirty="0"/>
              <a:t>Zoologická </a:t>
            </a:r>
            <a:r>
              <a:rPr lang="en" sz="1800" dirty="0" smtClean="0"/>
              <a:t>z</a:t>
            </a:r>
            <a:r>
              <a:rPr lang="sk-SK" sz="1800" dirty="0" smtClean="0"/>
              <a:t>á</a:t>
            </a:r>
            <a:r>
              <a:rPr lang="en" sz="1800" dirty="0" smtClean="0"/>
              <a:t>hrada</a:t>
            </a:r>
            <a:r>
              <a:rPr lang="en" sz="1800" dirty="0"/>
              <a:t>, </a:t>
            </a:r>
            <a:r>
              <a:rPr lang="en" sz="1800" dirty="0" smtClean="0"/>
              <a:t>zám</a:t>
            </a:r>
            <a:r>
              <a:rPr lang="sk-SK" sz="1800" dirty="0" smtClean="0"/>
              <a:t>o</a:t>
            </a:r>
            <a:r>
              <a:rPr lang="en" sz="1800" dirty="0" smtClean="0"/>
              <a:t>k </a:t>
            </a:r>
            <a:r>
              <a:rPr lang="en" sz="1800" dirty="0"/>
              <a:t>Lešná, 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sk-SK" sz="1800" dirty="0" smtClean="0"/>
              <a:t>Zrúcanina </a:t>
            </a:r>
            <a:r>
              <a:rPr lang="en" sz="1800" dirty="0" smtClean="0"/>
              <a:t>hradu </a:t>
            </a:r>
            <a:r>
              <a:rPr lang="en" sz="1800" dirty="0"/>
              <a:t>Lukov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sz="1800" dirty="0"/>
              <a:t>Hrad Malenovice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7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1259525" y="790713"/>
            <a:ext cx="917029" cy="1215336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/>
          <p:nvPr/>
        </p:nvSpPr>
        <p:spPr>
          <a:xfrm>
            <a:off x="8520125" y="4554575"/>
            <a:ext cx="495900" cy="495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3356097" y="1355850"/>
            <a:ext cx="2431800" cy="24318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0800" dir="5400000" algn="tl" rotWithShape="0">
              <a:schemeClr val="lt1">
                <a:alpha val="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3" name="Google Shape;1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3800" y="2298100"/>
            <a:ext cx="2376375" cy="5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8"/>
          <p:cNvSpPr/>
          <p:nvPr/>
        </p:nvSpPr>
        <p:spPr>
          <a:xfrm>
            <a:off x="8520125" y="4554575"/>
            <a:ext cx="495900" cy="495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8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/>
          </a:p>
        </p:txBody>
      </p:sp>
      <p:sp>
        <p:nvSpPr>
          <p:cNvPr id="197" name="Google Shape;197;p18"/>
          <p:cNvSpPr txBox="1"/>
          <p:nvPr/>
        </p:nvSpPr>
        <p:spPr>
          <a:xfrm>
            <a:off x="8457250" y="4478876"/>
            <a:ext cx="624000" cy="6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ctrTitle"/>
          </p:nvPr>
        </p:nvSpPr>
        <p:spPr>
          <a:xfrm>
            <a:off x="2569800" y="330275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CC300"/>
                </a:solidFill>
              </a:rPr>
              <a:t>K</a:t>
            </a:r>
            <a:r>
              <a:rPr lang="sk-SK" dirty="0" smtClean="0">
                <a:solidFill>
                  <a:srgbClr val="FCC300"/>
                </a:solidFill>
              </a:rPr>
              <a:t>t</a:t>
            </a:r>
            <a:r>
              <a:rPr lang="en" dirty="0" smtClean="0">
                <a:solidFill>
                  <a:srgbClr val="FCC300"/>
                </a:solidFill>
              </a:rPr>
              <a:t>o sme</a:t>
            </a:r>
            <a:r>
              <a:rPr lang="en" dirty="0">
                <a:solidFill>
                  <a:srgbClr val="FCC300"/>
                </a:solidFill>
              </a:rPr>
              <a:t>?</a:t>
            </a:r>
            <a:endParaRPr dirty="0">
              <a:solidFill>
                <a:srgbClr val="FCC300"/>
              </a:solidFill>
            </a:endParaRPr>
          </a:p>
        </p:txBody>
      </p:sp>
      <p:grpSp>
        <p:nvGrpSpPr>
          <p:cNvPr id="203" name="Google Shape;203;p19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204" name="Google Shape;204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19"/>
          <p:cNvSpPr txBox="1">
            <a:spLocks noGrp="1"/>
          </p:cNvSpPr>
          <p:nvPr>
            <p:ph type="body" idx="4294967295"/>
          </p:nvPr>
        </p:nvSpPr>
        <p:spPr>
          <a:xfrm>
            <a:off x="2639400" y="1286975"/>
            <a:ext cx="4158300" cy="3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￮"/>
            </a:pPr>
            <a:r>
              <a:rPr lang="en" dirty="0"/>
              <a:t>Mladá, </a:t>
            </a:r>
            <a:r>
              <a:rPr lang="en" dirty="0" smtClean="0"/>
              <a:t>dynamicky</a:t>
            </a:r>
            <a:r>
              <a:rPr lang="sk-SK" dirty="0" smtClean="0"/>
              <a:t> rozvíjajúca sa </a:t>
            </a:r>
            <a:r>
              <a:rPr lang="en" dirty="0" smtClean="0"/>
              <a:t>fakulta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dirty="0" smtClean="0"/>
              <a:t>Založen</a:t>
            </a:r>
            <a:r>
              <a:rPr lang="sk-SK" dirty="0" smtClean="0"/>
              <a:t>á</a:t>
            </a:r>
            <a:r>
              <a:rPr lang="en" dirty="0" smtClean="0"/>
              <a:t> </a:t>
            </a:r>
            <a:r>
              <a:rPr lang="sk-SK" dirty="0" smtClean="0"/>
              <a:t>dňa </a:t>
            </a:r>
            <a:r>
              <a:rPr lang="en" dirty="0" smtClean="0"/>
              <a:t>1</a:t>
            </a:r>
            <a:r>
              <a:rPr lang="en" dirty="0"/>
              <a:t>. 1. 2006 </a:t>
            </a:r>
            <a:r>
              <a:rPr lang="sk-SK" dirty="0" smtClean="0"/>
              <a:t>ako </a:t>
            </a:r>
            <a:r>
              <a:rPr lang="sk-SK" dirty="0"/>
              <a:t>š</a:t>
            </a:r>
            <a:r>
              <a:rPr lang="en" dirty="0" smtClean="0"/>
              <a:t>tvrtá </a:t>
            </a:r>
            <a:r>
              <a:rPr lang="en" dirty="0"/>
              <a:t>samostatná fakulta UTB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en" dirty="0" smtClean="0"/>
              <a:t>Modern</a:t>
            </a:r>
            <a:r>
              <a:rPr lang="sk-SK" dirty="0" smtClean="0"/>
              <a:t>é</a:t>
            </a:r>
            <a:r>
              <a:rPr lang="en" dirty="0" smtClean="0"/>
              <a:t> </a:t>
            </a:r>
            <a:r>
              <a:rPr lang="sk-SK" dirty="0" smtClean="0"/>
              <a:t>prostredie </a:t>
            </a:r>
            <a:r>
              <a:rPr lang="en" dirty="0" smtClean="0"/>
              <a:t>a </a:t>
            </a:r>
            <a:r>
              <a:rPr lang="sk-SK" dirty="0" smtClean="0"/>
              <a:t>vybavenie</a:t>
            </a:r>
            <a:r>
              <a:rPr lang="en" dirty="0" smtClean="0"/>
              <a:t> </a:t>
            </a:r>
            <a:r>
              <a:rPr lang="sk-SK" dirty="0" smtClean="0"/>
              <a:t>laboratórií</a:t>
            </a:r>
            <a:r>
              <a:rPr lang="en" dirty="0" smtClean="0"/>
              <a:t>, </a:t>
            </a:r>
            <a:r>
              <a:rPr lang="sk-SK" dirty="0" smtClean="0"/>
              <a:t>zamestnanosť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>a </a:t>
            </a:r>
            <a:r>
              <a:rPr lang="sk-SK" dirty="0" smtClean="0"/>
              <a:t>úspešnosť absolventov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</a:pPr>
            <a:r>
              <a:rPr lang="sk-SK" dirty="0" smtClean="0"/>
              <a:t>Študijné a</a:t>
            </a:r>
            <a:r>
              <a:rPr lang="en" dirty="0" smtClean="0"/>
              <a:t> </a:t>
            </a:r>
            <a:r>
              <a:rPr lang="sk-SK" dirty="0" smtClean="0"/>
              <a:t>výskumné zameranie</a:t>
            </a:r>
            <a:endParaRPr dirty="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19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/>
          </a:p>
        </p:txBody>
      </p:sp>
      <p:grpSp>
        <p:nvGrpSpPr>
          <p:cNvPr id="210" name="Google Shape;210;p19"/>
          <p:cNvGrpSpPr/>
          <p:nvPr/>
        </p:nvGrpSpPr>
        <p:grpSpPr>
          <a:xfrm>
            <a:off x="1161424" y="1059674"/>
            <a:ext cx="1113237" cy="677418"/>
            <a:chOff x="3269900" y="3064500"/>
            <a:chExt cx="432325" cy="263075"/>
          </a:xfrm>
        </p:grpSpPr>
        <p:sp>
          <p:nvSpPr>
            <p:cNvPr id="211" name="Google Shape;211;p1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9"/>
          <p:cNvSpPr txBox="1">
            <a:spLocks noGrp="1"/>
          </p:cNvSpPr>
          <p:nvPr>
            <p:ph type="body" idx="4294967295"/>
          </p:nvPr>
        </p:nvSpPr>
        <p:spPr>
          <a:xfrm>
            <a:off x="2569800" y="3556747"/>
            <a:ext cx="4955400" cy="1641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automatizácia a riadenie procesu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bezpečnostné technológie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sk-SK" sz="1400" dirty="0" smtClean="0"/>
              <a:t>informačné technológie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ctrTitle" idx="4294967295"/>
          </p:nvPr>
        </p:nvSpPr>
        <p:spPr>
          <a:xfrm>
            <a:off x="799650" y="1706250"/>
            <a:ext cx="7544700" cy="17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CC300"/>
                </a:solidFill>
              </a:rPr>
              <a:t>Současné prostory fakulty</a:t>
            </a:r>
            <a:endParaRPr sz="5200">
              <a:solidFill>
                <a:srgbClr val="FCC300"/>
              </a:solidFill>
            </a:endParaRPr>
          </a:p>
        </p:txBody>
      </p:sp>
      <p:sp>
        <p:nvSpPr>
          <p:cNvPr id="220" name="Google Shape;220;p2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1" name="Google Shape;221;p20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/>
          </a:p>
        </p:txBody>
      </p:sp>
      <p:pic>
        <p:nvPicPr>
          <p:cNvPr id="223" name="Google Shape;2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88" y="1267450"/>
            <a:ext cx="7850424" cy="26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836" y="1267450"/>
            <a:ext cx="7850338" cy="26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830" y="1267448"/>
            <a:ext cx="7850333" cy="26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838" y="1267448"/>
            <a:ext cx="7850333" cy="26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6834" y="1267450"/>
            <a:ext cx="7850333" cy="26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 txBox="1">
            <a:spLocks noGrp="1"/>
          </p:cNvSpPr>
          <p:nvPr>
            <p:ph type="ctrTitle"/>
          </p:nvPr>
        </p:nvSpPr>
        <p:spPr>
          <a:xfrm>
            <a:off x="2639400" y="330275"/>
            <a:ext cx="3830400" cy="16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CC300"/>
                </a:solidFill>
              </a:rPr>
              <a:t>Č</a:t>
            </a:r>
            <a:r>
              <a:rPr lang="en" dirty="0" smtClean="0">
                <a:solidFill>
                  <a:srgbClr val="FCC300"/>
                </a:solidFill>
              </a:rPr>
              <a:t>o m</a:t>
            </a:r>
            <a:r>
              <a:rPr lang="sk-SK" dirty="0" smtClean="0">
                <a:solidFill>
                  <a:srgbClr val="FCC300"/>
                </a:solidFill>
              </a:rPr>
              <a:t>ô</a:t>
            </a:r>
            <a:r>
              <a:rPr lang="en" dirty="0" smtClean="0">
                <a:solidFill>
                  <a:srgbClr val="FCC300"/>
                </a:solidFill>
              </a:rPr>
              <a:t>žeš </a:t>
            </a:r>
            <a:r>
              <a:rPr lang="sk-SK" dirty="0">
                <a:solidFill>
                  <a:srgbClr val="FCC300"/>
                </a:solidFill>
              </a:rPr>
              <a:t>š</a:t>
            </a:r>
            <a:r>
              <a:rPr lang="en" dirty="0" smtClean="0">
                <a:solidFill>
                  <a:srgbClr val="FCC300"/>
                </a:solidFill>
              </a:rPr>
              <a:t>tudova</a:t>
            </a:r>
            <a:r>
              <a:rPr lang="sk-SK" dirty="0" smtClean="0">
                <a:solidFill>
                  <a:srgbClr val="FCC300"/>
                </a:solidFill>
              </a:rPr>
              <a:t>ť</a:t>
            </a:r>
            <a:r>
              <a:rPr lang="en" dirty="0" smtClean="0">
                <a:solidFill>
                  <a:srgbClr val="FCC300"/>
                </a:solidFill>
              </a:rPr>
              <a:t>?</a:t>
            </a:r>
            <a:endParaRPr dirty="0">
              <a:solidFill>
                <a:srgbClr val="FCC300"/>
              </a:solidFill>
            </a:endParaRPr>
          </a:p>
        </p:txBody>
      </p:sp>
      <p:grpSp>
        <p:nvGrpSpPr>
          <p:cNvPr id="233" name="Google Shape;233;p21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234" name="Google Shape;234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1"/>
          <p:cNvSpPr txBox="1">
            <a:spLocks noGrp="1"/>
          </p:cNvSpPr>
          <p:nvPr>
            <p:ph type="body" idx="4294967295"/>
          </p:nvPr>
        </p:nvSpPr>
        <p:spPr>
          <a:xfrm>
            <a:off x="2639400" y="1975775"/>
            <a:ext cx="4158300" cy="33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/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body" idx="4294967295"/>
          </p:nvPr>
        </p:nvSpPr>
        <p:spPr>
          <a:xfrm>
            <a:off x="2514100" y="2252500"/>
            <a:ext cx="4553700" cy="23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Informační a řídicí technologie </a:t>
            </a:r>
            <a:br>
              <a:rPr lang="en" sz="1400" dirty="0"/>
            </a:br>
            <a:r>
              <a:rPr lang="en" sz="1400" dirty="0"/>
              <a:t>(P, K + angl.)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Bezpečnostní technologie, systémy </a:t>
            </a:r>
            <a:br>
              <a:rPr lang="en" sz="1400" dirty="0"/>
            </a:br>
            <a:r>
              <a:rPr lang="en" sz="1400" dirty="0"/>
              <a:t>a management (P, K)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Informační technologie </a:t>
            </a:r>
            <a:br>
              <a:rPr lang="en" sz="1400" dirty="0"/>
            </a:br>
            <a:r>
              <a:rPr lang="en" sz="1400" dirty="0"/>
              <a:t>v administrativě (P)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Softwarové inženýrství (P)</a:t>
            </a:r>
            <a:endParaRPr sz="1400" dirty="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 dirty="0"/>
              <a:t>Inteligentní systémy s roboty (P, K)</a:t>
            </a:r>
            <a:endParaRPr sz="1400" dirty="0"/>
          </a:p>
        </p:txBody>
      </p:sp>
      <p:sp>
        <p:nvSpPr>
          <p:cNvPr id="241" name="Google Shape;241;p21"/>
          <p:cNvSpPr txBox="1">
            <a:spLocks noGrp="1"/>
          </p:cNvSpPr>
          <p:nvPr>
            <p:ph type="body" idx="4294967295"/>
          </p:nvPr>
        </p:nvSpPr>
        <p:spPr>
          <a:xfrm>
            <a:off x="2639400" y="1917550"/>
            <a:ext cx="41583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￮"/>
            </a:pPr>
            <a:r>
              <a:rPr lang="sk-SK" sz="1800" dirty="0" smtClean="0"/>
              <a:t>Bakalárske štúdium</a:t>
            </a:r>
            <a:endParaRPr sz="1800" dirty="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2" name="Google Shape;242;p21"/>
          <p:cNvGrpSpPr/>
          <p:nvPr/>
        </p:nvGrpSpPr>
        <p:grpSpPr>
          <a:xfrm>
            <a:off x="1212311" y="821961"/>
            <a:ext cx="1011464" cy="1152830"/>
            <a:chOff x="1494086" y="1206461"/>
            <a:chExt cx="1011464" cy="1152830"/>
          </a:xfrm>
        </p:grpSpPr>
        <p:sp>
          <p:nvSpPr>
            <p:cNvPr id="243" name="Google Shape;243;p21"/>
            <p:cNvSpPr/>
            <p:nvPr/>
          </p:nvSpPr>
          <p:spPr>
            <a:xfrm>
              <a:off x="1567862" y="1332491"/>
              <a:ext cx="937688" cy="244488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1494086" y="1644507"/>
              <a:ext cx="937688" cy="244488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1944439" y="1206461"/>
              <a:ext cx="110758" cy="126094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1944439" y="1888932"/>
              <a:ext cx="110758" cy="470359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/>
          <p:nvPr/>
        </p:nvSpPr>
        <p:spPr>
          <a:xfrm>
            <a:off x="8521300" y="4542925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"/>
          <p:cNvSpPr txBox="1"/>
          <p:nvPr/>
        </p:nvSpPr>
        <p:spPr>
          <a:xfrm>
            <a:off x="8521300" y="4542925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4294967295"/>
          </p:nvPr>
        </p:nvSpPr>
        <p:spPr>
          <a:xfrm>
            <a:off x="2373825" y="2183181"/>
            <a:ext cx="4553700" cy="23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/>
              <a:t>Informační technologie (P, K + angl.)</a:t>
            </a:r>
            <a:endParaRPr sz="140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/>
              <a:t>Automatické řízení a informatika (P, K)</a:t>
            </a:r>
            <a:endParaRPr sz="140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/>
              <a:t>Bezpečnostní technologie, systémy </a:t>
            </a:r>
            <a:br>
              <a:rPr lang="en" sz="1400"/>
            </a:br>
            <a:r>
              <a:rPr lang="en" sz="1400"/>
              <a:t>a management (P, K + angl.)</a:t>
            </a:r>
            <a:endParaRPr sz="140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/>
              <a:t>Učitelství informatiky pro střední školy (P, K)</a:t>
            </a:r>
            <a:endParaRPr sz="140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/>
              <a:t>Počítačové a komunikační systémy </a:t>
            </a:r>
            <a:br>
              <a:rPr lang="en" sz="1400"/>
            </a:br>
            <a:r>
              <a:rPr lang="en" sz="1400"/>
              <a:t>(P, K)</a:t>
            </a:r>
            <a:endParaRPr sz="1400"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/>
              <a:t>Integrované systémy v budovách </a:t>
            </a:r>
            <a:br>
              <a:rPr lang="en" sz="1400"/>
            </a:br>
            <a:r>
              <a:rPr lang="en" sz="1400"/>
              <a:t>(P + angl.)</a:t>
            </a:r>
            <a:endParaRPr sz="1400"/>
          </a:p>
        </p:txBody>
      </p:sp>
      <p:grpSp>
        <p:nvGrpSpPr>
          <p:cNvPr id="254" name="Google Shape;254;p22"/>
          <p:cNvGrpSpPr/>
          <p:nvPr/>
        </p:nvGrpSpPr>
        <p:grpSpPr>
          <a:xfrm>
            <a:off x="1179282" y="803223"/>
            <a:ext cx="1077516" cy="1190308"/>
            <a:chOff x="5961125" y="1623900"/>
            <a:chExt cx="427450" cy="448175"/>
          </a:xfrm>
        </p:grpSpPr>
        <p:sp>
          <p:nvSpPr>
            <p:cNvPr id="255" name="Google Shape;255;p22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chemeClr val="lt1"/>
            </a:solidFill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2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chemeClr val="lt1"/>
            </a:solidFill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chemeClr val="lt1"/>
            </a:solidFill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chemeClr val="lt1"/>
            </a:solidFill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chemeClr val="lt1"/>
            </a:solidFill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chemeClr val="lt1"/>
            </a:solidFill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chemeClr val="lt1"/>
            </a:solidFill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22"/>
          <p:cNvSpPr txBox="1">
            <a:spLocks noGrp="1"/>
          </p:cNvSpPr>
          <p:nvPr>
            <p:ph type="body" idx="4294967295"/>
          </p:nvPr>
        </p:nvSpPr>
        <p:spPr>
          <a:xfrm>
            <a:off x="2486999" y="1835518"/>
            <a:ext cx="4700453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￮"/>
            </a:pPr>
            <a:r>
              <a:rPr lang="sk-SK" sz="1800" dirty="0" smtClean="0"/>
              <a:t>Nadväzujúce </a:t>
            </a:r>
            <a:r>
              <a:rPr lang="en" sz="1800" dirty="0" smtClean="0"/>
              <a:t>magisterské </a:t>
            </a:r>
            <a:r>
              <a:rPr lang="sk-SK" sz="1800" dirty="0" smtClean="0"/>
              <a:t>štúdium</a:t>
            </a:r>
            <a:endParaRPr sz="1800" dirty="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3" name="Google Shape;263;p22"/>
          <p:cNvGrpSpPr/>
          <p:nvPr/>
        </p:nvGrpSpPr>
        <p:grpSpPr>
          <a:xfrm>
            <a:off x="649938" y="330278"/>
            <a:ext cx="2136195" cy="2136195"/>
            <a:chOff x="6680825" y="2549350"/>
            <a:chExt cx="1539600" cy="1539600"/>
          </a:xfrm>
        </p:grpSpPr>
        <p:sp>
          <p:nvSpPr>
            <p:cNvPr id="264" name="Google Shape;264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2"/>
          <p:cNvGrpSpPr/>
          <p:nvPr/>
        </p:nvGrpSpPr>
        <p:grpSpPr>
          <a:xfrm>
            <a:off x="1212311" y="821961"/>
            <a:ext cx="1011464" cy="1152830"/>
            <a:chOff x="1494086" y="1206461"/>
            <a:chExt cx="1011464" cy="1152830"/>
          </a:xfrm>
        </p:grpSpPr>
        <p:sp>
          <p:nvSpPr>
            <p:cNvPr id="268" name="Google Shape;268;p22"/>
            <p:cNvSpPr/>
            <p:nvPr/>
          </p:nvSpPr>
          <p:spPr>
            <a:xfrm>
              <a:off x="1567862" y="1332491"/>
              <a:ext cx="937688" cy="244488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2"/>
            <p:cNvSpPr/>
            <p:nvPr/>
          </p:nvSpPr>
          <p:spPr>
            <a:xfrm>
              <a:off x="1494086" y="1644507"/>
              <a:ext cx="937688" cy="244488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2"/>
            <p:cNvSpPr/>
            <p:nvPr/>
          </p:nvSpPr>
          <p:spPr>
            <a:xfrm>
              <a:off x="1944439" y="1206461"/>
              <a:ext cx="110758" cy="126094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1944439" y="1888932"/>
              <a:ext cx="110758" cy="470359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22"/>
          <p:cNvSpPr txBox="1">
            <a:spLocks noGrp="1"/>
          </p:cNvSpPr>
          <p:nvPr>
            <p:ph type="ctrTitle"/>
          </p:nvPr>
        </p:nvSpPr>
        <p:spPr>
          <a:xfrm>
            <a:off x="2639400" y="330275"/>
            <a:ext cx="3830400" cy="16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>
                <a:solidFill>
                  <a:srgbClr val="FCC300"/>
                </a:solidFill>
              </a:rPr>
              <a:t>Č</a:t>
            </a:r>
            <a:r>
              <a:rPr lang="en" dirty="0" smtClean="0">
                <a:solidFill>
                  <a:srgbClr val="FCC300"/>
                </a:solidFill>
              </a:rPr>
              <a:t>o m</a:t>
            </a:r>
            <a:r>
              <a:rPr lang="sk-SK" dirty="0" smtClean="0">
                <a:solidFill>
                  <a:srgbClr val="FCC300"/>
                </a:solidFill>
              </a:rPr>
              <a:t>ô</a:t>
            </a:r>
            <a:r>
              <a:rPr lang="en" dirty="0" smtClean="0">
                <a:solidFill>
                  <a:srgbClr val="FCC300"/>
                </a:solidFill>
              </a:rPr>
              <a:t>žeš </a:t>
            </a:r>
            <a:r>
              <a:rPr lang="sk-SK" dirty="0" smtClean="0">
                <a:solidFill>
                  <a:srgbClr val="FCC300"/>
                </a:solidFill>
              </a:rPr>
              <a:t>š</a:t>
            </a:r>
            <a:r>
              <a:rPr lang="en" dirty="0" smtClean="0">
                <a:solidFill>
                  <a:srgbClr val="FCC300"/>
                </a:solidFill>
              </a:rPr>
              <a:t>tudova</a:t>
            </a:r>
            <a:r>
              <a:rPr lang="sk-SK" dirty="0" smtClean="0">
                <a:solidFill>
                  <a:srgbClr val="FCC300"/>
                </a:solidFill>
              </a:rPr>
              <a:t>ť</a:t>
            </a:r>
            <a:r>
              <a:rPr lang="en" dirty="0" smtClean="0">
                <a:solidFill>
                  <a:srgbClr val="FCC300"/>
                </a:solidFill>
              </a:rPr>
              <a:t>?</a:t>
            </a:r>
            <a:endParaRPr dirty="0">
              <a:solidFill>
                <a:srgbClr val="FCC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1478</Words>
  <Application>Microsoft Office PowerPoint</Application>
  <PresentationFormat>Prezentácia na obrazovke (16:9)</PresentationFormat>
  <Paragraphs>382</Paragraphs>
  <Slides>35</Slides>
  <Notes>35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40" baseType="lpstr">
      <vt:lpstr>Roboto</vt:lpstr>
      <vt:lpstr>Poppins</vt:lpstr>
      <vt:lpstr>Poppins Light</vt:lpstr>
      <vt:lpstr>Arial</vt:lpstr>
      <vt:lpstr>Cymbeline template</vt:lpstr>
      <vt:lpstr>Prezentácia programu PowerPoint</vt:lpstr>
      <vt:lpstr>Kto sme?</vt:lpstr>
      <vt:lpstr>Zlín</vt:lpstr>
      <vt:lpstr>Zlín</vt:lpstr>
      <vt:lpstr>Prezentácia programu PowerPoint</vt:lpstr>
      <vt:lpstr>Kto sme?</vt:lpstr>
      <vt:lpstr>Současné prostory fakulty</vt:lpstr>
      <vt:lpstr>Čo môžeš študovať?</vt:lpstr>
      <vt:lpstr>Čo môžeš študovať?</vt:lpstr>
      <vt:lpstr>Prezentácia programu PowerPoint</vt:lpstr>
      <vt:lpstr>Informační a řídicí technologie (Bc.)</vt:lpstr>
      <vt:lpstr>Uplatnenie absolventov</vt:lpstr>
      <vt:lpstr>Bezpečnostní technologie, systémy a management (Bc., Ing.)</vt:lpstr>
      <vt:lpstr>Uplatnenie absolventov</vt:lpstr>
      <vt:lpstr>Informační technologie v administrativě (Bc.)</vt:lpstr>
      <vt:lpstr>Uplatnenie absolventov</vt:lpstr>
      <vt:lpstr>Softwarové inženýrství (Bc.)</vt:lpstr>
      <vt:lpstr>Uplatnenie absolventov</vt:lpstr>
      <vt:lpstr>Inteligentní systémy s roboty (Bc.)</vt:lpstr>
      <vt:lpstr>Uplatnenie absolventov</vt:lpstr>
      <vt:lpstr>Prijímacie riadenie</vt:lpstr>
      <vt:lpstr>Prijímacie riadenie</vt:lpstr>
      <vt:lpstr>Letná programátorská príprava</vt:lpstr>
      <vt:lpstr>Prezentácia programu PowerPoint</vt:lpstr>
      <vt:lpstr>Robotická súťaž ROBOGAMES</vt:lpstr>
      <vt:lpstr>Prezentácia programu PowerPoint</vt:lpstr>
      <vt:lpstr>Ubytovanie a stravovanie</vt:lpstr>
      <vt:lpstr>Štúdium v zahraničí</vt:lpstr>
      <vt:lpstr>Chceš športovať?</vt:lpstr>
      <vt:lpstr>Študentské organizácie</vt:lpstr>
      <vt:lpstr>Študentský život a akcie</vt:lpstr>
      <vt:lpstr>Spolupráca s praxou a firmami</vt:lpstr>
      <vt:lpstr>Prezentácia programu PowerPoint</vt:lpstr>
      <vt:lpstr>Veda, výskum, osobnosti</vt:lpstr>
      <vt:lpstr>Deň otvorených dverí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student</dc:creator>
  <cp:lastModifiedBy>Lubos Spacek</cp:lastModifiedBy>
  <cp:revision>32</cp:revision>
  <dcterms:modified xsi:type="dcterms:W3CDTF">2018-10-07T19:37:44Z</dcterms:modified>
</cp:coreProperties>
</file>