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45"/>
  </p:notesMasterIdLst>
  <p:handoutMasterIdLst>
    <p:handoutMasterId r:id="rId46"/>
  </p:handoutMasterIdLst>
  <p:sldIdLst>
    <p:sldId id="340" r:id="rId2"/>
    <p:sldId id="554" r:id="rId3"/>
    <p:sldId id="555" r:id="rId4"/>
    <p:sldId id="556" r:id="rId5"/>
    <p:sldId id="578" r:id="rId6"/>
    <p:sldId id="549" r:id="rId7"/>
    <p:sldId id="579" r:id="rId8"/>
    <p:sldId id="583" r:id="rId9"/>
    <p:sldId id="581" r:id="rId10"/>
    <p:sldId id="588" r:id="rId11"/>
    <p:sldId id="585" r:id="rId12"/>
    <p:sldId id="586" r:id="rId13"/>
    <p:sldId id="587" r:id="rId14"/>
    <p:sldId id="582" r:id="rId15"/>
    <p:sldId id="577" r:id="rId16"/>
    <p:sldId id="484" r:id="rId17"/>
    <p:sldId id="486" r:id="rId18"/>
    <p:sldId id="559" r:id="rId19"/>
    <p:sldId id="560" r:id="rId20"/>
    <p:sldId id="561" r:id="rId21"/>
    <p:sldId id="562" r:id="rId22"/>
    <p:sldId id="563" r:id="rId23"/>
    <p:sldId id="479" r:id="rId24"/>
    <p:sldId id="565" r:id="rId25"/>
    <p:sldId id="566" r:id="rId26"/>
    <p:sldId id="567" r:id="rId27"/>
    <p:sldId id="529" r:id="rId28"/>
    <p:sldId id="568" r:id="rId29"/>
    <p:sldId id="569" r:id="rId30"/>
    <p:sldId id="491" r:id="rId31"/>
    <p:sldId id="492" r:id="rId32"/>
    <p:sldId id="570" r:id="rId33"/>
    <p:sldId id="536" r:id="rId34"/>
    <p:sldId id="571" r:id="rId35"/>
    <p:sldId id="572" r:id="rId36"/>
    <p:sldId id="544" r:id="rId37"/>
    <p:sldId id="576" r:id="rId38"/>
    <p:sldId id="545" r:id="rId39"/>
    <p:sldId id="573" r:id="rId40"/>
    <p:sldId id="574" r:id="rId41"/>
    <p:sldId id="575" r:id="rId42"/>
    <p:sldId id="488" r:id="rId43"/>
    <p:sldId id="384" r:id="rId4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2600"/>
    <a:srgbClr val="FFF2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674"/>
  </p:normalViewPr>
  <p:slideViewPr>
    <p:cSldViewPr snapToObjects="1">
      <p:cViewPr varScale="1">
        <p:scale>
          <a:sx n="119" d="100"/>
          <a:sy n="119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808960797728E-2"/>
          <c:y val="6.2918671358375255E-2"/>
          <c:w val="0.96596382078404541"/>
          <c:h val="0.7151022496070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List1!$B$2:$I$2</c:f>
              <c:numCache>
                <c:formatCode>General</c:formatCode>
                <c:ptCount val="8"/>
                <c:pt idx="0">
                  <c:v>97</c:v>
                </c:pt>
                <c:pt idx="1">
                  <c:v>111</c:v>
                </c:pt>
                <c:pt idx="2">
                  <c:v>123</c:v>
                </c:pt>
                <c:pt idx="3">
                  <c:v>143</c:v>
                </c:pt>
                <c:pt idx="4">
                  <c:v>136</c:v>
                </c:pt>
                <c:pt idx="5">
                  <c:v>135</c:v>
                </c:pt>
                <c:pt idx="6">
                  <c:v>121</c:v>
                </c:pt>
                <c:pt idx="7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5-DD49-B723-3897D3C1198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Prezenční forma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List1!$B$3:$I$3</c:f>
              <c:numCache>
                <c:formatCode>General</c:formatCode>
                <c:ptCount val="8"/>
                <c:pt idx="0">
                  <c:v>31</c:v>
                </c:pt>
                <c:pt idx="1">
                  <c:v>31</c:v>
                </c:pt>
                <c:pt idx="2">
                  <c:v>47</c:v>
                </c:pt>
                <c:pt idx="3">
                  <c:v>61</c:v>
                </c:pt>
                <c:pt idx="4">
                  <c:v>60</c:v>
                </c:pt>
                <c:pt idx="5">
                  <c:v>65</c:v>
                </c:pt>
                <c:pt idx="6">
                  <c:v>63</c:v>
                </c:pt>
                <c:pt idx="7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5-DD49-B723-3897D3C1198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Kombinovaná forma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List1!$B$4:$I$4</c:f>
              <c:numCache>
                <c:formatCode>General</c:formatCode>
                <c:ptCount val="8"/>
                <c:pt idx="0">
                  <c:v>66</c:v>
                </c:pt>
                <c:pt idx="1">
                  <c:v>80</c:v>
                </c:pt>
                <c:pt idx="2">
                  <c:v>76</c:v>
                </c:pt>
                <c:pt idx="3">
                  <c:v>82</c:v>
                </c:pt>
                <c:pt idx="4">
                  <c:v>76</c:v>
                </c:pt>
                <c:pt idx="5">
                  <c:v>70</c:v>
                </c:pt>
                <c:pt idx="6">
                  <c:v>58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5-DD49-B723-3897D3C11984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Zahraniční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List1!$B$5:$I$5</c:f>
              <c:numCache>
                <c:formatCode>General</c:formatCode>
                <c:ptCount val="8"/>
                <c:pt idx="0">
                  <c:v>15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35-DD49-B723-3897D3C11984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Zahraniční prezenční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List1!$B$6:$I$6</c:f>
              <c:numCache>
                <c:formatCode>General</c:formatCode>
                <c:ptCount val="8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5-DD49-B723-3897D3C11984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Zahraniční kombinovaná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List1!$B$1:$I$1</c:f>
              <c:strCache>
                <c:ptCount val="8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</c:strCache>
            </c:strRef>
          </c:cat>
          <c:val>
            <c:numRef>
              <c:f>List1!$B$7:$I$7</c:f>
              <c:numCache>
                <c:formatCode>General</c:formatCode>
                <c:ptCount val="8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35-DD49-B723-3897D3C11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464220512"/>
        <c:axId val="1432909120"/>
      </c:barChart>
      <c:catAx>
        <c:axId val="14642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2909120"/>
        <c:crosses val="autoZero"/>
        <c:auto val="1"/>
        <c:lblAlgn val="ctr"/>
        <c:lblOffset val="100"/>
        <c:noMultiLvlLbl val="0"/>
      </c:catAx>
      <c:valAx>
        <c:axId val="143290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42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8581678059171E-2"/>
          <c:y val="0.87548199372271873"/>
          <c:w val="0.96397561576978763"/>
          <c:h val="0.10877521944866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808960797728E-2"/>
          <c:y val="6.2918671358375255E-2"/>
          <c:w val="0.96596382078404541"/>
          <c:h val="0.7151022496070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List1!$B$2:$H$2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30</c:v>
                </c:pt>
                <c:pt idx="4">
                  <c:v>31</c:v>
                </c:pt>
                <c:pt idx="5">
                  <c:v>37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5-DD49-B723-3897D3C1198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Prezenční forma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List1!$B$3:$H$3</c:f>
              <c:numCache>
                <c:formatCode>General</c:formatCode>
                <c:ptCount val="7"/>
                <c:pt idx="0">
                  <c:v>12</c:v>
                </c:pt>
                <c:pt idx="1">
                  <c:v>5</c:v>
                </c:pt>
                <c:pt idx="2">
                  <c:v>10</c:v>
                </c:pt>
                <c:pt idx="3">
                  <c:v>19</c:v>
                </c:pt>
                <c:pt idx="4">
                  <c:v>12</c:v>
                </c:pt>
                <c:pt idx="5">
                  <c:v>25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5-DD49-B723-3897D3C11984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Kombinovaná forma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List1!$B$4:$H$4</c:f>
              <c:numCache>
                <c:formatCode>General</c:formatCode>
                <c:ptCount val="7"/>
                <c:pt idx="0">
                  <c:v>6</c:v>
                </c:pt>
                <c:pt idx="1">
                  <c:v>13</c:v>
                </c:pt>
                <c:pt idx="2">
                  <c:v>9</c:v>
                </c:pt>
                <c:pt idx="3">
                  <c:v>11</c:v>
                </c:pt>
                <c:pt idx="4">
                  <c:v>19</c:v>
                </c:pt>
                <c:pt idx="5">
                  <c:v>12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5-DD49-B723-3897D3C11984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Zahraniční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List1!$B$5:$H$5</c:f>
              <c:numCache>
                <c:formatCode>General</c:formatCode>
                <c:ptCount val="7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35-DD49-B723-3897D3C11984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Zahraniční prezenční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List1!$B$6:$H$6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5-DD49-B723-3897D3C11984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Zahraniční kombinovaná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List1!$B$1:$H$1</c:f>
              <c:strCache>
                <c:ptCount val="7"/>
                <c:pt idx="0">
                  <c:v>2019/20</c:v>
                </c:pt>
                <c:pt idx="1">
                  <c:v>2018/19</c:v>
                </c:pt>
                <c:pt idx="2">
                  <c:v>2017/18</c:v>
                </c:pt>
                <c:pt idx="3">
                  <c:v>2016/17</c:v>
                </c:pt>
                <c:pt idx="4">
                  <c:v>2015/16</c:v>
                </c:pt>
                <c:pt idx="5">
                  <c:v>2014/15</c:v>
                </c:pt>
                <c:pt idx="6">
                  <c:v>2013/14</c:v>
                </c:pt>
              </c:strCache>
            </c:strRef>
          </c:cat>
          <c:val>
            <c:numRef>
              <c:f>List1!$B$7:$H$7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35-DD49-B723-3897D3C11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464220512"/>
        <c:axId val="1432909120"/>
      </c:barChart>
      <c:catAx>
        <c:axId val="14642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2909120"/>
        <c:crosses val="autoZero"/>
        <c:auto val="1"/>
        <c:lblAlgn val="ctr"/>
        <c:lblOffset val="100"/>
        <c:noMultiLvlLbl val="0"/>
      </c:catAx>
      <c:valAx>
        <c:axId val="143290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42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8581678059171E-2"/>
          <c:y val="0.87548199372271873"/>
          <c:w val="0.96397561576978763"/>
          <c:h val="0.10877521944866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808960797728E-2"/>
          <c:y val="6.2918671358375255E-2"/>
          <c:w val="0.96596382078404541"/>
          <c:h val="0.71510224960705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List1!$B$1:$J$1</c:f>
              <c:strCache>
                <c:ptCount val="9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</c:strCache>
            </c:strRef>
          </c:cat>
          <c:val>
            <c:numRef>
              <c:f>List1!$B$2:$J$2</c:f>
              <c:numCache>
                <c:formatCode>General</c:formatCode>
                <c:ptCount val="9"/>
                <c:pt idx="0">
                  <c:v>8</c:v>
                </c:pt>
                <c:pt idx="1">
                  <c:v>2</c:v>
                </c:pt>
                <c:pt idx="2">
                  <c:v>12</c:v>
                </c:pt>
                <c:pt idx="3">
                  <c:v>5</c:v>
                </c:pt>
                <c:pt idx="4">
                  <c:v>6</c:v>
                </c:pt>
                <c:pt idx="5">
                  <c:v>1</c:v>
                </c:pt>
                <c:pt idx="6">
                  <c:v>7</c:v>
                </c:pt>
                <c:pt idx="7">
                  <c:v>6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5-DD49-B723-3897D3C11984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Zahraniční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List1!$B$1:$J$1</c:f>
              <c:strCache>
                <c:ptCount val="9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</c:strCache>
            </c:strRef>
          </c:cat>
          <c:val>
            <c:numRef>
              <c:f>List1!$B$3:$J$3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5-DD49-B723-3897D3C11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464220512"/>
        <c:axId val="1432909120"/>
      </c:barChart>
      <c:catAx>
        <c:axId val="14642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2909120"/>
        <c:crosses val="autoZero"/>
        <c:auto val="1"/>
        <c:lblAlgn val="ctr"/>
        <c:lblOffset val="100"/>
        <c:noMultiLvlLbl val="0"/>
      </c:catAx>
      <c:valAx>
        <c:axId val="143290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42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238581678059171E-2"/>
          <c:y val="0.87548199372271873"/>
          <c:w val="0.96397561576978763"/>
          <c:h val="0.10877521944866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UTB ve Zlíně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List1!$B$2:$G$2</c:f>
              <c:numCache>
                <c:formatCode>#,##0</c:formatCode>
                <c:ptCount val="6"/>
                <c:pt idx="0">
                  <c:v>0</c:v>
                </c:pt>
                <c:pt idx="1">
                  <c:v>8</c:v>
                </c:pt>
                <c:pt idx="2">
                  <c:v>14</c:v>
                </c:pt>
                <c:pt idx="3">
                  <c:v>28</c:v>
                </c:pt>
                <c:pt idx="4">
                  <c:v>18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6-0449-8C9C-DAC3BD2A4312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Fakulta aplikované informatiky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List1!$B$3:$G$3</c:f>
              <c:numCache>
                <c:formatCode>#,##0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7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6-0449-8C9C-DAC3BD2A4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List1!$A$4</c:f>
              <c:strCache>
                <c:ptCount val="1"/>
                <c:pt idx="0">
                  <c:v>Přírodní vědy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List1!$B$4:$G$4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 formatCode="#,##0">
                  <c:v>3</c:v>
                </c:pt>
                <c:pt idx="4" formatCode="#,##0">
                  <c:v>2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2-404F-82B4-58B20BB3E809}"/>
            </c:ext>
          </c:extLst>
        </c:ser>
        <c:ser>
          <c:idx val="3"/>
          <c:order val="1"/>
          <c:tx>
            <c:strRef>
              <c:f>List1!$A$5</c:f>
              <c:strCache>
                <c:ptCount val="1"/>
                <c:pt idx="0">
                  <c:v>Technické vědy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List1!$B$5:$G$5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 formatCode="#,##0">
                  <c:v>10</c:v>
                </c:pt>
                <c:pt idx="4" formatCode="#,##0">
                  <c:v>7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2-404F-82B4-58B20BB3E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List1!$A$6</c:f>
              <c:strCache>
                <c:ptCount val="1"/>
                <c:pt idx="0">
                  <c:v>2.2 Electrical engineering, Electronic engineering, Information engineering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List1!$B$6:$G$6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 formatCode="#,##0">
                  <c:v>2</c:v>
                </c:pt>
                <c:pt idx="4" formatCode="#,##0">
                  <c:v>3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E-4F4D-8B20-D7B2025275DA}"/>
            </c:ext>
          </c:extLst>
        </c:ser>
        <c:ser>
          <c:idx val="5"/>
          <c:order val="1"/>
          <c:tx>
            <c:strRef>
              <c:f>List1!$A$7</c:f>
              <c:strCache>
                <c:ptCount val="1"/>
                <c:pt idx="0">
                  <c:v>2.4 Chemical engineering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List1!$B$7:$G$7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 formatCode="#,##0">
                  <c:v>1</c:v>
                </c:pt>
                <c:pt idx="4" formatCode="#,##0">
                  <c:v>1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E-4F4D-8B20-D7B2025275DA}"/>
            </c:ext>
          </c:extLst>
        </c:ser>
        <c:ser>
          <c:idx val="6"/>
          <c:order val="2"/>
          <c:tx>
            <c:strRef>
              <c:f>List1!$A$8</c:f>
              <c:strCache>
                <c:ptCount val="1"/>
                <c:pt idx="0">
                  <c:v>2.5 Materials engineering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List1!$B$1:$G$1</c:f>
              <c:strCache>
                <c:ptCount val="6"/>
                <c:pt idx="0">
                  <c:v>Stupeň 1</c:v>
                </c:pt>
                <c:pt idx="1">
                  <c:v>Stupeň 2</c:v>
                </c:pt>
                <c:pt idx="2">
                  <c:v>Stupeň 3</c:v>
                </c:pt>
                <c:pt idx="3">
                  <c:v>Stupeň 4</c:v>
                </c:pt>
                <c:pt idx="4">
                  <c:v>Stupeň 5</c:v>
                </c:pt>
                <c:pt idx="5">
                  <c:v>Bez finální známky</c:v>
                </c:pt>
              </c:strCache>
            </c:strRef>
          </c:cat>
          <c:val>
            <c:numRef>
              <c:f>List1!$B$8:$G$8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 formatCode="#,##0">
                  <c:v>2</c:v>
                </c:pt>
                <c:pt idx="4" formatCode="#,##0">
                  <c:v>2</c:v>
                </c:pt>
                <c:pt idx="5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E-4F4D-8B20-D7B202527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108079"/>
        <c:axId val="1623897007"/>
      </c:barChart>
      <c:catAx>
        <c:axId val="162410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3897007"/>
        <c:crosses val="autoZero"/>
        <c:auto val="1"/>
        <c:lblAlgn val="ctr"/>
        <c:lblOffset val="100"/>
        <c:noMultiLvlLbl val="0"/>
      </c:catAx>
      <c:valAx>
        <c:axId val="1623897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410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E06-B84E-EE40-9AF7-C3A5183BD15D}" type="datetimeFigureOut">
              <a:rPr lang="cs-CZ" smtClean="0"/>
              <a:t>26.01.20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BBDE-F9D7-ED49-A98B-8F6743F554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92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BBAC68-8909-8144-8174-F4816F16D014}" type="datetimeFigureOut">
              <a:rPr lang="cs-CZ"/>
              <a:pPr>
                <a:defRPr/>
              </a:pPr>
              <a:t>26.01.20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A51895-365C-3140-9D38-CAC45AE541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8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1895-365C-3140-9D38-CAC45AE541E0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56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6342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55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37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314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51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07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13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073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90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41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7D383-AC37-FA42-9E60-400F96056BCC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814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08D1-3C90-B14E-B5B8-1BA2723A6DFE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7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9850-0D29-E046-90C4-D8EC218C4162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80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25538"/>
            <a:ext cx="2057400" cy="50006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19800" cy="5000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F131-4F49-6E4C-A9CA-1FC1A47D4572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9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528638" y="1125538"/>
            <a:ext cx="8147050" cy="504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B88-5EB8-824E-9B52-DBBF90F51828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6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</p:spTree>
    <p:extLst>
      <p:ext uri="{BB962C8B-B14F-4D97-AF65-F5344CB8AC3E}">
        <p14:creationId xmlns:p14="http://schemas.microsoft.com/office/powerpoint/2010/main" val="116896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6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88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42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xfrm>
            <a:off x="7883525" y="6526213"/>
            <a:ext cx="1000125" cy="215900"/>
          </a:xfrm>
        </p:spPr>
        <p:txBody>
          <a:bodyPr/>
          <a:lstStyle>
            <a:lvl1pPr algn="r">
              <a:defRPr sz="1100" smtClean="0"/>
            </a:lvl1pPr>
          </a:lstStyle>
          <a:p>
            <a:pPr>
              <a:defRPr/>
            </a:pPr>
            <a:fld id="{362691E4-7357-F049-A8DA-3D85F75B9A4C}" type="datetime4">
              <a:rPr lang="cs-CZ" smtClean="0"/>
              <a:t>26. ledna 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4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8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7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37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241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54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38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5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E931-59E3-F942-B35B-FFA0B9847681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CC2B-192B-994C-ABEF-CCD033F625A9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8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DA21-9A2B-3840-8C4E-19BB76A4F0C2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4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2DD5-874F-A44B-87E2-BCE76086B56F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D3BC-3648-8845-AC91-B2FABF758DE2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1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8CE1-DEAD-854E-A8C8-0C6B763AD825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6" name="Rectangle 102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5CA37-2AF9-3943-A40C-E1497EEF1DDD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0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524625"/>
            <a:ext cx="41036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401638" y="6413500"/>
            <a:ext cx="8393112" cy="71438"/>
          </a:xfrm>
          <a:prstGeom prst="rect">
            <a:avLst/>
          </a:prstGeom>
          <a:gradFill rotWithShape="0">
            <a:gsLst>
              <a:gs pos="0">
                <a:srgbClr val="FDCB01"/>
              </a:gs>
              <a:gs pos="100000">
                <a:srgbClr val="FFEA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441325" y="966788"/>
            <a:ext cx="8348663" cy="71437"/>
          </a:xfrm>
          <a:prstGeom prst="rect">
            <a:avLst/>
          </a:prstGeom>
          <a:gradFill rotWithShape="0">
            <a:gsLst>
              <a:gs pos="0">
                <a:srgbClr val="FFEA91"/>
              </a:gs>
              <a:gs pos="100000">
                <a:srgbClr val="FDCB0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409575" y="304800"/>
            <a:ext cx="0" cy="6110288"/>
          </a:xfrm>
          <a:prstGeom prst="line">
            <a:avLst/>
          </a:prstGeom>
          <a:noFill/>
          <a:ln w="1905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8763000" y="1125538"/>
            <a:ext cx="0" cy="5218112"/>
          </a:xfrm>
          <a:prstGeom prst="line">
            <a:avLst/>
          </a:prstGeom>
          <a:noFill/>
          <a:ln w="50800" cap="rnd">
            <a:solidFill>
              <a:srgbClr val="FDCB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AutoShape 14"/>
          <p:cNvSpPr>
            <a:spLocks noChangeAspect="1" noChangeArrowheads="1"/>
          </p:cNvSpPr>
          <p:nvPr/>
        </p:nvSpPr>
        <p:spPr bwMode="auto">
          <a:xfrm>
            <a:off x="28575" y="628650"/>
            <a:ext cx="712788" cy="712788"/>
          </a:xfrm>
          <a:prstGeom prst="flowChartSummingJunction">
            <a:avLst/>
          </a:prstGeom>
          <a:gradFill rotWithShape="0">
            <a:gsLst>
              <a:gs pos="0">
                <a:srgbClr val="FDCB01"/>
              </a:gs>
              <a:gs pos="100000">
                <a:srgbClr val="FFFFC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85775" y="3213100"/>
            <a:ext cx="0" cy="3124200"/>
          </a:xfrm>
          <a:prstGeom prst="line">
            <a:avLst/>
          </a:prstGeom>
          <a:noFill/>
          <a:ln w="9525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>
            <a:off x="485775" y="6337300"/>
            <a:ext cx="3581400" cy="0"/>
          </a:xfrm>
          <a:prstGeom prst="line">
            <a:avLst/>
          </a:prstGeom>
          <a:noFill/>
          <a:ln w="12700">
            <a:solidFill>
              <a:srgbClr val="FDCB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Picture 21" descr="fai_logo_cz_puvodni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450"/>
            <a:ext cx="34051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3203575" y="652462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1400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03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1125538"/>
            <a:ext cx="81470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12640" name="Rectangle 10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3525" y="6526213"/>
            <a:ext cx="1152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85F464-C143-C34B-96ED-A34BFFA9F360}" type="datetime4">
              <a:rPr lang="cs-CZ" smtClean="0"/>
              <a:t>26. ledna 2020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0" r:id="rId1"/>
    <p:sldLayoutId id="2147486231" r:id="rId2"/>
    <p:sldLayoutId id="2147486221" r:id="rId3"/>
    <p:sldLayoutId id="2147486222" r:id="rId4"/>
    <p:sldLayoutId id="2147486223" r:id="rId5"/>
    <p:sldLayoutId id="2147486224" r:id="rId6"/>
    <p:sldLayoutId id="2147486225" r:id="rId7"/>
    <p:sldLayoutId id="2147486226" r:id="rId8"/>
    <p:sldLayoutId id="2147486227" r:id="rId9"/>
    <p:sldLayoutId id="2147486228" r:id="rId10"/>
    <p:sldLayoutId id="2147486229" r:id="rId11"/>
    <p:sldLayoutId id="2147486230" r:id="rId12"/>
    <p:sldLayoutId id="2147486232" r:id="rId13"/>
    <p:sldLayoutId id="2147486233" r:id="rId14"/>
    <p:sldLayoutId id="2147486234" r:id="rId15"/>
    <p:sldLayoutId id="2147486235" r:id="rId16"/>
    <p:sldLayoutId id="2147486236" r:id="rId17"/>
    <p:sldLayoutId id="2147486237" r:id="rId18"/>
    <p:sldLayoutId id="2147486238" r:id="rId19"/>
    <p:sldLayoutId id="2147486239" r:id="rId20"/>
    <p:sldLayoutId id="2147486240" r:id="rId21"/>
    <p:sldLayoutId id="2147486241" r:id="rId22"/>
    <p:sldLayoutId id="2147486242" r:id="rId23"/>
    <p:sldLayoutId id="2147486243" r:id="rId24"/>
    <p:sldLayoutId id="2147486244" r:id="rId25"/>
    <p:sldLayoutId id="2147486245" r:id="rId26"/>
    <p:sldLayoutId id="2147486246" r:id="rId27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&amp;ad=1&amp;attid=831679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yzkum.cz/FrontClanek.aspx?idsekce=809377&amp;ad=1&amp;attid=831679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>
                <a:solidFill>
                  <a:srgbClr val="000000"/>
                </a:solidFill>
              </a:rPr>
              <a:t>Setkání se zaměstnanci FAI </a:t>
            </a:r>
          </a:p>
        </p:txBody>
      </p:sp>
      <p:sp>
        <p:nvSpPr>
          <p:cNvPr id="18435" name="Zástupný symbol pro datum 4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6F725C4-BD3F-F14B-A609-98664043B53E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8441" name="Rectangle 21"/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2" name="Rectangle 22"/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3" name="AutoShape 23"/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4" name="Line 24"/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8445" name="Picture 25" descr="fai_logo_cz_puvodni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34924" y="1341438"/>
            <a:ext cx="9036053" cy="5400675"/>
            <a:chOff x="22" y="845"/>
            <a:chExt cx="5692" cy="3402"/>
          </a:xfrm>
        </p:grpSpPr>
        <p:pic>
          <p:nvPicPr>
            <p:cNvPr id="18438" name="Picture 26" descr="J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3441" cy="2294"/>
            </a:xfrm>
            <a:prstGeom prst="rect">
              <a:avLst/>
            </a:prstGeom>
            <a:noFill/>
            <a:ln w="9525">
              <a:solidFill>
                <a:srgbClr val="FDCB01"/>
              </a:solidFill>
              <a:miter lim="800000"/>
              <a:headEnd/>
              <a:tailEnd/>
            </a:ln>
            <a:effectLst>
              <a:outerShdw blurRad="63500" dist="81320" dir="19280412" algn="ctr" rotWithShape="0">
                <a:srgbClr val="FFEA91">
                  <a:alpha val="5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9" name="Rectangle 27"/>
            <p:cNvSpPr>
              <a:spLocks noChangeArrowheads="1"/>
            </p:cNvSpPr>
            <p:nvPr/>
          </p:nvSpPr>
          <p:spPr bwMode="auto">
            <a:xfrm>
              <a:off x="22" y="4127"/>
              <a:ext cx="5692" cy="12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8440" name="Text Box 28"/>
            <p:cNvSpPr txBox="1">
              <a:spLocks noChangeArrowheads="1"/>
            </p:cNvSpPr>
            <p:nvPr/>
          </p:nvSpPr>
          <p:spPr bwMode="auto">
            <a:xfrm>
              <a:off x="790" y="845"/>
              <a:ext cx="4271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s-CZ" altLang="cs-CZ" sz="2800" b="1" dirty="0">
                  <a:solidFill>
                    <a:srgbClr val="000000"/>
                  </a:solidFill>
                </a:rPr>
                <a:t>Setkání se zaměstnanci FAI 27. 1. 2020</a:t>
              </a:r>
            </a:p>
            <a:p>
              <a:pPr algn="ctr" eaLnBrk="1" hangingPunct="1"/>
              <a:endParaRPr lang="cs-CZ" altLang="cs-CZ" sz="2800" b="1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cs-CZ" altLang="cs-CZ" sz="2000" b="1" i="1" dirty="0">
                  <a:solidFill>
                    <a:srgbClr val="000000"/>
                  </a:solidFill>
                </a:rPr>
                <a:t>Oblast tvůrčích činností a doktorského studia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D4B7A93-7A0E-4841-BB94-14148C21B891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specifikováno směrnicí pro jednotlivé skupiny činností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822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9525" lvl="1" algn="just">
              <a:spcAft>
                <a:spcPts val="600"/>
              </a:spcAft>
            </a:pPr>
            <a:r>
              <a:rPr lang="cs-CZ" sz="2000" b="1" dirty="0">
                <a:solidFill>
                  <a:srgbClr val="C00000"/>
                </a:solidFill>
              </a:rPr>
              <a:t>Hodnocení kvality pedagogických činností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Maximální výše bonifikace za hodnocení kvality pedagogické činnosti je 50 PB na akademického pracovníka za akademický rok.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Tato bonifikace není započítávána do minimálního celkového rozsahu pedagogických činností akademického pracovníka.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Při stanovení bonifikace jsou zohledněny následující faktory: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závěry z hospitací výuky,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hodnocení výuky studenty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řádné plnění rozvrhované výuky,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uskutečňování konzultací se studenty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způsob jednání se studenty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motivace studentů ke studiu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sebevzdělávání akademických pracovníků v oblastech vyučovaných předmětů</a:t>
            </a:r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9525" lvl="1" algn="just"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65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296D9EA-E371-2042-8911-3EC3523DEE3F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specifikováno směrnicí pro jednotlivé skupiny činností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68052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9525" lvl="1" algn="just">
              <a:spcAft>
                <a:spcPts val="600"/>
              </a:spcAft>
            </a:pPr>
            <a:r>
              <a:rPr lang="cs-CZ" sz="2000" b="1" dirty="0">
                <a:solidFill>
                  <a:srgbClr val="C00000"/>
                </a:solidFill>
              </a:rPr>
              <a:t>Tvůrčí činnosti 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Normativ: 300 PB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Minimální celkový rozsah všech tvůrčích činností: 100 PB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Ostatní tvůrčí aktivity a smluvní výzkum (tvůrčí činnosti, jejichž ohodnocení není definováno směrnicí rektora </a:t>
            </a:r>
            <a:r>
              <a:rPr lang="cs-CZ" sz="1600" dirty="0" err="1"/>
              <a:t>max</a:t>
            </a:r>
            <a:r>
              <a:rPr lang="cs-CZ" sz="1600" dirty="0"/>
              <a:t> 100 PB)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Články v ostatních vědeckých a odborných časopisech, které nejsou indexovány v databázi </a:t>
            </a:r>
            <a:r>
              <a:rPr lang="cs-CZ" sz="1600" dirty="0" err="1"/>
              <a:t>WoS</a:t>
            </a:r>
            <a:r>
              <a:rPr lang="cs-CZ" sz="1600" dirty="0"/>
              <a:t> ani SCOPUS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Články ve sborníku 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Přednáška na odborné akci, která není doložena sborníkem, ale pouze programem	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Ostatní nepublikační výsledky uvedené v Příloze č. 3 - Definice druhů výsledků dle Metodiky hodnocení výzkumných organizací a programů účelové podpory, výzkumu, vývoje a inovací (mimo druh P-Patent), které nejsou prokazatelně využívány v praxi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Smluvní výzkum (počet PB za řešení smluvního výzkumu na FAI se určuje podle výše finančního objemu připadajícího na FAI v hodnoceném roce)</a:t>
            </a:r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9525" lvl="1" algn="just"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653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A14F4DB-C0AE-FB45-8611-8B128AC8DC31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specifikováno směrnicí pro jednotlivé skupiny činností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680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9525" lvl="1" algn="just">
              <a:spcAft>
                <a:spcPts val="600"/>
              </a:spcAft>
            </a:pPr>
            <a:r>
              <a:rPr lang="cs-CZ" sz="2000" b="1" dirty="0">
                <a:solidFill>
                  <a:srgbClr val="C00000"/>
                </a:solidFill>
              </a:rPr>
              <a:t>Řídicí a organizační činnosti </a:t>
            </a:r>
          </a:p>
          <a:p>
            <a:pPr marL="9525" lvl="1" algn="just">
              <a:spcAft>
                <a:spcPts val="600"/>
              </a:spcAft>
            </a:pPr>
            <a:r>
              <a:rPr lang="cs-CZ" sz="2000" b="1" dirty="0">
                <a:solidFill>
                  <a:srgbClr val="C00000"/>
                </a:solidFill>
              </a:rPr>
              <a:t>- </a:t>
            </a:r>
            <a:r>
              <a:rPr lang="cs-CZ" sz="1600" b="1" dirty="0">
                <a:solidFill>
                  <a:srgbClr val="C00000"/>
                </a:solidFill>
              </a:rPr>
              <a:t>zahrnuje akademické funkce, pedagogické funkce a činnosti (garant SP, člen OR apod.), ostatní řídicí a administrativní činnosti (ředitel ústavu, tajemník ústavu apod.)</a:t>
            </a:r>
          </a:p>
          <a:p>
            <a:pPr marL="9525" lvl="1" algn="just">
              <a:spcAft>
                <a:spcPts val="600"/>
              </a:spcAft>
            </a:pPr>
            <a:endParaRPr lang="cs-CZ" sz="2000" b="1" dirty="0">
              <a:solidFill>
                <a:srgbClr val="C00000"/>
              </a:solidFill>
            </a:endParaRP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Normativ: 100 PB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Minimální celkový rozsah všech ‚řídicích a organizačních činností: 0 PB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Další řídicí a organizační činnosti (činnosti, jejichž ohodnocení není definováno směrnicí rektora </a:t>
            </a:r>
            <a:r>
              <a:rPr lang="cs-CZ" sz="1600" dirty="0" err="1"/>
              <a:t>max</a:t>
            </a:r>
            <a:r>
              <a:rPr lang="cs-CZ" sz="1600" dirty="0"/>
              <a:t> 100 PB)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Člen disciplinární komise, stipendijní komise 	</a:t>
            </a:r>
          </a:p>
          <a:p>
            <a:pPr marL="819150" lvl="3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Garant studentského projektu</a:t>
            </a:r>
          </a:p>
          <a:p>
            <a:pPr marL="923925" lvl="3" algn="just">
              <a:spcAft>
                <a:spcPts val="600"/>
              </a:spcAft>
            </a:pPr>
            <a:endParaRPr lang="cs-CZ" sz="1600" dirty="0"/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9525" lvl="1" algn="just"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0625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8C1D5E4-587C-0943-A797-CC0122F6CE32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specifikováno směrnicí pro jednotlivé skupiny činností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13443" y="1700808"/>
            <a:ext cx="7680969" cy="468052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9525" lvl="1" algn="just">
              <a:spcAft>
                <a:spcPts val="600"/>
              </a:spcAft>
            </a:pPr>
            <a:r>
              <a:rPr lang="cs-CZ" sz="2900" b="1" dirty="0">
                <a:solidFill>
                  <a:srgbClr val="C00000"/>
                </a:solidFill>
              </a:rPr>
              <a:t>Další činnosti, do tzv. „třetí role“ univerzity</a:t>
            </a:r>
          </a:p>
          <a:p>
            <a:pPr marL="9525" lvl="1" algn="just">
              <a:lnSpc>
                <a:spcPct val="120000"/>
              </a:lnSpc>
              <a:spcAft>
                <a:spcPts val="600"/>
              </a:spcAft>
            </a:pPr>
            <a:r>
              <a:rPr lang="cs-CZ" sz="2300" b="1" dirty="0">
                <a:solidFill>
                  <a:srgbClr val="C00000"/>
                </a:solidFill>
              </a:rPr>
              <a:t>- zahrnuje vzdělávací aktivity, spolupráce s externími subjekty, členství v externích orgánech, organizační a propagační aktivity</a:t>
            </a:r>
          </a:p>
          <a:p>
            <a:pPr marL="361950" lvl="2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Normativ: 100 PB</a:t>
            </a:r>
          </a:p>
          <a:p>
            <a:pPr marL="361950" lvl="2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Minimální celkový rozsah dalších činností: 0 PB</a:t>
            </a:r>
          </a:p>
          <a:p>
            <a:pPr marL="361950" lvl="2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Maximální výše PB za další činnosti na jednoho pracovníka činí 300 PB</a:t>
            </a:r>
          </a:p>
          <a:p>
            <a:pPr marL="361950" lvl="2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Ostatní další činnosti (činnosti, jejichž ohodnocení není definováno směrnicí rektora </a:t>
            </a:r>
            <a:r>
              <a:rPr lang="cs-CZ" sz="2100" dirty="0" err="1"/>
              <a:t>max</a:t>
            </a:r>
            <a:r>
              <a:rPr lang="cs-CZ" sz="2100" dirty="0"/>
              <a:t> 100 PB)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Získaná významná ocenění v tuzemsku/zahraničí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Oponentní posudek disertačních prací, habilitačních prací, monografií, grantové přihlášky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Recenzní posudek článků ve vědeckých a odborných časopisech indexovaných v databázích </a:t>
            </a:r>
            <a:r>
              <a:rPr lang="cs-CZ" dirty="0" err="1"/>
              <a:t>WoS</a:t>
            </a:r>
            <a:r>
              <a:rPr lang="cs-CZ" dirty="0"/>
              <a:t> a SCOPUS IEEE ve světovém jazyce	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Recenzní posudek článků v ostatních vědeckých a odborných časopisech, 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Členství v komisi pro SZZ + obhajoby BP mimo UTB; v komisi pro SZZ + obhajoby DP mimo UTB</a:t>
            </a:r>
          </a:p>
          <a:p>
            <a:pPr marL="819150" lvl="3" indent="-341313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Členství v komisích pro habilitační a profesorská řízení; v komisi pro obhajobu </a:t>
            </a:r>
            <a:r>
              <a:rPr lang="cs-CZ" dirty="0" err="1"/>
              <a:t>DisP</a:t>
            </a:r>
            <a:r>
              <a:rPr lang="cs-CZ" dirty="0"/>
              <a:t> v DSP mimo UTB; v komisi pro SDZ v DSP mimo UTB	</a:t>
            </a:r>
          </a:p>
        </p:txBody>
      </p:sp>
    </p:spTree>
    <p:extLst>
      <p:ext uri="{BB962C8B-B14F-4D97-AF65-F5344CB8AC3E}">
        <p14:creationId xmlns:p14="http://schemas.microsoft.com/office/powerpoint/2010/main" val="167819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9436B9D-A3AD-C94C-BFF6-B9D95236A4DF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772816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6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děkana “Pravidla pro stanovení osobního hodnocení pracovníků FAI“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844825"/>
            <a:ext cx="7680969" cy="43924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52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Bude se jednat o samostatnou směrnici</a:t>
            </a:r>
          </a:p>
          <a:p>
            <a:pPr marL="352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Budou se přebírat výsledky a aktivity vykázané v rámci hodnocení pracovníka dle předchozí směrnice</a:t>
            </a:r>
          </a:p>
          <a:p>
            <a:pPr marL="809625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hodnocení a metodika hodnocení jednotlivých aktivit se může lišit</a:t>
            </a:r>
          </a:p>
          <a:p>
            <a:pPr marL="809625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budou hodnoceny i další aktivity, které předchozí směrnice nezohledňuje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Inovace proběhne v hodnocení časopiseckých publikací versus konferenční příspěvky.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Hodnocen omezený počet konferenčních publikací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Počet dalších hodnocených konferenčních publikací bude závislý na počtu časopiseckých publikací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Hodnocení článků v časopisech dle </a:t>
            </a:r>
            <a:r>
              <a:rPr lang="cs-CZ" dirty="0" err="1"/>
              <a:t>kvartilu</a:t>
            </a:r>
            <a:r>
              <a:rPr lang="cs-CZ" dirty="0"/>
              <a:t> v příslušném oboru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Výrazně vyšší hodnocení článků v časopisech v prvním decilu</a:t>
            </a:r>
          </a:p>
        </p:txBody>
      </p:sp>
    </p:spTree>
    <p:extLst>
      <p:ext uri="{BB962C8B-B14F-4D97-AF65-F5344CB8AC3E}">
        <p14:creationId xmlns:p14="http://schemas.microsoft.com/office/powerpoint/2010/main" val="166938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A2EAA0-25A7-7D46-AC59-B1474E0AF340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0" name="Rectangle 27">
            <a:extLst>
              <a:ext uri="{FF2B5EF4-FFF2-40B4-BE49-F238E27FC236}">
                <a16:creationId xmlns:a16="http://schemas.microsoft.com/office/drawing/2014/main" id="{8BC195EE-4237-DB49-9C0D-CEB6253B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59" y="5413173"/>
            <a:ext cx="7454057" cy="139007"/>
          </a:xfrm>
          <a:prstGeom prst="rect">
            <a:avLst/>
          </a:prstGeom>
          <a:solidFill>
            <a:srgbClr val="FF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046886"/>
            <a:ext cx="8136904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Metodika 17+</a:t>
            </a:r>
          </a:p>
          <a:p>
            <a:pPr algn="ctr" eaLnBrk="1" hangingPunct="1">
              <a:spcBef>
                <a:spcPts val="1200"/>
              </a:spcBef>
            </a:pPr>
            <a:endParaRPr lang="cs-CZ" altLang="cs-CZ" sz="40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Poznatky z hodnocení (H17,H18) </a:t>
            </a: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na národní úrovni </a:t>
            </a:r>
          </a:p>
          <a:p>
            <a:pPr algn="ctr" eaLnBrk="1" hangingPunct="1">
              <a:spcBef>
                <a:spcPts val="1200"/>
              </a:spcBef>
            </a:pPr>
            <a:r>
              <a:rPr lang="cs-CZ" altLang="cs-CZ" sz="3600" i="1" dirty="0">
                <a:solidFill>
                  <a:srgbClr val="000000"/>
                </a:solidFill>
              </a:rPr>
              <a:t>v rámci Modulu1 a Modulu 2</a:t>
            </a:r>
          </a:p>
        </p:txBody>
      </p:sp>
    </p:spTree>
    <p:extLst>
      <p:ext uri="{BB962C8B-B14F-4D97-AF65-F5344CB8AC3E}">
        <p14:creationId xmlns:p14="http://schemas.microsoft.com/office/powerpoint/2010/main" val="16882559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F4D3F416-10E6-AD4D-B3E0-88D77A262C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A2F5AD8F-722B-E049-ADE6-F25309DBDED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AA09055-11F7-6D49-8ACE-601F8B956753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D180B7-B7D7-2A42-9B67-17A83AECA477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FC7E9169-8AAC-5347-97F6-E56E0C08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4E6C27-9E2F-2847-AA3A-A759E3CF8300}"/>
              </a:ext>
            </a:extLst>
          </p:cNvPr>
          <p:cNvSpPr/>
          <p:nvPr/>
        </p:nvSpPr>
        <p:spPr>
          <a:xfrm>
            <a:off x="779463" y="1579563"/>
            <a:ext cx="775335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Hodnocení výzkumné organizace (VO) je sestaveno na základě závěrů hodnocení tzv. </a:t>
            </a:r>
            <a:r>
              <a:rPr lang="cs-CZ" sz="2000" b="1" dirty="0">
                <a:latin typeface="Arial" charset="0"/>
                <a:cs typeface="Arial" charset="0"/>
              </a:rPr>
              <a:t>Odborných panelů  </a:t>
            </a:r>
            <a:r>
              <a:rPr lang="cs-CZ" sz="2000" dirty="0">
                <a:latin typeface="Arial" charset="0"/>
                <a:cs typeface="Arial" charset="0"/>
              </a:rPr>
              <a:t>(podrobnosti a složení zde: </a:t>
            </a:r>
            <a:r>
              <a:rPr lang="cs-CZ" sz="2000" dirty="0">
                <a:hlinkClick r:id="rId2"/>
              </a:rPr>
              <a:t>https://www.vyzkum.cz/FrontClanek.aspx?idsekce=809377</a:t>
            </a:r>
            <a:r>
              <a:rPr lang="cs-CZ" sz="2000" dirty="0"/>
              <a:t>)</a:t>
            </a:r>
          </a:p>
          <a:p>
            <a:pPr eaLnBrk="1" hangingPunct="1">
              <a:defRPr/>
            </a:pPr>
            <a:endParaRPr lang="cs-CZ" sz="20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Pro odborné posouzení VO je ustaveno 6 panelů podle oborových skupin OECD (</a:t>
            </a:r>
            <a:r>
              <a:rPr lang="cs-CZ" sz="2000" dirty="0" err="1">
                <a:latin typeface="Arial" charset="0"/>
                <a:cs typeface="Arial" charset="0"/>
              </a:rPr>
              <a:t>Frascati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Manual</a:t>
            </a:r>
            <a:r>
              <a:rPr lang="cs-CZ" sz="2000" dirty="0">
                <a:latin typeface="Arial" charset="0"/>
                <a:cs typeface="Arial" charset="0"/>
              </a:rPr>
              <a:t>):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Natural </a:t>
            </a: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Sciences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Engineering</a:t>
            </a:r>
            <a:r>
              <a:rPr lang="cs-CZ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 and Technology,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Medical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Health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Agriculture</a:t>
            </a:r>
            <a:r>
              <a:rPr lang="cs-CZ" sz="2000" dirty="0">
                <a:latin typeface="Arial" charset="0"/>
                <a:cs typeface="Arial" charset="0"/>
              </a:rPr>
              <a:t>,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Social</a:t>
            </a:r>
            <a:r>
              <a:rPr lang="cs-CZ" sz="2000" dirty="0">
                <a:latin typeface="Arial" charset="0"/>
                <a:cs typeface="Arial" charset="0"/>
              </a:rPr>
              <a:t> </a:t>
            </a:r>
            <a:r>
              <a:rPr lang="cs-CZ" sz="2000" dirty="0" err="1">
                <a:latin typeface="Arial" charset="0"/>
                <a:cs typeface="Arial" charset="0"/>
              </a:rPr>
              <a:t>Sciences</a:t>
            </a:r>
            <a:r>
              <a:rPr lang="cs-CZ" sz="2000" dirty="0">
                <a:latin typeface="Arial" charset="0"/>
                <a:cs typeface="Arial" charset="0"/>
              </a:rPr>
              <a:t>, </a:t>
            </a:r>
          </a:p>
          <a:p>
            <a:pPr marL="800100" lvl="1" indent="-342900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dirty="0" err="1">
                <a:latin typeface="Arial" charset="0"/>
                <a:cs typeface="Arial" charset="0"/>
              </a:rPr>
              <a:t>Arts</a:t>
            </a:r>
            <a:r>
              <a:rPr lang="cs-CZ" sz="2000" dirty="0">
                <a:latin typeface="Arial" charset="0"/>
                <a:cs typeface="Arial" charset="0"/>
              </a:rPr>
              <a:t> and </a:t>
            </a:r>
            <a:r>
              <a:rPr lang="cs-CZ" sz="2000" dirty="0" err="1">
                <a:latin typeface="Arial" charset="0"/>
                <a:cs typeface="Arial" charset="0"/>
              </a:rPr>
              <a:t>Humanities</a:t>
            </a:r>
            <a:r>
              <a:rPr lang="cs-CZ" sz="2000" dirty="0">
                <a:latin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62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E5ABF05-451E-EC4D-B8D2-55FB5392FED0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(výsledné hodnocení) VO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Výsledkem kompletního hodnocení ve všech modulech v pětiletých cyklech bude zařazení VO do čtyřstupňové škály:</a:t>
            </a:r>
          </a:p>
          <a:p>
            <a:pPr eaLnBrk="1" hangingPunct="1"/>
            <a:r>
              <a:rPr lang="cs-CZ" altLang="cs-CZ" sz="800"/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A</a:t>
            </a:r>
            <a:r>
              <a:rPr lang="cs-CZ" altLang="cs-CZ"/>
              <a:t> – Vynikající (excellent)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Ve výzkumných parametrech globálních oborů mezinárodně kompetitivní instituce a/nebo instituce se silným inovačním potenciálem a vynikajícími výsledky aplikovaného výzkumu a/nebo instituce naplňující vynikajícím způsobem svěřenou misi.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B</a:t>
            </a:r>
            <a:r>
              <a:rPr lang="cs-CZ" altLang="cs-CZ"/>
              <a:t> – Velmi dobrá (very good) VO 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vyrovnané kvality s výbornými výsledky výzkumu, dostatečným inovačním potenciálem a/nebo významnými výsledky aplikovaného výzkumu, výsledky VaVaI odpovídají účelu zřízení.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C</a:t>
            </a:r>
            <a:r>
              <a:rPr lang="cs-CZ" altLang="cs-CZ"/>
              <a:t> – Dobrá (good)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Dobrá instituce, poněkud nevyrovnané kvality, v některých parametrech základního a/nebo aplikovaného výzkumu dosahující výborné výsledky a/nebo instituce, která průměrně naplňuje účel zřízení. VO se strategií a snahou odstraňovat slabé stránky a nedostatky.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b="1"/>
              <a:t>D</a:t>
            </a:r>
            <a:r>
              <a:rPr lang="cs-CZ" altLang="cs-CZ"/>
              <a:t> – Průměrná až podprůměrná (average to below average) VO</a:t>
            </a:r>
          </a:p>
          <a:p>
            <a:pPr eaLnBrk="1" hangingPunct="1">
              <a:spcBef>
                <a:spcPts val="300"/>
              </a:spcBef>
            </a:pPr>
            <a:r>
              <a:rPr lang="cs-CZ" altLang="cs-CZ" sz="1400"/>
              <a:t>Instituce v převážné většině parametrů základního a/nebo aplikovaného výzkumu průměrná až podprůměrná a/nebo instituce, která nedostatečně naplňuje účel zřízení.</a:t>
            </a:r>
          </a:p>
          <a:p>
            <a:pPr eaLnBrk="1" hangingPunct="1"/>
            <a:r>
              <a:rPr lang="cs-CZ" altLang="cs-CZ" sz="1400"/>
              <a:t>VO s řadou slabých stránek a nedostatků a omezenou snahou je odstraňovat.</a:t>
            </a:r>
          </a:p>
        </p:txBody>
      </p:sp>
    </p:spTree>
    <p:extLst>
      <p:ext uri="{BB962C8B-B14F-4D97-AF65-F5344CB8AC3E}">
        <p14:creationId xmlns:p14="http://schemas.microsoft.com/office/powerpoint/2010/main" val="377661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B20E07A-C167-AD4E-9BC4-DEC0D93F92E8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579563"/>
            <a:ext cx="775335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Na základě oborového hodnocení v Modulu 1 a Modulu 2 bylo provedeno předběžné </a:t>
            </a:r>
            <a:r>
              <a:rPr lang="cs-CZ" altLang="cs-CZ" sz="2000" dirty="0" err="1"/>
              <a:t>škálování</a:t>
            </a:r>
            <a:r>
              <a:rPr lang="cs-CZ" altLang="cs-CZ" sz="2000" dirty="0"/>
              <a:t> VO.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800" dirty="0"/>
          </a:p>
          <a:p>
            <a:pPr algn="ctr" eaLnBrk="1" hangingPunct="1">
              <a:spcBef>
                <a:spcPts val="300"/>
              </a:spcBef>
            </a:pPr>
            <a:endParaRPr lang="cs-CZ" altLang="cs-CZ" sz="24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UTB ve Zlíně </a:t>
            </a: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byla přeřazena z původní kategorie </a:t>
            </a:r>
            <a:r>
              <a:rPr lang="cs-CZ" altLang="cs-CZ" sz="4000" b="1" dirty="0">
                <a:solidFill>
                  <a:srgbClr val="C00000"/>
                </a:solidFill>
              </a:rPr>
              <a:t>B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ts val="3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do kategorie </a:t>
            </a:r>
            <a:r>
              <a:rPr lang="cs-CZ" altLang="cs-CZ" sz="4000" b="1" dirty="0">
                <a:solidFill>
                  <a:srgbClr val="C00000"/>
                </a:solidFill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3473651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04D4295-8529-7C4E-9343-4F05EB3A4D7A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„Natural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Sciences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přírodní vědy“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989138"/>
            <a:ext cx="77533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cs-CZ" altLang="cs-CZ" sz="2400" dirty="0"/>
          </a:p>
          <a:p>
            <a:pPr algn="just" eaLnBrk="1" hangingPunct="1"/>
            <a:r>
              <a:rPr lang="cs-CZ" sz="2400" dirty="0"/>
              <a:t>Obory oborové skupiny </a:t>
            </a:r>
            <a:r>
              <a:rPr lang="cs-CZ" sz="2400" b="1" dirty="0"/>
              <a:t>přírodní vědy </a:t>
            </a:r>
            <a:r>
              <a:rPr lang="cs-CZ" sz="2400" dirty="0"/>
              <a:t>jsou vesměs pod mezinárodní úrovní a zahrnují chemii, biologii, fyziku a informatiku. Konkrétně v chemii, která je nejvíce zastoupeným oborem podle počtu publikací, </a:t>
            </a:r>
            <a:r>
              <a:rPr lang="cs-CZ" sz="2400" dirty="0" err="1"/>
              <a:t>chybi</a:t>
            </a:r>
            <a:r>
              <a:rPr lang="cs-CZ" sz="2400" dirty="0"/>
              <a:t>́ </a:t>
            </a:r>
            <a:r>
              <a:rPr lang="cs-CZ" sz="2400" dirty="0" err="1"/>
              <a:t>výsledky</a:t>
            </a:r>
            <a:r>
              <a:rPr lang="cs-CZ" sz="2400" dirty="0"/>
              <a:t> v D1 a Q1 je </a:t>
            </a:r>
            <a:r>
              <a:rPr lang="cs-CZ" sz="2400" dirty="0" err="1"/>
              <a:t>výrazne</a:t>
            </a:r>
            <a:r>
              <a:rPr lang="cs-CZ" sz="2400" dirty="0"/>
              <a:t>̌ </a:t>
            </a:r>
            <a:r>
              <a:rPr lang="cs-CZ" sz="2400" dirty="0" err="1"/>
              <a:t>slabší</a:t>
            </a:r>
            <a:r>
              <a:rPr lang="cs-CZ" sz="2400" dirty="0"/>
              <a:t> ve </a:t>
            </a:r>
            <a:r>
              <a:rPr lang="cs-CZ" sz="2400" dirty="0" err="1"/>
              <a:t>srovnání</a:t>
            </a:r>
            <a:r>
              <a:rPr lang="cs-CZ" sz="2400" dirty="0"/>
              <a:t> se </a:t>
            </a:r>
            <a:r>
              <a:rPr lang="cs-CZ" sz="2400" dirty="0" err="1"/>
              <a:t>světem</a:t>
            </a:r>
            <a:r>
              <a:rPr lang="cs-CZ" sz="2400" dirty="0"/>
              <a:t> i s </a:t>
            </a:r>
            <a:r>
              <a:rPr lang="cs-CZ" sz="2400" dirty="0" err="1"/>
              <a:t>národni</a:t>
            </a:r>
            <a:r>
              <a:rPr lang="cs-CZ" sz="2400" dirty="0"/>
              <a:t>́ </a:t>
            </a:r>
            <a:r>
              <a:rPr lang="cs-CZ" sz="2400" dirty="0" err="1"/>
              <a:t>úrovní</a:t>
            </a:r>
            <a:r>
              <a:rPr lang="cs-CZ" sz="2400" dirty="0"/>
              <a:t>. V biologii je to </a:t>
            </a:r>
            <a:r>
              <a:rPr lang="cs-CZ" sz="2400" dirty="0" err="1"/>
              <a:t>ješte</a:t>
            </a:r>
            <a:r>
              <a:rPr lang="cs-CZ" sz="2400" dirty="0"/>
              <a:t>̌ </a:t>
            </a:r>
            <a:r>
              <a:rPr lang="cs-CZ" sz="2400" dirty="0" err="1"/>
              <a:t>výraznějši</a:t>
            </a:r>
            <a:r>
              <a:rPr lang="cs-CZ" sz="2400" dirty="0"/>
              <a:t>́. </a:t>
            </a:r>
            <a:r>
              <a:rPr lang="cs-CZ" sz="2400" dirty="0" err="1"/>
              <a:t>Fyzikálni</a:t>
            </a:r>
            <a:r>
              <a:rPr lang="cs-CZ" sz="2400" dirty="0"/>
              <a:t>́ </a:t>
            </a:r>
            <a:r>
              <a:rPr lang="cs-CZ" sz="2400" dirty="0" err="1"/>
              <a:t>vědy</a:t>
            </a:r>
            <a:r>
              <a:rPr lang="cs-CZ" sz="2400" dirty="0"/>
              <a:t> </a:t>
            </a:r>
            <a:r>
              <a:rPr lang="cs-CZ" sz="2400" dirty="0" err="1"/>
              <a:t>maji</a:t>
            </a:r>
            <a:r>
              <a:rPr lang="cs-CZ" sz="2400" dirty="0"/>
              <a:t>́ </a:t>
            </a:r>
            <a:r>
              <a:rPr lang="cs-CZ" sz="2400" dirty="0" err="1"/>
              <a:t>výrazné</a:t>
            </a:r>
            <a:r>
              <a:rPr lang="cs-CZ" sz="2400" dirty="0"/>
              <a:t> maximum v Q3, </a:t>
            </a:r>
            <a:r>
              <a:rPr lang="cs-CZ" sz="2400" dirty="0" err="1"/>
              <a:t>stejne</a:t>
            </a:r>
            <a:r>
              <a:rPr lang="cs-CZ" sz="2400" dirty="0"/>
              <a:t>̌ tak </a:t>
            </a:r>
            <a:r>
              <a:rPr lang="cs-CZ" sz="2400" u="sng" dirty="0">
                <a:solidFill>
                  <a:srgbClr val="C00000"/>
                </a:solidFill>
              </a:rPr>
              <a:t>informatika</a:t>
            </a:r>
            <a:r>
              <a:rPr lang="cs-CZ" sz="2400" dirty="0"/>
              <a:t>. Bylo by vhodné hledat </a:t>
            </a:r>
            <a:r>
              <a:rPr lang="cs-CZ" sz="2400" dirty="0" err="1"/>
              <a:t>příčiny</a:t>
            </a:r>
            <a:r>
              <a:rPr lang="cs-CZ" sz="2400" dirty="0"/>
              <a:t> tohoto </a:t>
            </a:r>
            <a:r>
              <a:rPr lang="cs-CZ" sz="2400" dirty="0" err="1"/>
              <a:t>nepříznivého</a:t>
            </a:r>
            <a:r>
              <a:rPr lang="cs-CZ" sz="2400" dirty="0"/>
              <a:t> stavu. </a:t>
            </a:r>
          </a:p>
        </p:txBody>
      </p:sp>
    </p:spTree>
    <p:extLst>
      <p:ext uri="{BB962C8B-B14F-4D97-AF65-F5344CB8AC3E}">
        <p14:creationId xmlns:p14="http://schemas.microsoft.com/office/powerpoint/2010/main" val="271485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427229-969F-DC45-AE41-B58DF34BE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45B1DE-453B-A043-99B7-915E303D73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7E0F06B-882F-7F4C-942B-A15292AE009A}" type="datetime4">
              <a:rPr lang="cs-CZ" smtClean="0"/>
              <a:t>26. ledna 2020</a:t>
            </a:fld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83C4A02-D8D6-8D40-975F-B232A1C85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380694"/>
              </p:ext>
            </p:extLst>
          </p:nvPr>
        </p:nvGraphicFramePr>
        <p:xfrm>
          <a:off x="539552" y="1397000"/>
          <a:ext cx="82089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3E098FD-D5A4-584B-B178-6FF5EB901144}"/>
              </a:ext>
            </a:extLst>
          </p:cNvPr>
          <p:cNvSpPr txBox="1"/>
          <p:nvPr/>
        </p:nvSpPr>
        <p:spPr>
          <a:xfrm>
            <a:off x="1187624" y="1108099"/>
            <a:ext cx="6912768" cy="36933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cs-CZ" b="1" dirty="0"/>
              <a:t>Vývoj počtu doktorandů ke dni 31.10. daného roku</a:t>
            </a:r>
          </a:p>
        </p:txBody>
      </p:sp>
    </p:spTree>
    <p:extLst>
      <p:ext uri="{BB962C8B-B14F-4D97-AF65-F5344CB8AC3E}">
        <p14:creationId xmlns:p14="http://schemas.microsoft.com/office/powerpoint/2010/main" val="218531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66EE930F-F38F-AF45-B045-97464253A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D9D2B2E-ADF6-8D4F-A648-42CF7A13899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4447560-5F24-0E4F-8088-F56B4FD189BC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B919F9C-FFFB-6F4B-9370-212E2BB5A1EC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5631F210-0C01-6E48-A294-987FAA778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Předběžné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škálování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 na konci roku 2019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 panelu „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Technology – Technické vědy“</a:t>
            </a:r>
          </a:p>
        </p:txBody>
      </p:sp>
      <p:sp>
        <p:nvSpPr>
          <p:cNvPr id="30725" name="Obdélník 9">
            <a:extLst>
              <a:ext uri="{FF2B5EF4-FFF2-40B4-BE49-F238E27FC236}">
                <a16:creationId xmlns:a16="http://schemas.microsoft.com/office/drawing/2014/main" id="{CB60CAE5-6ED1-0B4A-BEFC-C6508EFB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962993"/>
            <a:ext cx="79208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cs-CZ" sz="1600" dirty="0"/>
              <a:t>V technických oborech je UTB hodnocena jako C. </a:t>
            </a:r>
            <a:r>
              <a:rPr lang="cs-CZ" sz="1600" dirty="0">
                <a:solidFill>
                  <a:srgbClr val="C00000"/>
                </a:solidFill>
              </a:rPr>
              <a:t>Škola má dvě technické fakulty rozdílné kvality, jedna má výsledky na lepší B, druhá na D. Překvapují velmi špatné výsledky v aplikované informatice. </a:t>
            </a:r>
            <a:r>
              <a:rPr lang="cs-CZ" sz="1600" dirty="0"/>
              <a:t>Celkem dost vybraných výsledků, ale z nich dvě třetiny špatných. </a:t>
            </a:r>
          </a:p>
          <a:p>
            <a:pPr algn="just" eaLnBrk="1" hangingPunct="1"/>
            <a:endParaRPr lang="cs-CZ" sz="1600" dirty="0"/>
          </a:p>
          <a:p>
            <a:pPr algn="just" eaLnBrk="1" hangingPunct="1">
              <a:spcAft>
                <a:spcPts val="1200"/>
              </a:spcAft>
            </a:pPr>
            <a:r>
              <a:rPr lang="cs-CZ" sz="1600" b="1" dirty="0"/>
              <a:t>Hodnocení po konkrétních oborech (dle kategorií FORD – </a:t>
            </a:r>
            <a:r>
              <a:rPr lang="cs-CZ" sz="1600" b="1" dirty="0">
                <a:hlinkClick r:id="rId2"/>
              </a:rPr>
              <a:t>číselník zde</a:t>
            </a:r>
            <a:r>
              <a:rPr lang="cs-CZ" sz="1600" b="1" dirty="0"/>
              <a:t>):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A  - v </a:t>
            </a:r>
            <a:r>
              <a:rPr lang="cs-CZ" sz="1600" dirty="0" err="1"/>
              <a:t>chemickém</a:t>
            </a:r>
            <a:r>
              <a:rPr lang="cs-CZ" sz="1600" dirty="0"/>
              <a:t> </a:t>
            </a:r>
            <a:r>
              <a:rPr lang="cs-CZ" sz="1600" dirty="0" err="1"/>
              <a:t>inženýrstvi</a:t>
            </a:r>
            <a:r>
              <a:rPr lang="cs-CZ" sz="1600" dirty="0"/>
              <a:t>́ (</a:t>
            </a:r>
            <a:r>
              <a:rPr lang="cs-CZ" sz="1600" dirty="0" err="1"/>
              <a:t>málo</a:t>
            </a:r>
            <a:r>
              <a:rPr lang="cs-CZ" sz="1600" dirty="0"/>
              <a:t>, ale </a:t>
            </a:r>
            <a:r>
              <a:rPr lang="cs-CZ" sz="1600" dirty="0" err="1"/>
              <a:t>dobrých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výsledků</a:t>
            </a:r>
            <a:r>
              <a:rPr lang="cs-CZ" sz="1600" dirty="0"/>
              <a:t>; dobrý </a:t>
            </a:r>
            <a:r>
              <a:rPr lang="cs-CZ" sz="1600" dirty="0" err="1"/>
              <a:t>publikační</a:t>
            </a:r>
            <a:r>
              <a:rPr lang="cs-CZ" sz="1600" dirty="0"/>
              <a:t> profil, </a:t>
            </a:r>
            <a:r>
              <a:rPr lang="cs-CZ" sz="1600" dirty="0" err="1"/>
              <a:t>podílem</a:t>
            </a:r>
            <a:r>
              <a:rPr lang="cs-CZ" sz="1600" dirty="0"/>
              <a:t> </a:t>
            </a:r>
            <a:r>
              <a:rPr lang="cs-CZ" sz="1600" dirty="0" err="1"/>
              <a:t>článků</a:t>
            </a:r>
            <a:r>
              <a:rPr lang="cs-CZ" sz="1600" dirty="0"/>
              <a:t> v D1 na </a:t>
            </a:r>
            <a:r>
              <a:rPr lang="cs-CZ" sz="1600" dirty="0" err="1"/>
              <a:t>evropske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B -  v </a:t>
            </a:r>
            <a:r>
              <a:rPr lang="cs-CZ" sz="1600" dirty="0" err="1"/>
              <a:t>materiálovém</a:t>
            </a:r>
            <a:r>
              <a:rPr lang="cs-CZ" sz="1600" dirty="0"/>
              <a:t> (</a:t>
            </a:r>
            <a:r>
              <a:rPr lang="cs-CZ" sz="1600" dirty="0" err="1"/>
              <a:t>málo</a:t>
            </a:r>
            <a:r>
              <a:rPr lang="cs-CZ" sz="1600" dirty="0"/>
              <a:t> a </a:t>
            </a:r>
            <a:r>
              <a:rPr lang="cs-CZ" sz="1600" dirty="0" err="1"/>
              <a:t>špatných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výsledku</a:t>
            </a:r>
            <a:r>
              <a:rPr lang="cs-CZ" sz="1600" dirty="0"/>
              <a:t>̊, </a:t>
            </a:r>
            <a:r>
              <a:rPr lang="cs-CZ" sz="1600" dirty="0" err="1"/>
              <a:t>publikační</a:t>
            </a:r>
            <a:r>
              <a:rPr lang="cs-CZ" sz="1600" dirty="0"/>
              <a:t> profil na </a:t>
            </a:r>
            <a:r>
              <a:rPr lang="cs-CZ" sz="1600" dirty="0" err="1"/>
              <a:t>národni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), </a:t>
            </a:r>
            <a:r>
              <a:rPr lang="cs-CZ" sz="1600" dirty="0" err="1"/>
              <a:t>ostatním</a:t>
            </a:r>
            <a:r>
              <a:rPr lang="cs-CZ" sz="1600" dirty="0"/>
              <a:t> (</a:t>
            </a:r>
            <a:r>
              <a:rPr lang="cs-CZ" sz="1600" dirty="0" err="1"/>
              <a:t>málo</a:t>
            </a:r>
            <a:r>
              <a:rPr lang="cs-CZ" sz="1600" dirty="0"/>
              <a:t> a </a:t>
            </a:r>
            <a:r>
              <a:rPr lang="cs-CZ" sz="1600" dirty="0" err="1"/>
              <a:t>špatných</a:t>
            </a:r>
            <a:r>
              <a:rPr lang="cs-CZ" sz="1600" dirty="0"/>
              <a:t> </a:t>
            </a:r>
            <a:r>
              <a:rPr lang="cs-CZ" sz="1600" dirty="0" err="1"/>
              <a:t>vybraných</a:t>
            </a:r>
            <a:r>
              <a:rPr lang="cs-CZ" sz="1600" dirty="0"/>
              <a:t> </a:t>
            </a:r>
            <a:r>
              <a:rPr lang="cs-CZ" sz="1600" dirty="0" err="1"/>
              <a:t>výsledku</a:t>
            </a:r>
            <a:r>
              <a:rPr lang="cs-CZ" sz="1600" dirty="0"/>
              <a:t>̊, </a:t>
            </a:r>
            <a:r>
              <a:rPr lang="cs-CZ" sz="1600" dirty="0" err="1"/>
              <a:t>publikační</a:t>
            </a:r>
            <a:r>
              <a:rPr lang="cs-CZ" sz="1600" dirty="0"/>
              <a:t> profil </a:t>
            </a:r>
            <a:r>
              <a:rPr lang="cs-CZ" sz="1600" dirty="0" err="1"/>
              <a:t>lepši</a:t>
            </a:r>
            <a:r>
              <a:rPr lang="cs-CZ" sz="1600" dirty="0"/>
              <a:t>́ </a:t>
            </a:r>
            <a:r>
              <a:rPr lang="cs-CZ" sz="1600" dirty="0" err="1"/>
              <a:t>nez</a:t>
            </a:r>
            <a:r>
              <a:rPr lang="cs-CZ" sz="1600" dirty="0"/>
              <a:t>̌ </a:t>
            </a:r>
            <a:r>
              <a:rPr lang="cs-CZ" sz="1600" dirty="0" err="1"/>
              <a:t>národní</a:t>
            </a:r>
            <a:r>
              <a:rPr lang="cs-CZ" sz="1600" dirty="0"/>
              <a:t>) a </a:t>
            </a:r>
            <a:r>
              <a:rPr lang="cs-CZ" sz="1600" dirty="0" err="1"/>
              <a:t>environmentálním</a:t>
            </a:r>
            <a:r>
              <a:rPr lang="cs-CZ" sz="1600" dirty="0"/>
              <a:t> </a:t>
            </a:r>
            <a:r>
              <a:rPr lang="cs-CZ" sz="1600" dirty="0" err="1"/>
              <a:t>inženýrství</a:t>
            </a:r>
            <a:r>
              <a:rPr lang="cs-CZ" sz="1600" dirty="0"/>
              <a:t> (publikace na </a:t>
            </a:r>
            <a:r>
              <a:rPr lang="cs-CZ" sz="1600" dirty="0" err="1"/>
              <a:t>národni</a:t>
            </a:r>
            <a:r>
              <a:rPr lang="cs-CZ" sz="1600" dirty="0"/>
              <a:t>́ </a:t>
            </a:r>
            <a:r>
              <a:rPr lang="cs-CZ" sz="1600" dirty="0" err="1"/>
              <a:t>úrovni</a:t>
            </a:r>
            <a:r>
              <a:rPr lang="cs-CZ" sz="1600" dirty="0"/>
              <a:t>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/>
              <a:t>C - průmyslová biotechnologie (špatný profil). </a:t>
            </a:r>
          </a:p>
          <a:p>
            <a:pPr algn="just" eaLnBrk="1" hangingPunct="1">
              <a:spcAft>
                <a:spcPts val="1200"/>
              </a:spcAft>
            </a:pPr>
            <a:r>
              <a:rPr lang="cs-CZ" sz="1600" dirty="0">
                <a:solidFill>
                  <a:srgbClr val="C00000"/>
                </a:solidFill>
              </a:rPr>
              <a:t>D - v elektro a informatickém inženýrství (jeden dobrý a pět špatných vybraných výsledků; málo článků a velmi špatný publikační profil).</a:t>
            </a:r>
          </a:p>
        </p:txBody>
      </p:sp>
    </p:spTree>
    <p:extLst>
      <p:ext uri="{BB962C8B-B14F-4D97-AF65-F5344CB8AC3E}">
        <p14:creationId xmlns:p14="http://schemas.microsoft.com/office/powerpoint/2010/main" val="127069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677CA84-CA02-8E4A-8B93-F4DB04ABB211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rgbClr val="000000"/>
                </a:solidFill>
              </a:rPr>
              <a:t>Kde přišli na  takové hodnocení??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02E8A00-733A-0B4C-B6E8-B09E1F15F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70325"/>
            <a:ext cx="2599605" cy="25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984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9DEF8C4-43A1-954F-AF90-EF87C2F9A614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1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Jakých výsledků jsme dosáhli?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399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8916448-11B2-404D-955A-684846CC3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B1576A1B-C5F1-8247-8EFD-8B078E7A1FCF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3C85734-AA58-B840-8C8B-140906650EEC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DE89EFB-8089-2D46-9FB7-03B68CB80425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C09FB2CB-B402-0C4A-8197-E27B88FEC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1 - Kvalita vybraných výsledků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1F99834-A824-DE47-B7DE-F6DEE6995C41}"/>
              </a:ext>
            </a:extLst>
          </p:cNvPr>
          <p:cNvSpPr/>
          <p:nvPr/>
        </p:nvSpPr>
        <p:spPr>
          <a:xfrm>
            <a:off x="779463" y="1628775"/>
            <a:ext cx="7753350" cy="4608513"/>
          </a:xfrm>
          <a:prstGeom prst="rect">
            <a:avLst/>
          </a:prstGeom>
        </p:spPr>
        <p:txBody>
          <a:bodyPr rIns="90000">
            <a:normAutofit fontScale="92500" lnSpcReduction="10000"/>
          </a:bodyPr>
          <a:lstStyle/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000" dirty="0">
                <a:latin typeface="Arial" charset="0"/>
                <a:cs typeface="Arial" charset="0"/>
              </a:rPr>
              <a:t>Principem hodnocení je </a:t>
            </a:r>
            <a:r>
              <a:rPr lang="cs-CZ" sz="2000" b="1" dirty="0">
                <a:latin typeface="Arial" charset="0"/>
                <a:cs typeface="Arial" charset="0"/>
              </a:rPr>
              <a:t>posouzení vybraných výsledků </a:t>
            </a:r>
            <a:r>
              <a:rPr lang="cs-CZ" sz="2000" dirty="0">
                <a:latin typeface="Arial" charset="0"/>
                <a:cs typeface="Arial" charset="0"/>
              </a:rPr>
              <a:t>odborným panelem z hlediska jejich kvality, originality a významnosti ve srovnání s mezinárodní úrovní. 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sz="2000" dirty="0">
                <a:latin typeface="Arial" charset="0"/>
                <a:cs typeface="Arial" charset="0"/>
              </a:rPr>
              <a:t>Hodnotí se omezený počet vybraných výsledků (počet závislý na objemu RVO prostředků v minulých letech).</a:t>
            </a:r>
          </a:p>
          <a:p>
            <a:pPr algn="just" eaLnBrk="1" hangingPunct="1">
              <a:defRPr/>
            </a:pPr>
            <a:r>
              <a:rPr lang="cs-CZ" sz="2000" dirty="0">
                <a:latin typeface="Arial" charset="0"/>
                <a:cs typeface="Arial" charset="0"/>
              </a:rPr>
              <a:t>Vybrané výsledky jsou posouzeny ve dvou odlišných kategoriích:</a:t>
            </a:r>
          </a:p>
          <a:p>
            <a:pPr algn="just" eaLnBrk="1" hangingPunct="1"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I. kategorie: </a:t>
            </a:r>
            <a:r>
              <a:rPr lang="cs-CZ" sz="2000" dirty="0">
                <a:latin typeface="Arial" charset="0"/>
                <a:cs typeface="Arial" charset="0"/>
              </a:rPr>
              <a:t>zejména (nikoli výhradně) výsledky základního výzkumu, resp. výsledky publikační (knihy, kapitoly v knize, ostatní </a:t>
            </a:r>
            <a:r>
              <a:rPr lang="cs-CZ" sz="2000" dirty="0" err="1">
                <a:latin typeface="Arial" charset="0"/>
                <a:cs typeface="Arial" charset="0"/>
              </a:rPr>
              <a:t>nebibliometrizované</a:t>
            </a:r>
            <a:r>
              <a:rPr lang="cs-CZ" sz="2000" dirty="0">
                <a:latin typeface="Arial" charset="0"/>
                <a:cs typeface="Arial" charset="0"/>
              </a:rPr>
              <a:t> publikace) 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pro posouzení je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přínos k poznání </a:t>
            </a:r>
            <a:r>
              <a:rPr lang="cs-CZ" sz="1600" i="1" dirty="0">
                <a:latin typeface="Arial" charset="0"/>
                <a:cs typeface="Arial" charset="0"/>
              </a:rPr>
              <a:t>v daných oborech</a:t>
            </a:r>
          </a:p>
          <a:p>
            <a:pPr marL="342900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2000" b="1" dirty="0">
                <a:latin typeface="Arial" charset="0"/>
                <a:cs typeface="Arial" charset="0"/>
              </a:rPr>
              <a:t>II. kategorie: </a:t>
            </a:r>
            <a:r>
              <a:rPr lang="cs-CZ" sz="2000" dirty="0">
                <a:latin typeface="Arial" charset="0"/>
                <a:cs typeface="Arial" charset="0"/>
              </a:rPr>
              <a:t>zejména výzkum aplikovaný, resp. výsledky nepublikační</a:t>
            </a:r>
          </a:p>
          <a:p>
            <a:pPr marL="800100" lvl="1" indent="-342900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sz="1600" i="1" dirty="0">
                <a:latin typeface="Arial" charset="0"/>
                <a:cs typeface="Arial" charset="0"/>
              </a:rPr>
              <a:t>hlavním kritériem je </a:t>
            </a:r>
            <a:r>
              <a:rPr lang="cs-CZ" sz="16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společenská relevance</a:t>
            </a:r>
            <a:r>
              <a:rPr lang="cs-CZ" sz="1600" i="1" dirty="0">
                <a:latin typeface="Arial" charset="0"/>
                <a:cs typeface="Arial" charset="0"/>
              </a:rPr>
              <a:t>, resp. význam pro společnost a případně jeho dopady (ekonomický či jinak popsatelný přínos společnosti).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cs-CZ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8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6F17E5-93DC-F14A-B215-6FB20B67EF1D}" type="datetime4">
              <a:rPr lang="cs-CZ" smtClean="0"/>
              <a:t>26. ledna 2020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/>
          </p:nvPr>
        </p:nvGraphicFramePr>
        <p:xfrm>
          <a:off x="787401" y="1958306"/>
          <a:ext cx="77454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C942D2C-D3A2-9343-8FF1-BD35C1495561}"/>
              </a:ext>
            </a:extLst>
          </p:cNvPr>
          <p:cNvSpPr txBox="1"/>
          <p:nvPr/>
        </p:nvSpPr>
        <p:spPr>
          <a:xfrm>
            <a:off x="899592" y="2059658"/>
            <a:ext cx="3023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UTB celkem – 70 výsledků</a:t>
            </a:r>
          </a:p>
          <a:p>
            <a:endParaRPr lang="cs-CZ" dirty="0"/>
          </a:p>
          <a:p>
            <a:r>
              <a:rPr lang="cs-CZ" dirty="0"/>
              <a:t>FAI – 16 výsledků</a:t>
            </a:r>
          </a:p>
        </p:txBody>
      </p:sp>
    </p:spTree>
    <p:extLst>
      <p:ext uri="{BB962C8B-B14F-4D97-AF65-F5344CB8AC3E}">
        <p14:creationId xmlns:p14="http://schemas.microsoft.com/office/powerpoint/2010/main" val="221104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F6A9FE-9E1E-1D4B-8CFF-99AA3FA3949A}" type="datetime4">
              <a:rPr lang="cs-CZ" smtClean="0"/>
              <a:t>26. ledna 2020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dle oborových panelů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/>
          </p:nvPr>
        </p:nvGraphicFramePr>
        <p:xfrm>
          <a:off x="787401" y="2062164"/>
          <a:ext cx="7745412" cy="396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787D54D-5934-FB47-9964-CE195C233F38}"/>
              </a:ext>
            </a:extLst>
          </p:cNvPr>
          <p:cNvSpPr txBox="1"/>
          <p:nvPr/>
        </p:nvSpPr>
        <p:spPr>
          <a:xfrm>
            <a:off x="699667" y="2132856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2D050"/>
                </a:solidFill>
              </a:rPr>
              <a:t>Přírodní vědy </a:t>
            </a:r>
          </a:p>
          <a:p>
            <a:r>
              <a:rPr lang="cs-CZ" dirty="0"/>
              <a:t> - málo výsledků, </a:t>
            </a:r>
          </a:p>
          <a:p>
            <a:r>
              <a:rPr lang="cs-CZ" dirty="0"/>
              <a:t> - ale rovnoměrnější rozložení</a:t>
            </a: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Technické vědy </a:t>
            </a:r>
          </a:p>
          <a:p>
            <a:r>
              <a:rPr lang="cs-CZ" dirty="0"/>
              <a:t> - hodně výsledků, převážně horší</a:t>
            </a:r>
          </a:p>
        </p:txBody>
      </p:sp>
    </p:spTree>
    <p:extLst>
      <p:ext uri="{BB962C8B-B14F-4D97-AF65-F5344CB8AC3E}">
        <p14:creationId xmlns:p14="http://schemas.microsoft.com/office/powerpoint/2010/main" val="2920496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ADBF78-F28B-4344-A45B-EAF5FE1740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6FC942-229A-D943-8E09-ADE984BD49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F362C76-28D9-B545-BB8D-71B54238EEAD}" type="datetime4">
              <a:rPr lang="cs-CZ" smtClean="0"/>
              <a:t>26. ledna 2020</a:t>
            </a:fld>
            <a:endParaRPr lang="cs-CZ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6BA7BFB-EADD-5A4E-BC27-3F50988F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v </a:t>
            </a:r>
            <a:r>
              <a:rPr lang="cs-CZ" altLang="cs-CZ" sz="2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</a:t>
            </a: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podle hodnocení H17+H18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v technických vědách dle detailních kategorií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C5C160E-72BA-6E46-8986-4DC6BE21D50B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6C25BF-FE11-2D40-B3AD-038D1D08F177}"/>
              </a:ext>
            </a:extLst>
          </p:cNvPr>
          <p:cNvGraphicFramePr/>
          <p:nvPr>
            <p:extLst/>
          </p:nvPr>
        </p:nvGraphicFramePr>
        <p:xfrm>
          <a:off x="611186" y="1989138"/>
          <a:ext cx="8065269" cy="4320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DBFFEB8-9239-0140-B2AF-E96C9C762125}"/>
              </a:ext>
            </a:extLst>
          </p:cNvPr>
          <p:cNvSpPr txBox="1"/>
          <p:nvPr/>
        </p:nvSpPr>
        <p:spPr>
          <a:xfrm>
            <a:off x="690563" y="201264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Chemical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accent1">
                    <a:lumMod val="50000"/>
                  </a:schemeClr>
                </a:solidFill>
              </a:rPr>
              <a:t>engineering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cs-CZ" sz="1600" dirty="0"/>
              <a:t> - rovnoměrné rozložení výsledků</a:t>
            </a:r>
          </a:p>
          <a:p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Electrical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engeneering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atd.</a:t>
            </a:r>
          </a:p>
          <a:p>
            <a:r>
              <a:rPr lang="cs-CZ" sz="1600" dirty="0"/>
              <a:t> - převážně výsledky horší </a:t>
            </a:r>
          </a:p>
        </p:txBody>
      </p:sp>
    </p:spTree>
    <p:extLst>
      <p:ext uri="{BB962C8B-B14F-4D97-AF65-F5344CB8AC3E}">
        <p14:creationId xmlns:p14="http://schemas.microsoft.com/office/powerpoint/2010/main" val="262825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1B080551-7B98-3347-A706-708FA9D38CFB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výsledky FAI (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zařazení do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FB7B66-4366-1A43-8BBC-FF7A193C4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658024"/>
          <a:ext cx="8280921" cy="478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107669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5315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428918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93212"/>
                    </a:ext>
                  </a:extLst>
                </a:gridCol>
                <a:gridCol w="1980393">
                  <a:extLst>
                    <a:ext uri="{9D8B030D-6E8A-4147-A177-3AD203B41FA5}">
                      <a16:colId xmlns:a16="http://schemas.microsoft.com/office/drawing/2014/main" val="1779568474"/>
                    </a:ext>
                  </a:extLst>
                </a:gridCol>
                <a:gridCol w="539888">
                  <a:extLst>
                    <a:ext uri="{9D8B030D-6E8A-4147-A177-3AD203B41FA5}">
                      <a16:colId xmlns:a16="http://schemas.microsoft.com/office/drawing/2014/main" val="2955829421"/>
                    </a:ext>
                  </a:extLst>
                </a:gridCol>
              </a:tblGrid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výsledku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Obor (FORD)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Hodnocení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07967883"/>
                  </a:ext>
                </a:extLst>
              </a:tr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Komínková Oplatková, Zuzana; Šenkeřík, Roman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Control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Law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Pseudo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Neural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Networks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Synthesized</a:t>
                      </a:r>
                      <a:r>
                        <a:rPr lang="cs-CZ" sz="1000" u="none" strike="noStrike" dirty="0">
                          <a:effectLst/>
                        </a:rPr>
                        <a:t> by </a:t>
                      </a:r>
                      <a:r>
                        <a:rPr lang="cs-CZ" sz="1000" u="none" strike="noStrike" dirty="0" err="1">
                          <a:effectLst/>
                        </a:rPr>
                        <a:t>Evolutionary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Symbolic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Regression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Technique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1.2 </a:t>
                      </a:r>
                      <a:r>
                        <a:rPr lang="cs-CZ" sz="1200" u="none" strike="noStrike" dirty="0" err="1">
                          <a:effectLst/>
                        </a:rPr>
                        <a:t>Computer</a:t>
                      </a:r>
                      <a:r>
                        <a:rPr lang="cs-CZ" sz="1200" u="none" strike="noStrike" dirty="0">
                          <a:effectLst/>
                        </a:rPr>
                        <a:t> and </a:t>
                      </a:r>
                      <a:r>
                        <a:rPr lang="cs-CZ" sz="1200" u="none" strike="noStrike" dirty="0" err="1">
                          <a:effectLst/>
                        </a:rPr>
                        <a:t>information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sciences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14274"/>
                  </a:ext>
                </a:extLst>
              </a:tr>
              <a:tr h="2522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C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Švejda, </a:t>
                      </a:r>
                      <a:r>
                        <a:rPr lang="cs-CZ" sz="1000" u="none" strike="noStrike" dirty="0" err="1">
                          <a:effectLst/>
                        </a:rPr>
                        <a:t>Jaromír;Žák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Roman;Šenkeřík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Roman;Jašek</a:t>
                      </a:r>
                      <a:r>
                        <a:rPr lang="cs-CZ" sz="1000" u="none" strike="noStrike" dirty="0">
                          <a:effectLst/>
                        </a:rPr>
                        <a:t>, Roman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Research on processing the brain activity in BCI system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20550"/>
                  </a:ext>
                </a:extLst>
              </a:tr>
              <a:tr h="194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Lapková, </a:t>
                      </a:r>
                      <a:r>
                        <a:rPr lang="cs-CZ" sz="1000" u="none" strike="noStrike" dirty="0" err="1">
                          <a:effectLst/>
                        </a:rPr>
                        <a:t>Dora;Komínková</a:t>
                      </a:r>
                      <a:r>
                        <a:rPr lang="cs-CZ" sz="1000" u="none" strike="noStrike" dirty="0">
                          <a:effectLst/>
                        </a:rPr>
                        <a:t> Oplatková, </a:t>
                      </a:r>
                      <a:r>
                        <a:rPr lang="cs-CZ" sz="1000" u="none" strike="noStrike" dirty="0" err="1">
                          <a:effectLst/>
                        </a:rPr>
                        <a:t>Zuzana;Pluháček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Michal;Šenkeřík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Roman;Adámek</a:t>
                      </a:r>
                      <a:r>
                        <a:rPr lang="cs-CZ" sz="1000" u="none" strike="noStrike" dirty="0">
                          <a:effectLst/>
                        </a:rPr>
                        <a:t>, Milan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Analysis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Classification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Tools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for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Automatic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Process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Punches</a:t>
                      </a:r>
                      <a:r>
                        <a:rPr lang="cs-CZ" sz="1000" u="none" strike="noStrike" dirty="0">
                          <a:effectLst/>
                        </a:rPr>
                        <a:t> and </a:t>
                      </a:r>
                      <a:r>
                        <a:rPr lang="cs-CZ" sz="1000" u="none" strike="noStrike" dirty="0" err="1">
                          <a:effectLst/>
                        </a:rPr>
                        <a:t>Kicks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Recognition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6558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Oulehla, Milan;Jašek, Roman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Moderní kryptografie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2.2 </a:t>
                      </a:r>
                      <a:r>
                        <a:rPr lang="cs-CZ" sz="1200" u="none" strike="noStrike" dirty="0" err="1">
                          <a:effectLst/>
                        </a:rPr>
                        <a:t>Electrical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</a:rPr>
                        <a:t>Electronic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</a:rPr>
                        <a:t>Information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45874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Talaš, </a:t>
                      </a:r>
                      <a:r>
                        <a:rPr lang="cs-CZ" sz="1000" u="none" strike="noStrike" dirty="0" err="1">
                          <a:effectLst/>
                        </a:rPr>
                        <a:t>Stanislav;Bobál</a:t>
                      </a:r>
                      <a:r>
                        <a:rPr lang="cs-CZ" sz="1000" u="none" strike="noStrike" dirty="0">
                          <a:effectLst/>
                        </a:rPr>
                        <a:t>, Vladimír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Utilization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Heat </a:t>
                      </a:r>
                      <a:r>
                        <a:rPr lang="cs-CZ" sz="1000" u="none" strike="noStrike" dirty="0" err="1">
                          <a:effectLst/>
                        </a:rPr>
                        <a:t>Accumulation</a:t>
                      </a:r>
                      <a:r>
                        <a:rPr lang="cs-CZ" sz="1000" u="none" strike="noStrike" dirty="0">
                          <a:effectLst/>
                        </a:rPr>
                        <a:t> in </a:t>
                      </a:r>
                      <a:r>
                        <a:rPr lang="cs-CZ" sz="1000" u="none" strike="noStrike" dirty="0" err="1">
                          <a:effectLst/>
                        </a:rPr>
                        <a:t>Control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of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Cyclic</a:t>
                      </a:r>
                      <a:r>
                        <a:rPr lang="cs-CZ" sz="1000" u="none" strike="noStrike" dirty="0">
                          <a:effectLst/>
                        </a:rPr>
                        <a:t> Systems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25201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G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Dulík, Tomáš;Vítek, Petr;Juřena, Tomáš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Průmyslový průtokoměr kapalin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865019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Valouch, Jan;Urbančoková, Hana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Identifikace vhodných aktiv v infrastruktuře – veřejná správa.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63162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Stoklásek, Pavel;Maňas, David;Maňas, Miroslav;Stoklásek, Jiří;Velísek, Jiří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výroby krycí masky k překrytí neupravovaných částí výrobků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2.3 </a:t>
                      </a:r>
                      <a:r>
                        <a:rPr lang="cs-CZ" sz="1200" u="none" strike="noStrike" dirty="0" err="1">
                          <a:effectLst/>
                        </a:rPr>
                        <a:t>Mechanical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29867"/>
                  </a:ext>
                </a:extLst>
              </a:tr>
              <a:tr h="2575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F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Stoklásek, Pavel;Mizera, Aleš;Maňas, David;Maňas, Miroslav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Ruční poklepový nástroj s výměnným a otočným tlukem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6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5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6CD3600-0E49-FE49-8175-7B76D4A4B2A1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výsledky FAI (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zařazení do </a:t>
            </a:r>
            <a:r>
              <a:rPr lang="cs-CZ" altLang="cs-CZ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FORDů</a:t>
            </a: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0FB7B66-4366-1A43-8BBC-FF7A193C4C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658024"/>
          <a:ext cx="8280921" cy="46506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81076699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53153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4428918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379393212"/>
                    </a:ext>
                  </a:extLst>
                </a:gridCol>
                <a:gridCol w="1980393">
                  <a:extLst>
                    <a:ext uri="{9D8B030D-6E8A-4147-A177-3AD203B41FA5}">
                      <a16:colId xmlns:a16="http://schemas.microsoft.com/office/drawing/2014/main" val="1779568474"/>
                    </a:ext>
                  </a:extLst>
                </a:gridCol>
                <a:gridCol w="539888">
                  <a:extLst>
                    <a:ext uri="{9D8B030D-6E8A-4147-A177-3AD203B41FA5}">
                      <a16:colId xmlns:a16="http://schemas.microsoft.com/office/drawing/2014/main" val="2955829421"/>
                    </a:ext>
                  </a:extLst>
                </a:gridCol>
              </a:tblGrid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Druh výsledku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Název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Obor (FORD)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Hodnocení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07967883"/>
                  </a:ext>
                </a:extLst>
              </a:tr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Jiří;Šánek, Lubomír;Kolomazník,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Optimalizovaná technologie výroby pomocných přípravků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2.4 </a:t>
                      </a:r>
                      <a:r>
                        <a:rPr lang="cs-CZ" sz="1200" u="none" strike="noStrike" dirty="0" err="1">
                          <a:effectLst/>
                        </a:rPr>
                        <a:t>Chemical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445526"/>
                  </a:ext>
                </a:extLst>
              </a:tr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Z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Jiří;Kolomazník, Karel;Šánek, Lubomír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Technologie výroby pomocných přípravků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05448"/>
                  </a:ext>
                </a:extLst>
              </a:tr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Kolomazník, Karel;Pecha, Jiří;Vašek, Vladimír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Optimalizovaný způsob předúpravy kyselých odpadních tuků a olejů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82548"/>
                  </a:ext>
                </a:extLst>
              </a:tr>
              <a:tr h="4413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V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Pecha, Jiří;Kolomazník,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Technologie zpracování kolagenních odpadů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0199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Maňas, David;Bednařík, Martin;Maňas, Miroslav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úpravy povrchů dílců z polymerních materiálů před vytvořením lepeného spoje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2.5 </a:t>
                      </a:r>
                      <a:r>
                        <a:rPr lang="cs-CZ" sz="1200" u="none" strike="noStrike" dirty="0" err="1">
                          <a:effectLst/>
                        </a:rPr>
                        <a:t>Materials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44883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 err="1">
                          <a:effectLst/>
                        </a:rPr>
                        <a:t>Maloch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Jaroslav;Maňas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Miroslav;Staněk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Michal;Maňas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David;Stoklásek</a:t>
                      </a:r>
                      <a:r>
                        <a:rPr lang="cs-CZ" sz="1000" u="none" strike="noStrike" dirty="0">
                          <a:effectLst/>
                        </a:rPr>
                        <a:t>, Pavel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Způsob snímání průběhu deformací při rázových testech a zařízení k provádění tohoto způsobu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31632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F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Jelínek, Miloš;Pecha, Jiří;Jelínek, Jiří;Hubálovský, Štěpán;Kolomazník, Karel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Potravní hydrolyzovaný doplněk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2.11 </a:t>
                      </a:r>
                      <a:r>
                        <a:rPr lang="cs-CZ" sz="1200" u="none" strike="noStrike" dirty="0" err="1">
                          <a:effectLst/>
                        </a:rPr>
                        <a:t>Other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engineering</a:t>
                      </a:r>
                      <a:r>
                        <a:rPr lang="cs-CZ" sz="1200" u="none" strike="noStrike" dirty="0">
                          <a:effectLst/>
                        </a:rPr>
                        <a:t> and </a:t>
                      </a:r>
                      <a:r>
                        <a:rPr lang="cs-CZ" sz="1200" u="none" strike="noStrike" dirty="0" err="1">
                          <a:effectLst/>
                        </a:rPr>
                        <a:t>technologies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93723"/>
                  </a:ext>
                </a:extLst>
              </a:tr>
              <a:tr h="6110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F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SR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Jelínek, </a:t>
                      </a:r>
                      <a:r>
                        <a:rPr lang="cs-CZ" sz="1000" u="none" strike="noStrike" dirty="0" err="1">
                          <a:effectLst/>
                        </a:rPr>
                        <a:t>Miloš;Pecha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Jiří;Jelínek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Jiří;Hubálovský</a:t>
                      </a:r>
                      <a:r>
                        <a:rPr lang="cs-CZ" sz="1000" u="none" strike="noStrike" dirty="0">
                          <a:effectLst/>
                        </a:rPr>
                        <a:t>, </a:t>
                      </a:r>
                      <a:r>
                        <a:rPr lang="cs-CZ" sz="1000" u="none" strike="noStrike" dirty="0" err="1">
                          <a:effectLst/>
                        </a:rPr>
                        <a:t>Štěpán;Kolomazník</a:t>
                      </a:r>
                      <a:r>
                        <a:rPr lang="cs-CZ" sz="1000" u="none" strike="noStrike" dirty="0">
                          <a:effectLst/>
                        </a:rPr>
                        <a:t>, Karel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Potravní vlákninový doplněk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74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9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>
            <a:extLst>
              <a:ext uri="{FF2B5EF4-FFF2-40B4-BE49-F238E27FC236}">
                <a16:creationId xmlns:a16="http://schemas.microsoft.com/office/drawing/2014/main" id="{E960849E-EE86-C34B-A350-E963B81ED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8435" name="Zástupný symbol pro datum 4">
            <a:extLst>
              <a:ext uri="{FF2B5EF4-FFF2-40B4-BE49-F238E27FC236}">
                <a16:creationId xmlns:a16="http://schemas.microsoft.com/office/drawing/2014/main" id="{48F58FBE-5D19-EA44-8ED2-4840A398C4A3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0E6649F-8F3C-3A44-AF40-435AC8641D53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>
              <a:solidFill>
                <a:srgbClr val="000000"/>
              </a:solidFill>
            </a:endParaRPr>
          </a:p>
        </p:txBody>
      </p:sp>
      <p:grpSp>
        <p:nvGrpSpPr>
          <p:cNvPr id="16387" name="Group 20">
            <a:extLst>
              <a:ext uri="{FF2B5EF4-FFF2-40B4-BE49-F238E27FC236}">
                <a16:creationId xmlns:a16="http://schemas.microsoft.com/office/drawing/2014/main" id="{9F98C653-6105-A94F-A12E-BD5DE9681780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-100013"/>
            <a:ext cx="9001125" cy="1695451"/>
            <a:chOff x="22" y="-42"/>
            <a:chExt cx="5670" cy="1068"/>
          </a:xfrm>
        </p:grpSpPr>
        <p:sp>
          <p:nvSpPr>
            <p:cNvPr id="16392" name="Rectangle 21">
              <a:extLst>
                <a:ext uri="{FF2B5EF4-FFF2-40B4-BE49-F238E27FC236}">
                  <a16:creationId xmlns:a16="http://schemas.microsoft.com/office/drawing/2014/main" id="{6426DD3E-FE0E-3241-9C75-BE58F6DA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45"/>
              <a:ext cx="5624" cy="845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3" name="Rectangle 22">
              <a:extLst>
                <a:ext uri="{FF2B5EF4-FFF2-40B4-BE49-F238E27FC236}">
                  <a16:creationId xmlns:a16="http://schemas.microsoft.com/office/drawing/2014/main" id="{1BBEED81-70D6-5548-9E2C-7C67E848C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" y="790"/>
              <a:ext cx="5259" cy="45"/>
            </a:xfrm>
            <a:prstGeom prst="rect">
              <a:avLst/>
            </a:prstGeom>
            <a:gradFill rotWithShape="0">
              <a:gsLst>
                <a:gs pos="0">
                  <a:srgbClr val="FFEA91"/>
                </a:gs>
                <a:gs pos="100000">
                  <a:srgbClr val="FDCB0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4" name="AutoShape 23">
              <a:extLst>
                <a:ext uri="{FF2B5EF4-FFF2-40B4-BE49-F238E27FC236}">
                  <a16:creationId xmlns:a16="http://schemas.microsoft.com/office/drawing/2014/main" id="{FB6696B8-159F-8F46-9B48-635251942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" y="577"/>
              <a:ext cx="449" cy="449"/>
            </a:xfrm>
            <a:prstGeom prst="flowChartSummingJunction">
              <a:avLst/>
            </a:prstGeom>
            <a:gradFill rotWithShape="0">
              <a:gsLst>
                <a:gs pos="0">
                  <a:srgbClr val="FDCB01"/>
                </a:gs>
                <a:gs pos="100000">
                  <a:srgbClr val="FFFFC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6395" name="Line 24">
              <a:extLst>
                <a:ext uri="{FF2B5EF4-FFF2-40B4-BE49-F238E27FC236}">
                  <a16:creationId xmlns:a16="http://schemas.microsoft.com/office/drawing/2014/main" id="{AC4963EA-4AB2-DA40-9467-58163308A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" y="254"/>
              <a:ext cx="0" cy="318"/>
            </a:xfrm>
            <a:prstGeom prst="line">
              <a:avLst/>
            </a:prstGeom>
            <a:noFill/>
            <a:ln w="19050">
              <a:solidFill>
                <a:srgbClr val="FDCB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16396" name="Picture 25" descr="fai_logo_cz_puvodni">
              <a:extLst>
                <a:ext uri="{FF2B5EF4-FFF2-40B4-BE49-F238E27FC236}">
                  <a16:creationId xmlns:a16="http://schemas.microsoft.com/office/drawing/2014/main" id="{DFEC414D-65EA-2E4E-BB87-BCF8504F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-42"/>
              <a:ext cx="3240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28">
            <a:extLst>
              <a:ext uri="{FF2B5EF4-FFF2-40B4-BE49-F238E27FC236}">
                <a16:creationId xmlns:a16="http://schemas.microsoft.com/office/drawing/2014/main" id="{E2960B5D-95D3-6B43-A89D-28F10AD2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844824"/>
            <a:ext cx="813690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000000"/>
                </a:solidFill>
              </a:rPr>
              <a:t>Modul 2 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-</a:t>
            </a:r>
          </a:p>
          <a:p>
            <a:pPr algn="ctr" eaLnBrk="1" hangingPunct="1"/>
            <a:r>
              <a:rPr lang="cs-CZ" altLang="cs-CZ" sz="4000" b="1" i="1" dirty="0">
                <a:solidFill>
                  <a:srgbClr val="000000"/>
                </a:solidFill>
              </a:rPr>
              <a:t>Jakých výsledků jsme dosáhli?</a:t>
            </a:r>
            <a:endParaRPr lang="cs-CZ" altLang="cs-CZ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33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427229-969F-DC45-AE41-B58DF34BE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45B1DE-453B-A043-99B7-915E303D73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BAF042-28F9-6147-BF3D-CD4059BA8B4B}" type="datetime4">
              <a:rPr lang="cs-CZ" smtClean="0"/>
              <a:t>26. ledna 2020</a:t>
            </a:fld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83C4A02-D8D6-8D40-975F-B232A1C85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15230"/>
              </p:ext>
            </p:extLst>
          </p:nvPr>
        </p:nvGraphicFramePr>
        <p:xfrm>
          <a:off x="539552" y="1397000"/>
          <a:ext cx="82089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3E098FD-D5A4-584B-B178-6FF5EB901144}"/>
              </a:ext>
            </a:extLst>
          </p:cNvPr>
          <p:cNvSpPr txBox="1"/>
          <p:nvPr/>
        </p:nvSpPr>
        <p:spPr>
          <a:xfrm>
            <a:off x="539552" y="1108099"/>
            <a:ext cx="8208912" cy="36933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cs-CZ" b="1" dirty="0"/>
              <a:t>Vývoj počtu přijímaných doktorandů ke dni 31.10. daného roku</a:t>
            </a:r>
          </a:p>
        </p:txBody>
      </p:sp>
    </p:spTree>
    <p:extLst>
      <p:ext uri="{BB962C8B-B14F-4D97-AF65-F5344CB8AC3E}">
        <p14:creationId xmlns:p14="http://schemas.microsoft.com/office/powerpoint/2010/main" val="4025018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570E8DE-02AB-CF4B-B429-2BF31FAA624E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Modulu 2  při předběžném hodnocení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00808"/>
            <a:ext cx="7753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zhodnoceny byly především druhy výsledků </a:t>
            </a:r>
            <a:r>
              <a:rPr lang="cs-CZ" altLang="cs-CZ" sz="2000" b="1" dirty="0" err="1"/>
              <a:t>Jimp</a:t>
            </a:r>
            <a:r>
              <a:rPr lang="cs-CZ" altLang="cs-CZ" sz="2000" dirty="0"/>
              <a:t>, 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AIS (</a:t>
            </a:r>
            <a:r>
              <a:rPr lang="cs-CZ" altLang="cs-CZ" sz="2000" dirty="0" err="1"/>
              <a:t>Article</a:t>
            </a:r>
            <a:r>
              <a:rPr lang="cs-CZ" altLang="cs-CZ" sz="2000" dirty="0"/>
              <a:t> Influence </a:t>
            </a:r>
            <a:r>
              <a:rPr lang="cs-CZ" altLang="cs-CZ" sz="2000" dirty="0" err="1"/>
              <a:t>Score</a:t>
            </a:r>
            <a:r>
              <a:rPr lang="cs-CZ" altLang="cs-CZ" sz="2000" dirty="0"/>
              <a:t>) – databáze WOS</a:t>
            </a:r>
          </a:p>
          <a:p>
            <a:pPr marL="342900" lvl="1" indent="-34290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jako doplňková analýza byly hodnoceny výstupy </a:t>
            </a:r>
            <a:r>
              <a:rPr lang="cs-CZ" altLang="cs-CZ" sz="2000" b="1" dirty="0" err="1"/>
              <a:t>Jsc</a:t>
            </a:r>
            <a:r>
              <a:rPr lang="cs-CZ" altLang="cs-CZ" sz="2000" b="1" dirty="0"/>
              <a:t>, </a:t>
            </a:r>
            <a:r>
              <a:rPr lang="cs-CZ" altLang="cs-CZ" sz="2000" dirty="0"/>
              <a:t>dle</a:t>
            </a:r>
          </a:p>
          <a:p>
            <a:pPr marL="1092200" lvl="3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SJR (</a:t>
            </a:r>
            <a:r>
              <a:rPr lang="cs-CZ" altLang="cs-CZ" sz="2000" dirty="0" err="1"/>
              <a:t>SCImago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Journal</a:t>
            </a:r>
            <a:r>
              <a:rPr lang="cs-CZ" altLang="cs-CZ" sz="2000" dirty="0"/>
              <a:t> Index) – databáze SCOPUS</a:t>
            </a:r>
          </a:p>
          <a:p>
            <a:pPr algn="just" eaLnBrk="1" hangingPunct="1">
              <a:spcAft>
                <a:spcPts val="1200"/>
              </a:spcAft>
              <a:defRPr/>
            </a:pPr>
            <a:endParaRPr lang="cs-CZ" altLang="cs-CZ" sz="800" dirty="0"/>
          </a:p>
          <a:p>
            <a:pPr algn="just" eaLnBrk="1" hangingPunct="1">
              <a:spcAft>
                <a:spcPts val="1200"/>
              </a:spcAft>
              <a:defRPr/>
            </a:pPr>
            <a:r>
              <a:rPr lang="cs-CZ" altLang="cs-CZ" sz="2000" dirty="0"/>
              <a:t>Analýza a hodnocení bylo prováděno podle </a:t>
            </a:r>
            <a:r>
              <a:rPr lang="cs-CZ" altLang="cs-CZ" sz="2000" b="1" dirty="0"/>
              <a:t>rozdělení výsledků do kvalitativních tříd – percentilů: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První decil – 10 % nejlepších časopisů (zdrojů)</a:t>
            </a:r>
          </a:p>
          <a:p>
            <a:pPr marL="1549400" lvl="4" indent="-268288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err="1"/>
              <a:t>Kvartily</a:t>
            </a:r>
            <a:r>
              <a:rPr lang="cs-CZ" altLang="cs-CZ" sz="2000" dirty="0"/>
              <a:t> – Q1, Q2, Q3, Q4</a:t>
            </a:r>
          </a:p>
          <a:p>
            <a:pPr marL="0" lvl="1" indent="-33338" algn="just" eaLnBrk="1" hangingPunct="1"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Důležité!!! Tyto analýzy byly prováděny samostatně v jednotlivých oborech (</a:t>
            </a:r>
            <a:r>
              <a:rPr lang="cs-CZ" altLang="cs-CZ" sz="2000" b="1" dirty="0" err="1">
                <a:solidFill>
                  <a:srgbClr val="C00000"/>
                </a:solidFill>
              </a:rPr>
              <a:t>FORDech</a:t>
            </a:r>
            <a:r>
              <a:rPr lang="cs-CZ" alt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/>
              <a:t>– </a:t>
            </a:r>
            <a:r>
              <a:rPr lang="cs-CZ" sz="2000" b="1" dirty="0">
                <a:hlinkClick r:id="rId2"/>
              </a:rPr>
              <a:t>číselník zde</a:t>
            </a:r>
            <a:r>
              <a:rPr lang="cs-CZ" altLang="cs-CZ" sz="2000" b="1" dirty="0">
                <a:solidFill>
                  <a:srgbClr val="C00000"/>
                </a:solidFill>
              </a:rPr>
              <a:t>)!!!</a:t>
            </a:r>
          </a:p>
        </p:txBody>
      </p:sp>
    </p:spTree>
    <p:extLst>
      <p:ext uri="{BB962C8B-B14F-4D97-AF65-F5344CB8AC3E}">
        <p14:creationId xmlns:p14="http://schemas.microsoft.com/office/powerpoint/2010/main" val="3505723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FD108C0-C1DE-1646-89AC-72BB793CA753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obsahují oborové zprávy v Modulu 2</a:t>
            </a: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Celkový seznam a počet výsledků VO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Četnost a procentní podíl všech výsledků v prvním decilu a v jednotlivých </a:t>
            </a:r>
            <a:r>
              <a:rPr lang="cs-CZ" altLang="cs-CZ" sz="2000" dirty="0" err="1"/>
              <a:t>kvartilech</a:t>
            </a:r>
            <a:r>
              <a:rPr lang="cs-CZ" altLang="cs-CZ" sz="2000" dirty="0"/>
              <a:t> podle AIS 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Oborově členěný počet a procentní podíl výsledků umístěných v prvním decilu a v prvním </a:t>
            </a:r>
            <a:r>
              <a:rPr lang="cs-CZ" altLang="cs-CZ" sz="2000" dirty="0" err="1"/>
              <a:t>kvartilu</a:t>
            </a:r>
            <a:r>
              <a:rPr lang="cs-CZ" altLang="cs-CZ" sz="2000" dirty="0"/>
              <a:t> dle AIS a SJR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Srovnání oborového mediánu VO s mezinárodním (národním) mediánem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se zahraničními výzkumnými organizacemi</a:t>
            </a:r>
          </a:p>
          <a:p>
            <a:pPr marL="269875" lvl="3" indent="-260350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Počet publikací ve spolupráci s podniky</a:t>
            </a:r>
          </a:p>
        </p:txBody>
      </p:sp>
    </p:spTree>
    <p:extLst>
      <p:ext uri="{BB962C8B-B14F-4D97-AF65-F5344CB8AC3E}">
        <p14:creationId xmlns:p14="http://schemas.microsoft.com/office/powerpoint/2010/main" val="3969578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jsme vykázali za celou UTB?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hodnoceni?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AA8058-079B-B749-AABB-87255E37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534F4-C3F0-7043-B6BA-D1AF84FD0D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034254-8036-3044-A7DA-6B12CC647A6F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4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F04D9C-8039-5241-B0F0-9BF65EAAEBD1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5FC0DA0-1904-4744-BA62-3C977873726E}"/>
              </a:ext>
            </a:extLst>
          </p:cNvPr>
          <p:cNvCxnSpPr>
            <a:cxnSpLocks/>
          </p:cNvCxnSpPr>
          <p:nvPr/>
        </p:nvCxnSpPr>
        <p:spPr>
          <a:xfrm>
            <a:off x="787400" y="1700808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Obdélník 9">
            <a:extLst>
              <a:ext uri="{FF2B5EF4-FFF2-40B4-BE49-F238E27FC236}">
                <a16:creationId xmlns:a16="http://schemas.microsoft.com/office/drawing/2014/main" id="{A37C0F61-842C-4242-B1FA-D35DB0F0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628775"/>
            <a:ext cx="77533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b="1" dirty="0"/>
              <a:t> </a:t>
            </a:r>
          </a:p>
          <a:p>
            <a:pPr marL="15875" lvl="1" indent="0" algn="just" eaLnBrk="1" hangingPunct="1">
              <a:spcAft>
                <a:spcPts val="1200"/>
              </a:spcAft>
              <a:defRPr/>
            </a:pPr>
            <a:endParaRPr lang="cs-CZ" alt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8FABFF-DC3D-2548-A156-07C0AFC61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3999" cy="685799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7F91095-40BF-3B43-A628-071E13B926E3}"/>
              </a:ext>
            </a:extLst>
          </p:cNvPr>
          <p:cNvSpPr/>
          <p:nvPr/>
        </p:nvSpPr>
        <p:spPr>
          <a:xfrm>
            <a:off x="1" y="476672"/>
            <a:ext cx="9036495" cy="2808312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1440000" rtlCol="0" anchor="b" anchorCtr="0"/>
          <a:lstStyle/>
          <a:p>
            <a:pPr algn="r"/>
            <a:r>
              <a:rPr lang="cs-CZ" dirty="0">
                <a:solidFill>
                  <a:srgbClr val="00B050"/>
                </a:solidFill>
              </a:rPr>
              <a:t>UTB je hodnocena </a:t>
            </a:r>
          </a:p>
          <a:p>
            <a:pPr algn="r"/>
            <a:r>
              <a:rPr lang="cs-CZ" dirty="0">
                <a:solidFill>
                  <a:srgbClr val="00B050"/>
                </a:solidFill>
              </a:rPr>
              <a:t>pouze v těchto </a:t>
            </a:r>
            <a:r>
              <a:rPr lang="cs-CZ" dirty="0" err="1">
                <a:solidFill>
                  <a:srgbClr val="00B050"/>
                </a:solidFill>
              </a:rPr>
              <a:t>FORDech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B1A824B-153C-4049-ABE0-41C30C70492C}"/>
              </a:ext>
            </a:extLst>
          </p:cNvPr>
          <p:cNvSpPr/>
          <p:nvPr/>
        </p:nvSpPr>
        <p:spPr>
          <a:xfrm>
            <a:off x="1" y="3284984"/>
            <a:ext cx="9036495" cy="3239641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360000" rtlCol="0" anchor="b" anchorCtr="0"/>
          <a:lstStyle/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 těchto </a:t>
            </a:r>
            <a:r>
              <a:rPr lang="cs-CZ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FORDech</a:t>
            </a:r>
            <a:endParaRPr lang="cs-CZ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UTB není hodnocena</a:t>
            </a:r>
          </a:p>
          <a:p>
            <a:pPr algn="r"/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Počet výstupů&lt;10</a:t>
            </a:r>
          </a:p>
        </p:txBody>
      </p:sp>
      <p:sp>
        <p:nvSpPr>
          <p:cNvPr id="13" name="Zaoblený obdélník 12">
            <a:extLst>
              <a:ext uri="{FF2B5EF4-FFF2-40B4-BE49-F238E27FC236}">
                <a16:creationId xmlns:a16="http://schemas.microsoft.com/office/drawing/2014/main" id="{E0FF95B6-0F05-D241-9A8E-C5823E345D0F}"/>
              </a:ext>
            </a:extLst>
          </p:cNvPr>
          <p:cNvSpPr/>
          <p:nvPr/>
        </p:nvSpPr>
        <p:spPr>
          <a:xfrm>
            <a:off x="-180528" y="2852912"/>
            <a:ext cx="8928992" cy="432072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Ins="360000" bIns="72000" rtlCol="0" anchor="b" anchorCtr="0"/>
          <a:lstStyle/>
          <a:p>
            <a:pPr algn="r"/>
            <a:r>
              <a:rPr lang="cs-CZ" sz="1400" dirty="0">
                <a:solidFill>
                  <a:srgbClr val="FF9300"/>
                </a:solidFill>
              </a:rPr>
              <a:t>Obory orientované do oblasti informatiky!!</a:t>
            </a:r>
          </a:p>
        </p:txBody>
      </p:sp>
    </p:spTree>
    <p:extLst>
      <p:ext uri="{BB962C8B-B14F-4D97-AF65-F5344CB8AC3E}">
        <p14:creationId xmlns:p14="http://schemas.microsoft.com/office/powerpoint/2010/main" val="61087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8024A-685D-3B4F-84CB-D1CF6C6C9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320480"/>
          </a:xfrm>
        </p:spPr>
        <p:txBody>
          <a:bodyPr/>
          <a:lstStyle/>
          <a:p>
            <a:r>
              <a:rPr lang="cs-CZ" sz="4000" dirty="0"/>
              <a:t>Kolik výsledků jsme vykázali za FAI?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V kterých oborech (</a:t>
            </a:r>
            <a:r>
              <a:rPr lang="cs-CZ" sz="4000" dirty="0" err="1"/>
              <a:t>FORDech</a:t>
            </a:r>
            <a:r>
              <a:rPr lang="cs-CZ" sz="4000" dirty="0"/>
              <a:t>) jsme publikovali na FAI?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AA8058-079B-B749-AABB-87255E37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534F4-C3F0-7043-B6BA-D1AF84FD0D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D650239-5DF9-2B41-A0C3-2EF5C4446026}" type="datetime4">
              <a:rPr lang="cs-CZ" smtClean="0"/>
              <a:t>26. ledna 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91F2A3-6686-F44C-A9BB-23F10DE7F0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35D583-D0FB-0D45-A254-6F9C80C407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A8719D-3117-B045-AD7F-52F729091E15}" type="datetime4">
              <a:rPr lang="cs-CZ" smtClean="0"/>
              <a:t>26. ledna 2020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EEDFC7-821E-3C40-98BE-EC43D606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095865B-7F23-8041-9600-446B33E164AC}"/>
              </a:ext>
            </a:extLst>
          </p:cNvPr>
          <p:cNvSpPr txBox="1"/>
          <p:nvPr/>
        </p:nvSpPr>
        <p:spPr>
          <a:xfrm>
            <a:off x="5508104" y="4221088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Relativně málo výstupů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Výstupy v mnoha oborech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!!!! Ani v jednom oboru nedosahujeme prahového počtu pro hodnocení tj. 10</a:t>
            </a:r>
          </a:p>
        </p:txBody>
      </p:sp>
    </p:spTree>
    <p:extLst>
      <p:ext uri="{BB962C8B-B14F-4D97-AF65-F5344CB8AC3E}">
        <p14:creationId xmlns:p14="http://schemas.microsoft.com/office/powerpoint/2010/main" val="300981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61EA16D-D384-1C4D-9618-38519FCB95DC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9C260E-0A2F-9840-BFEE-7A4E07F1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908720"/>
            <a:ext cx="79208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byla UTB hodnocena v </a:t>
            </a:r>
            <a:r>
              <a:rPr lang="cs-CZ" altLang="cs-CZ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mezinárodním</a:t>
            </a:r>
            <a:r>
              <a:rPr lang="cs-CZ" alt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národním oborovém srovnání ?</a:t>
            </a: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endParaRPr lang="cs-CZ" altLang="cs-CZ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Srovnání oborů UTB s úrovní ČR, EU15 a světem v prvním decilu a v </a:t>
            </a:r>
            <a:r>
              <a:rPr lang="cs-CZ" alt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kvartilech</a:t>
            </a:r>
            <a:r>
              <a:rPr lang="cs-CZ" alt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dle AIS.</a:t>
            </a:r>
          </a:p>
        </p:txBody>
      </p:sp>
    </p:spTree>
    <p:extLst>
      <p:ext uri="{BB962C8B-B14F-4D97-AF65-F5344CB8AC3E}">
        <p14:creationId xmlns:p14="http://schemas.microsoft.com/office/powerpoint/2010/main" val="327802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4B3A987-78FD-904F-B288-1825D03B3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" y="0"/>
            <a:ext cx="9145794" cy="68580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EA13B-6071-8D49-9409-55F4B8A88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Setkání se zaměstnanci FAI 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69F4C3-5BE7-9D4B-86C6-B6747A9926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3EF8D49-69B6-184C-9D7A-0338C93A7F26}" type="datetime4">
              <a:rPr lang="cs-CZ" smtClean="0"/>
              <a:t>26. ledna 2020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26CB7E-8EE0-2F47-9370-2F629ABB319D}"/>
              </a:ext>
            </a:extLst>
          </p:cNvPr>
          <p:cNvSpPr txBox="1"/>
          <p:nvPr/>
        </p:nvSpPr>
        <p:spPr>
          <a:xfrm>
            <a:off x="3491880" y="292494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Relativně dobrý celkový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Horší profil na FAI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Nevyhovující profil na FAME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2C8103F-AF16-F048-8D83-949CFD2CC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5857"/>
            <a:ext cx="3648596" cy="21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5EC345F-238B-E94D-9A28-8BD822C254D1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393159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Špatný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Nekopíruje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Malý počet Q1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Vysoký počet Q3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4F06E60-5D39-2242-AA6E-926459683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18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EA154FB-4BCD-B541-958B-B26A418DF219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14908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Dostatečný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Relativně dobrý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Téměř 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Vytýkáno byl malý počet výstupů v 1.decilu a nižší počet Q1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809C32-DD74-604E-BBC9-9A1AF530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427229-969F-DC45-AE41-B58DF34BE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45B1DE-453B-A043-99B7-915E303D73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F4CA2B-7F66-5D45-B8E3-85C2EA4F2F01}" type="datetime4">
              <a:rPr lang="cs-CZ" smtClean="0"/>
              <a:t>26. ledna 2020</a:t>
            </a:fld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83C4A02-D8D6-8D40-975F-B232A1C85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186223"/>
              </p:ext>
            </p:extLst>
          </p:nvPr>
        </p:nvGraphicFramePr>
        <p:xfrm>
          <a:off x="539552" y="1397000"/>
          <a:ext cx="82089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3E098FD-D5A4-584B-B178-6FF5EB901144}"/>
              </a:ext>
            </a:extLst>
          </p:cNvPr>
          <p:cNvSpPr txBox="1"/>
          <p:nvPr/>
        </p:nvSpPr>
        <p:spPr>
          <a:xfrm>
            <a:off x="539552" y="1108099"/>
            <a:ext cx="8208912" cy="36933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cs-CZ" b="1" dirty="0"/>
              <a:t>Vývoj počtu absolventů v DSP v jednotlivých kalendářních letech</a:t>
            </a:r>
          </a:p>
        </p:txBody>
      </p:sp>
    </p:spTree>
    <p:extLst>
      <p:ext uri="{BB962C8B-B14F-4D97-AF65-F5344CB8AC3E}">
        <p14:creationId xmlns:p14="http://schemas.microsoft.com/office/powerpoint/2010/main" val="261583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E911DF48-201A-6B4E-9D1E-D1F7E8A2FAF2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14908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Špatný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Nekopíruje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Žádný výstup v 1.decilu, malý počet Q1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Vysoký počet Q3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F852DA-6A35-4D4B-B608-A33DB515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93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E03AE1B4-1B94-7143-B464-751094010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833F510B-2209-0345-8B43-06333F359A24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43685AF-E724-8041-BC22-FA2F084D363D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F8E82-867D-CC47-B238-65D915913BAE}"/>
              </a:ext>
            </a:extLst>
          </p:cNvPr>
          <p:cNvSpPr txBox="1"/>
          <p:nvPr/>
        </p:nvSpPr>
        <p:spPr>
          <a:xfrm>
            <a:off x="1043608" y="438891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Malý počet výstupů ale výborný profil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kopíruje rozložení ČR</a:t>
            </a:r>
          </a:p>
          <a:p>
            <a:pPr marL="742950" lvl="1" indent="-285750">
              <a:buFontTx/>
              <a:buChar char="-"/>
            </a:pPr>
            <a:r>
              <a:rPr lang="cs-CZ" sz="2400" dirty="0"/>
              <a:t>Dostatečný počet výstupů v 1.decilu a Q1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1BC982C-3EF8-8D4E-8BA9-72D5A6F4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0"/>
            <a:ext cx="9144000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4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214E673-B9B2-354C-A62D-68E58791F81A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/>
          <p:nvPr/>
        </p:nvCxnSpPr>
        <p:spPr>
          <a:xfrm>
            <a:off x="787400" y="1557338"/>
            <a:ext cx="702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Doporučení na základě principů Metodiky 17+</a:t>
            </a:r>
            <a:endParaRPr lang="cs-CZ" alt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800"/>
              </a:spcAft>
              <a:buSzPct val="115000"/>
              <a:defRPr/>
            </a:pPr>
            <a:endParaRPr lang="cs-CZ" altLang="cs-CZ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Obdélník 9">
            <a:extLst>
              <a:ext uri="{FF2B5EF4-FFF2-40B4-BE49-F238E27FC236}">
                <a16:creationId xmlns:a16="http://schemas.microsoft.com/office/drawing/2014/main" id="{36BD7BC0-2AA8-3C44-B094-74F7BE74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762125"/>
            <a:ext cx="77533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Zvýšit poměr počtu časopiseckých publikací (časopisy indexované v databázi WOS, SCOPUS) versus počet konferenčních publikací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/>
              <a:t>Zaměřit se na excelentní výstupy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dirty="0"/>
              <a:t>pokusit se vybírat časopisy z Q1, Q2 popřípadě prvního decilu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budou podporovány publikace v prestižních placených časopisech (</a:t>
            </a:r>
            <a:r>
              <a:rPr lang="cs-CZ" altLang="cs-CZ" b="1" dirty="0" err="1">
                <a:solidFill>
                  <a:srgbClr val="C00000"/>
                </a:solidFill>
              </a:rPr>
              <a:t>kvartil</a:t>
            </a:r>
            <a:r>
              <a:rPr lang="cs-CZ" altLang="cs-CZ" b="1" dirty="0">
                <a:solidFill>
                  <a:srgbClr val="C00000"/>
                </a:solidFill>
              </a:rPr>
              <a:t> Q1), kde poplatek za zveřejnění je více než 1000 Euro</a:t>
            </a:r>
          </a:p>
          <a:p>
            <a:pPr lvl="1"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altLang="cs-CZ" b="1" dirty="0">
                <a:solidFill>
                  <a:srgbClr val="C00000"/>
                </a:solidFill>
              </a:rPr>
              <a:t>Pokusit se vybírat časopisy, které jsou indexovány v informaticky orientovaných oborech</a:t>
            </a:r>
          </a:p>
          <a:p>
            <a:pPr algn="just" eaLnBrk="1" hangingPunct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533633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>
            <a:extLst>
              <a:ext uri="{FF2B5EF4-FFF2-40B4-BE49-F238E27FC236}">
                <a16:creationId xmlns:a16="http://schemas.microsoft.com/office/drawing/2014/main" id="{65588CF0-7917-1F44-89EF-F5B8B6C7C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3251" name="Zástupný symbol pro datum 4">
            <a:extLst>
              <a:ext uri="{FF2B5EF4-FFF2-40B4-BE49-F238E27FC236}">
                <a16:creationId xmlns:a16="http://schemas.microsoft.com/office/drawing/2014/main" id="{F252C866-50ED-6943-8816-71593ED02315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7722CE-27AC-D242-B374-46A7840379A3}" type="datetime4">
              <a:rPr lang="cs-CZ" altLang="cs-CZ" smtClean="0">
                <a:solidFill>
                  <a:srgbClr val="000000"/>
                </a:solidFill>
              </a:rPr>
              <a:t>26. ledna 2020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grpSp>
        <p:nvGrpSpPr>
          <p:cNvPr id="36867" name="Group 7">
            <a:extLst>
              <a:ext uri="{FF2B5EF4-FFF2-40B4-BE49-F238E27FC236}">
                <a16:creationId xmlns:a16="http://schemas.microsoft.com/office/drawing/2014/main" id="{6245A466-7B7D-E549-9058-C4E19931856D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484313"/>
            <a:ext cx="7169150" cy="4344987"/>
            <a:chOff x="360" y="754"/>
            <a:chExt cx="5037" cy="3190"/>
          </a:xfrm>
        </p:grpSpPr>
        <p:pic>
          <p:nvPicPr>
            <p:cNvPr id="36870" name="Picture 150" descr="Pozadi U5 (1)">
              <a:extLst>
                <a:ext uri="{FF2B5EF4-FFF2-40B4-BE49-F238E27FC236}">
                  <a16:creationId xmlns:a16="http://schemas.microsoft.com/office/drawing/2014/main" id="{9713F3CA-D1A1-254D-A798-CC2316814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754"/>
              <a:ext cx="5035" cy="3190"/>
            </a:xfrm>
            <a:prstGeom prst="rect">
              <a:avLst/>
            </a:prstGeom>
            <a:solidFill>
              <a:srgbClr val="FFFFCD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Rectangle 149">
              <a:extLst>
                <a:ext uri="{FF2B5EF4-FFF2-40B4-BE49-F238E27FC236}">
                  <a16:creationId xmlns:a16="http://schemas.microsoft.com/office/drawing/2014/main" id="{D2AB6E2F-2CA9-344D-BEAB-0321F70C4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" y="765"/>
              <a:ext cx="5035" cy="3175"/>
            </a:xfrm>
            <a:prstGeom prst="rect">
              <a:avLst/>
            </a:prstGeom>
            <a:solidFill>
              <a:srgbClr val="FFFFD7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cs-CZ" altLang="cs-CZ" sz="240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95385" name="Rectangle 153">
            <a:extLst>
              <a:ext uri="{FF2B5EF4-FFF2-40B4-BE49-F238E27FC236}">
                <a16:creationId xmlns:a16="http://schemas.microsoft.com/office/drawing/2014/main" id="{5C3DB1DC-895F-9E4D-8376-4C04810B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1876425"/>
            <a:ext cx="35226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cs-CZ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j-ea"/>
            </a:endParaRPr>
          </a:p>
        </p:txBody>
      </p:sp>
      <p:sp>
        <p:nvSpPr>
          <p:cNvPr id="36869" name="TextovéPole 7">
            <a:extLst>
              <a:ext uri="{FF2B5EF4-FFF2-40B4-BE49-F238E27FC236}">
                <a16:creationId xmlns:a16="http://schemas.microsoft.com/office/drawing/2014/main" id="{A095DEEA-7277-684D-A8C5-4FBE5FF4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57563"/>
            <a:ext cx="65055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endParaRPr lang="cs-CZ" altLang="cs-CZ" sz="2800" b="1"/>
          </a:p>
          <a:p>
            <a:pPr algn="ctr" eaLnBrk="1" hangingPunct="1"/>
            <a:r>
              <a:rPr lang="cs-CZ" altLang="cs-CZ" sz="2800" b="1"/>
              <a:t>Děkuji za pozornost</a:t>
            </a:r>
          </a:p>
          <a:p>
            <a:pPr algn="ctr" eaLnBrk="1" hangingPunct="1"/>
            <a:endParaRPr lang="cs-CZ" altLang="cs-CZ" sz="2800" b="1"/>
          </a:p>
        </p:txBody>
      </p:sp>
    </p:spTree>
    <p:extLst>
      <p:ext uri="{BB962C8B-B14F-4D97-AF65-F5344CB8AC3E}">
        <p14:creationId xmlns:p14="http://schemas.microsoft.com/office/powerpoint/2010/main" val="245794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427229-969F-DC45-AE41-B58DF34BE7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Setkání se zaměstnanci FAI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45B1DE-453B-A043-99B7-915E303D73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0CC480-9E99-0E49-8CD5-117FE511C337}" type="datetime4">
              <a:rPr lang="cs-CZ" smtClean="0"/>
              <a:t>26. ledna 2020</a:t>
            </a:fld>
            <a:endParaRPr lang="cs-CZ"/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538B95C0-38A5-634E-BCE4-0FDEB32A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052736"/>
            <a:ext cx="7920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děkana „Hodnocení a řízení rozvoje pedagogických, tvůrčích, řídicích a dalších činností akademických a vědeckých pracovníků FAI“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F74187E-87A3-A44F-B67E-696F3FFE16DF}"/>
              </a:ext>
            </a:extLst>
          </p:cNvPr>
          <p:cNvSpPr txBox="1"/>
          <p:nvPr/>
        </p:nvSpPr>
        <p:spPr>
          <a:xfrm>
            <a:off x="755576" y="2492896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Měla by doplňovat odpovídající směrnici rektora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Musí být vydána do konce března 2020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Bude vydána jako samostatná směrnice,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nebude pouze doplňkem ale komplexním dokumentem bez nutnosti nahlížení do směrnice rektora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Řeší naplňování pracovní kapacity akademických a vědeckých pracovníků FAI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Neřeší metodiku a pravidla pro stanovování osobního hodnocení na FAI</a:t>
            </a:r>
          </a:p>
          <a:p>
            <a:pPr lvl="1" algn="just"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979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29A6B4C7-A201-0D4A-AA74-840C477C9622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988840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děkana „Hodnocení a řízení rozvoje pedagogických, tvůrčích, řídicích a dalších činností akademických a vědeckých pracovníků FAI“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2285715"/>
            <a:ext cx="768096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Pracovní kapacita je vyjádřena jednotkou </a:t>
            </a:r>
            <a:r>
              <a:rPr lang="cs-CZ" sz="2000" b="1" dirty="0">
                <a:solidFill>
                  <a:srgbClr val="C00000"/>
                </a:solidFill>
              </a:rPr>
              <a:t>„pracovní bod“ </a:t>
            </a:r>
            <a:r>
              <a:rPr lang="cs-CZ" sz="2000" dirty="0"/>
              <a:t>(</a:t>
            </a:r>
            <a:r>
              <a:rPr lang="cs-CZ" sz="2000" dirty="0" err="1"/>
              <a:t>dále</a:t>
            </a:r>
            <a:r>
              <a:rPr lang="cs-CZ" sz="2000" dirty="0"/>
              <a:t> jen „PB“)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Rozsah „</a:t>
            </a:r>
            <a:r>
              <a:rPr lang="cs-CZ" sz="2000" dirty="0" err="1"/>
              <a:t>ročního</a:t>
            </a:r>
            <a:r>
              <a:rPr lang="cs-CZ" sz="2000" dirty="0"/>
              <a:t> objemu pracovní kapacity“ (</a:t>
            </a:r>
            <a:r>
              <a:rPr lang="cs-CZ" sz="2000" dirty="0" err="1"/>
              <a:t>dále</a:t>
            </a:r>
            <a:r>
              <a:rPr lang="cs-CZ" sz="2000" dirty="0"/>
              <a:t> jen „ROPK“) pracovníka je stanoven na </a:t>
            </a:r>
            <a:r>
              <a:rPr lang="cs-CZ" sz="2000" b="1" dirty="0">
                <a:solidFill>
                  <a:srgbClr val="C00000"/>
                </a:solidFill>
              </a:rPr>
              <a:t>1000 PB.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Pracovní povinnosti pracovníků jsou tvořeny aktivitami ve čtyřech hlavních skupinách činností: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pedagogických,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tvůrčích,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řídicích a organizačních, 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dalších činností, do tzv. „třetí role“ univerzity, </a:t>
            </a:r>
          </a:p>
        </p:txBody>
      </p:sp>
    </p:spTree>
    <p:extLst>
      <p:ext uri="{BB962C8B-B14F-4D97-AF65-F5344CB8AC3E}">
        <p14:creationId xmlns:p14="http://schemas.microsoft.com/office/powerpoint/2010/main" val="344238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F0B3D18-1754-C242-9133-A5BD09D47C64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3" y="1322179"/>
            <a:ext cx="76809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algn="just">
              <a:spcAft>
                <a:spcPts val="600"/>
              </a:spcAft>
            </a:pPr>
            <a:r>
              <a:rPr lang="cs-CZ" sz="2000" dirty="0"/>
              <a:t>Pracovní výkon pracovníka bude v jednotlivých skupinách činností hodnocen samostatně na základě principů IPN metodiky. </a:t>
            </a:r>
          </a:p>
          <a:p>
            <a:pPr marL="9525" lvl="1" indent="-9525" algn="just">
              <a:spcAft>
                <a:spcPts val="600"/>
              </a:spcAft>
            </a:pPr>
            <a:r>
              <a:rPr lang="cs-CZ" sz="2000" dirty="0"/>
              <a:t>Hodnocení bude stanoveno na základě definovaného </a:t>
            </a:r>
            <a:r>
              <a:rPr lang="cs-CZ" sz="2000" b="1" dirty="0"/>
              <a:t>normativu</a:t>
            </a:r>
            <a:r>
              <a:rPr lang="cs-CZ" sz="2000" dirty="0"/>
              <a:t> pro každou z daných skupin činností </a:t>
            </a:r>
          </a:p>
          <a:p>
            <a:pPr marL="9525" lvl="1" indent="-9525" algn="just">
              <a:spcAft>
                <a:spcPts val="600"/>
              </a:spcAft>
            </a:pPr>
            <a:r>
              <a:rPr lang="cs-CZ" sz="2000" dirty="0"/>
              <a:t>Výkon pracovníka je pak vyjádřen v </a:t>
            </a:r>
            <a:r>
              <a:rPr lang="cs-CZ" sz="2000" b="1" dirty="0"/>
              <a:t>pěti stupních </a:t>
            </a:r>
            <a:r>
              <a:rPr lang="cs-CZ" sz="2000" dirty="0"/>
              <a:t>slovního hodnocení:</a:t>
            </a:r>
          </a:p>
          <a:p>
            <a:pPr marL="9525" lvl="1" indent="-9525" algn="just">
              <a:spcAft>
                <a:spcPts val="600"/>
              </a:spcAft>
            </a:pPr>
            <a:endParaRPr lang="cs-CZ" sz="2000" dirty="0"/>
          </a:p>
          <a:p>
            <a:pPr marL="714375" lvl="1" indent="-2778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Velmi nízký </a:t>
            </a:r>
            <a:r>
              <a:rPr lang="cs-CZ" dirty="0"/>
              <a:t>pracovní výkon, plnění normativu 0 - 40 %.</a:t>
            </a:r>
          </a:p>
          <a:p>
            <a:pPr marL="714375" lvl="1" indent="-2778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Podprůměrný</a:t>
            </a:r>
            <a:r>
              <a:rPr lang="cs-CZ" dirty="0"/>
              <a:t> pracovní výkon, tj. plnění normativu 41 - 80 %. </a:t>
            </a:r>
          </a:p>
          <a:p>
            <a:pPr marL="714375" lvl="1" indent="-2778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Dobrý </a:t>
            </a:r>
            <a:r>
              <a:rPr lang="cs-CZ" dirty="0"/>
              <a:t>pracovní výkon, tj. normativu 81 - 120 %.</a:t>
            </a:r>
          </a:p>
          <a:p>
            <a:pPr marL="714375" lvl="1" indent="-2778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Nadprůměrný</a:t>
            </a:r>
            <a:r>
              <a:rPr lang="cs-CZ" dirty="0"/>
              <a:t> pracovní výkon, tj. plnění normativu 121 - 180 %.</a:t>
            </a:r>
          </a:p>
          <a:p>
            <a:pPr marL="714375" lvl="1" indent="-27781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Výborný</a:t>
            </a:r>
            <a:r>
              <a:rPr lang="cs-CZ" dirty="0"/>
              <a:t> pracovní výkon, tj. plnění normativu 181 % a více.</a:t>
            </a:r>
          </a:p>
        </p:txBody>
      </p:sp>
    </p:spTree>
    <p:extLst>
      <p:ext uri="{BB962C8B-B14F-4D97-AF65-F5344CB8AC3E}">
        <p14:creationId xmlns:p14="http://schemas.microsoft.com/office/powerpoint/2010/main" val="87863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D17ABED-B237-164E-BD88-E8DAD215D6D7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628800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3"/>
            <a:ext cx="7842250" cy="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vlastně Směrnice děkana specifikuje??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2285715"/>
            <a:ext cx="7680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Normativy pro jednotlivé skupiny činností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Minimální celkový rozsah v jednotlivých skupinách činností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Další činnosti, jejichž ohodnocení není definováno směrnicí rektora a mohou být uplatněny v jednotlivých skupinách činností maximálně v celkové výši 100 PB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Způsob hodnocení kvality pedagogické činnosti a maximální výši bonifikace za hodnocení kvality pedagogické činnosti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Podmínky a požadavky pro snížení minimálního celkového rozsahu pedagogických činností</a:t>
            </a:r>
          </a:p>
        </p:txBody>
      </p:sp>
    </p:spTree>
    <p:extLst>
      <p:ext uri="{BB962C8B-B14F-4D97-AF65-F5344CB8AC3E}">
        <p14:creationId xmlns:p14="http://schemas.microsoft.com/office/powerpoint/2010/main" val="307392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1">
            <a:extLst>
              <a:ext uri="{FF2B5EF4-FFF2-40B4-BE49-F238E27FC236}">
                <a16:creationId xmlns:a16="http://schemas.microsoft.com/office/drawing/2014/main" id="{97847789-B602-174E-AE08-C8A3ADD6E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cs-CZ">
                <a:solidFill>
                  <a:srgbClr val="000000"/>
                </a:solidFill>
              </a:rPr>
              <a:t>Setkání se zaměstnanci FAI 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0179" name="Zástupný symbol pro datum 2">
            <a:extLst>
              <a:ext uri="{FF2B5EF4-FFF2-40B4-BE49-F238E27FC236}">
                <a16:creationId xmlns:a16="http://schemas.microsoft.com/office/drawing/2014/main" id="{94CE7727-AA7F-C842-9684-C53D1985D976}"/>
              </a:ext>
            </a:extLst>
          </p:cNvPr>
          <p:cNvSpPr>
            <a:spLocks noGrp="1"/>
          </p:cNvSpPr>
          <p:nvPr>
            <p:ph type="dt" sz="quarter" idx="11"/>
          </p:nvPr>
        </p:nvSpPr>
        <p:spPr>
          <a:xfrm>
            <a:off x="7715250" y="6526213"/>
            <a:ext cx="1152525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0ACBB2E-AC93-9245-BDA5-A3414108E293}" type="datetime4">
              <a:rPr lang="cs-CZ" altLang="cs-CZ" sz="1100" smtClean="0">
                <a:solidFill>
                  <a:srgbClr val="000000"/>
                </a:solidFill>
              </a:rPr>
              <a:t>26. ledna 2020</a:t>
            </a:fld>
            <a:endParaRPr lang="cs-CZ" altLang="cs-CZ" sz="1100">
              <a:solidFill>
                <a:srgbClr val="000000"/>
              </a:solidFill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8208F508-A3D2-E147-9E06-E383EFC28BF1}"/>
              </a:ext>
            </a:extLst>
          </p:cNvPr>
          <p:cNvCxnSpPr>
            <a:cxnSpLocks/>
          </p:cNvCxnSpPr>
          <p:nvPr/>
        </p:nvCxnSpPr>
        <p:spPr>
          <a:xfrm>
            <a:off x="787400" y="1556792"/>
            <a:ext cx="7673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45DE7DB-9443-FF4D-8C0C-A56873E2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052514"/>
            <a:ext cx="7842250" cy="5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800"/>
              </a:spcAft>
              <a:buSzPct val="115000"/>
              <a:defRPr/>
            </a:pPr>
            <a:r>
              <a:rPr lang="cs-CZ" alt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specifikováno směrnicí pro jednotlivé skupiny činností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3D3177-FD2D-B445-9482-E91110DB905E}"/>
              </a:ext>
            </a:extLst>
          </p:cNvPr>
          <p:cNvSpPr txBox="1"/>
          <p:nvPr/>
        </p:nvSpPr>
        <p:spPr>
          <a:xfrm>
            <a:off x="779462" y="1700808"/>
            <a:ext cx="7680969" cy="482295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9525" lvl="1" algn="just">
              <a:spcAft>
                <a:spcPts val="600"/>
              </a:spcAft>
            </a:pPr>
            <a:r>
              <a:rPr lang="cs-CZ" sz="2000" b="1" dirty="0">
                <a:solidFill>
                  <a:srgbClr val="C00000"/>
                </a:solidFill>
              </a:rPr>
              <a:t>Pedagogické činnosti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Normativ: 500 PB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Minimální celkový rozsah pedagogických činností: každoročně stanoven rozhodnutím děkana na základě objemu požadované přímé výuky na FAI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Minimální rozsah tzv. přímé pedagogické činnosti akademických pracovníků – vedení výuky je stanoven na 100 PB.  </a:t>
            </a:r>
          </a:p>
          <a:p>
            <a:pPr marL="361950" lvl="2" indent="-3413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Další činnosti, jejichž ohodnocení není definováno směrnicí rektora (</a:t>
            </a:r>
            <a:r>
              <a:rPr lang="cs-CZ" sz="1600" dirty="0" err="1"/>
              <a:t>max</a:t>
            </a:r>
            <a:r>
              <a:rPr lang="cs-CZ" sz="1600" dirty="0"/>
              <a:t>  100 PB)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člen komise při kontrolních dnech BP/DP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cvičení, které je realizováno na počítačích najednou pro více než 16 studentů v prezenční a kombinované formě (zvýhodnění-bonus k započitatelné hodnotě za vedení standardního cvičení)	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vedení práce v soutěžích STOČ apod., 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vedení stážisty se závěrečnou prací popřípadě studenta IAESTE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vytvoření studijní opory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zavedení nového předmětu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vybudování odborné laboratoře	</a:t>
            </a:r>
          </a:p>
          <a:p>
            <a:pPr marL="714375" lvl="3" indent="-341313" algn="just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týdenní pedagogická činnost na zahraniční univerzitě nebo výzkumném pracovišti (např. v rámci </a:t>
            </a:r>
            <a:r>
              <a:rPr lang="cs-CZ" sz="1600" dirty="0" err="1"/>
              <a:t>mobilitních</a:t>
            </a:r>
            <a:r>
              <a:rPr lang="cs-CZ" sz="1600" dirty="0"/>
              <a:t> projektů Erasmus, </a:t>
            </a:r>
            <a:r>
              <a:rPr lang="cs-CZ" sz="1600" dirty="0" err="1"/>
              <a:t>Freemover</a:t>
            </a:r>
            <a:r>
              <a:rPr lang="cs-CZ" sz="1600" dirty="0"/>
              <a:t> atd.)</a:t>
            </a:r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1266825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9525" lvl="1" algn="just"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7240976"/>
      </p:ext>
    </p:extLst>
  </p:cSld>
  <p:clrMapOvr>
    <a:masterClrMapping/>
  </p:clrMapOvr>
</p:sld>
</file>

<file path=ppt/theme/theme1.xml><?xml version="1.0" encoding="utf-8"?>
<a:theme xmlns:a="http://schemas.openxmlformats.org/drawingml/2006/main" name="2_Predloha FAI ">
  <a:themeElements>
    <a:clrScheme name="Predloha FAI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ha FAI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ha FAI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ha FAI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ha FAI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41417</TotalTime>
  <Words>3094</Words>
  <Application>Microsoft Macintosh PowerPoint</Application>
  <PresentationFormat>Předvádění na obrazovce (4:3)</PresentationFormat>
  <Paragraphs>462</Paragraphs>
  <Slides>43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 Unicode MS</vt:lpstr>
      <vt:lpstr>Arial</vt:lpstr>
      <vt:lpstr>Calibri</vt:lpstr>
      <vt:lpstr>Courier New</vt:lpstr>
      <vt:lpstr>2_Predloha FAI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Kolik výsledků jsme vykázali za celou UTB?  V kterých oborech (FORDech) jsme hodnoceni?</vt:lpstr>
      <vt:lpstr>Prezentace aplikace PowerPoint</vt:lpstr>
      <vt:lpstr>Kolik výsledků jsme vykázali za FAI?  V kterých oborech (FORDech) jsme publikovali na FAI?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UTB,FAI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mracanska</dc:creator>
  <cp:lastModifiedBy>Bronislav Chramcov</cp:lastModifiedBy>
  <cp:revision>427</cp:revision>
  <cp:lastPrinted>2016-10-31T07:22:10Z</cp:lastPrinted>
  <dcterms:created xsi:type="dcterms:W3CDTF">2012-04-24T08:28:11Z</dcterms:created>
  <dcterms:modified xsi:type="dcterms:W3CDTF">2020-01-26T15:45:02Z</dcterms:modified>
</cp:coreProperties>
</file>