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E4E531_221508C.xml" ContentType="application/vnd.ms-powerpoint.comments+xml"/>
  <Override PartName="/ppt/comments/modernComment_7FE4E538_3CC01A37.xml" ContentType="application/vnd.ms-powerpoint.comments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4"/>
    <p:sldMasterId id="2147483732" r:id="rId5"/>
    <p:sldMasterId id="2147483660" r:id="rId6"/>
    <p:sldMasterId id="2147483648" r:id="rId7"/>
  </p:sldMasterIdLst>
  <p:notesMasterIdLst>
    <p:notesMasterId r:id="rId23"/>
  </p:notesMasterIdLst>
  <p:handoutMasterIdLst>
    <p:handoutMasterId r:id="rId24"/>
  </p:handoutMasterIdLst>
  <p:sldIdLst>
    <p:sldId id="469" r:id="rId8"/>
    <p:sldId id="2145707313" r:id="rId9"/>
    <p:sldId id="2145707320" r:id="rId10"/>
    <p:sldId id="539" r:id="rId11"/>
    <p:sldId id="2145707009" r:id="rId12"/>
    <p:sldId id="2145707123" r:id="rId13"/>
    <p:sldId id="2145707314" r:id="rId14"/>
    <p:sldId id="462" r:id="rId15"/>
    <p:sldId id="2145707324" r:id="rId16"/>
    <p:sldId id="2145707325" r:id="rId17"/>
    <p:sldId id="4435" r:id="rId18"/>
    <p:sldId id="4436" r:id="rId19"/>
    <p:sldId id="4418" r:id="rId20"/>
    <p:sldId id="2145707318" r:id="rId21"/>
    <p:sldId id="2145707204" r:id="rId22"/>
  </p:sldIdLst>
  <p:sldSz cx="12188825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orient="horz">
          <p15:clr>
            <a:srgbClr val="A4A3A4"/>
          </p15:clr>
        </p15:guide>
        <p15:guide id="3">
          <p15:clr>
            <a:srgbClr val="A4A3A4"/>
          </p15:clr>
        </p15:guide>
        <p15:guide id="4" pos="7677">
          <p15:clr>
            <a:srgbClr val="A4A3A4"/>
          </p15:clr>
        </p15:guide>
        <p15:guide id="5" pos="276">
          <p15:clr>
            <a:srgbClr val="A4A3A4"/>
          </p15:clr>
        </p15:guide>
        <p15:guide id="6" pos="74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F6CCE2-D342-7EEB-3334-AAC8E4289780}" name="Lenka Musilova" initials="LM" userId="S::lenka.musilova@onsemi.com::3eba29ad-d4b9-49fb-9da5-e0d0e23df1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FFFFFF"/>
    <a:srgbClr val="E2E2E2"/>
    <a:srgbClr val="00E6E1"/>
    <a:srgbClr val="4EB3D2"/>
    <a:srgbClr val="536F79"/>
    <a:srgbClr val="00C8C3"/>
    <a:srgbClr val="60DAD7"/>
    <a:srgbClr val="00B8B4"/>
    <a:srgbClr val="55B5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4" d="100"/>
          <a:sy n="184" d="100"/>
        </p:scale>
        <p:origin x="2754" y="150"/>
      </p:cViewPr>
      <p:guideLst>
        <p:guide orient="horz" pos="4319"/>
        <p:guide orient="horz"/>
        <p:guide/>
        <p:guide pos="7677"/>
        <p:guide pos="276"/>
        <p:guide pos="740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Bartek" userId="2000283e-022d-466a-83bc-424316eeb251" providerId="ADAL" clId="{3C0EE930-34CB-4ABD-8D65-E791432FFF23}"/>
    <pc:docChg chg="delSld modSld">
      <pc:chgData name="Daniel Bartek" userId="2000283e-022d-466a-83bc-424316eeb251" providerId="ADAL" clId="{3C0EE930-34CB-4ABD-8D65-E791432FFF23}" dt="2024-09-24T12:05:35.334" v="2" actId="47"/>
      <pc:docMkLst>
        <pc:docMk/>
      </pc:docMkLst>
      <pc:sldChg chg="modSp mod">
        <pc:chgData name="Daniel Bartek" userId="2000283e-022d-466a-83bc-424316eeb251" providerId="ADAL" clId="{3C0EE930-34CB-4ABD-8D65-E791432FFF23}" dt="2024-09-24T12:05:17.880" v="1" actId="6549"/>
        <pc:sldMkLst>
          <pc:docMk/>
          <pc:sldMk cId="4211596976" sldId="4435"/>
        </pc:sldMkLst>
        <pc:spChg chg="mod">
          <ac:chgData name="Daniel Bartek" userId="2000283e-022d-466a-83bc-424316eeb251" providerId="ADAL" clId="{3C0EE930-34CB-4ABD-8D65-E791432FFF23}" dt="2024-09-24T12:05:17.880" v="1" actId="6549"/>
          <ac:spMkLst>
            <pc:docMk/>
            <pc:sldMk cId="4211596976" sldId="4435"/>
            <ac:spMk id="4" creationId="{365CF2E6-5B16-4055-82E4-5D70CFD65BDE}"/>
          </ac:spMkLst>
        </pc:spChg>
      </pc:sldChg>
      <pc:sldChg chg="del">
        <pc:chgData name="Daniel Bartek" userId="2000283e-022d-466a-83bc-424316eeb251" providerId="ADAL" clId="{3C0EE930-34CB-4ABD-8D65-E791432FFF23}" dt="2024-09-24T12:05:35.334" v="2" actId="47"/>
        <pc:sldMkLst>
          <pc:docMk/>
          <pc:sldMk cId="531811395" sldId="2145707006"/>
        </pc:sldMkLst>
      </pc:sldChg>
      <pc:sldChg chg="del">
        <pc:chgData name="Daniel Bartek" userId="2000283e-022d-466a-83bc-424316eeb251" providerId="ADAL" clId="{3C0EE930-34CB-4ABD-8D65-E791432FFF23}" dt="2024-09-24T12:04:42.400" v="0" actId="47"/>
        <pc:sldMkLst>
          <pc:docMk/>
          <pc:sldMk cId="3509960524" sldId="2145707322"/>
        </pc:sldMkLst>
      </pc:sldChg>
    </pc:docChg>
  </pc:docChgLst>
</pc:chgInfo>
</file>

<file path=ppt/comments/modernComment_7FE4E531_22150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A62BBA-5E53-4A76-BF69-6B0C5897B907}" authorId="{83F6CCE2-D342-7EEB-3334-AAC8E4289780}" created="2023-03-23T14:30:40.7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737740" sldId="2145707313"/>
      <ac:spMk id="6" creationId="{00000000-0000-0000-0000-000000000000}"/>
    </ac:deMkLst>
    <p188:txBody>
      <a:bodyPr/>
      <a:lstStyle/>
      <a:p>
        <a:r>
          <a:rPr lang="cs-CZ"/>
          <a:t>onsemi creates intelligent power and sensing technologies that solve the world’s most complex challenges and leads the way in creating a safer, cleaner, and smarter world.
</a:t>
        </a:r>
      </a:p>
    </p188:txBody>
  </p188:cm>
</p188:cmLst>
</file>

<file path=ppt/comments/modernComment_7FE4E538_3CC01A3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4E927F8-C369-4402-AA76-6EBFDCCF1587}" authorId="{83F6CCE2-D342-7EEB-3334-AAC8E4289780}" created="2023-04-05T13:52:55.34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19222583" sldId="2145707320"/>
      <ac:picMk id="1042" creationId="{095560D0-9EB0-7558-A04C-B8FB72BB2A7A}"/>
    </ac:deMkLst>
    <p188:replyLst>
      <p188:reply id="{57F3154B-9D71-458D-85AD-E380ADE687DF}" authorId="{83F6CCE2-D342-7EEB-3334-AAC8E4289780}" created="2023-04-05T14:01:23.011">
        <p188:txBody>
          <a:bodyPr/>
          <a:lstStyle/>
          <a:p>
            <a:r>
              <a:rPr lang="cs-CZ"/>
              <a:t>https://investor.onsemi.com/news-releases/news-release-details/onsemi-silicon-carbide-technology-enables-all-electric-vision
</a:t>
            </a:r>
          </a:p>
        </p188:txBody>
      </p188:reply>
    </p188:replyLst>
    <p188:txBody>
      <a:bodyPr/>
      <a:lstStyle/>
      <a:p>
        <a:r>
          <a:rPr lang="cs-CZ"/>
          <a:t>Mercedes-Benz adopted onsemi silicon carbide (SiC) technology for traction inverters as part of a strategic collaboration. onsemi’s VE-Trac SiC modules increase the efficiency and lower the weight of the all-electric Mercedes-Benz VISION EQXX’s traction inverter, extending the electric vehicle’s (EV’s) range by up to 10%. The EV completed a 1,202 km (747 mile) trip from Stuttgart, Germany to Silverstone, England, holding the record for longest distance traveled on a single charge.</a:t>
        </a:r>
      </a:p>
    </p188:txBody>
  </p188:cm>
  <p188:cm id="{E5E29A65-2173-49BA-963F-E01F2B07528C}" authorId="{83F6CCE2-D342-7EEB-3334-AAC8E4289780}" created="2023-04-05T14:00:57.89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19222583" sldId="2145707320"/>
      <ac:picMk id="25" creationId="{F36414CF-8B21-9A97-A737-5D1526162372}"/>
    </ac:deMkLst>
    <p188:txBody>
      <a:bodyPr/>
      <a:lstStyle/>
      <a:p>
        <a:r>
          <a:rPr lang="cs-CZ"/>
          <a:t>https://www.onsemi.com/company/news-media/press-announcements/en/arrow-mclaren-sp-announces-onsemi-as-official-partner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0D6C-1509-461A-9185-1626D59496CD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DC655-0784-4A2E-8C7D-DBF0CCC96F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82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9424-103E-43A3-8EFD-4D9D20DD50B7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F7EA6-3292-4DAA-AFBB-79FC38658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91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D45C0-9617-4703-9974-7A13316135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26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We are building a better future through intelligent technology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BB1422-60E7-4469-B163-AA606473583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4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F7EA6-3292-4DAA-AFBB-79FC3865824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62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_cover_v10_ora_gry_clean_hood.jpg"/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" y="2107"/>
            <a:ext cx="12188952" cy="685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14162" y="2679098"/>
            <a:ext cx="10360501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08200" y="3482114"/>
            <a:ext cx="7972425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E7B00945-2BD5-4698-A62D-79642F7494B2}" type="datetimeyyyy">
              <a:rPr kumimoji="0" lang="en-US" sz="1000" b="1" i="0" u="none" strike="noStrike" kern="700" cap="none" spc="1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kumimoji="0" lang="en-US" sz="1000" b="1" i="0" u="none" strike="noStrike" kern="700" cap="none" spc="1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9447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5" y="785167"/>
            <a:ext cx="5564673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785167"/>
            <a:ext cx="5566859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28600" indent="-228600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2213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30188" indent="-230188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5" y="808039"/>
            <a:ext cx="556467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5" y="1278467"/>
            <a:ext cx="5564673" cy="5099281"/>
          </a:xfrm>
        </p:spPr>
        <p:txBody>
          <a:bodyPr lIns="109728"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808039"/>
            <a:ext cx="5566859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1278467"/>
            <a:ext cx="5566859" cy="5099281"/>
          </a:xfrm>
        </p:spPr>
        <p:txBody>
          <a:bodyPr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827087"/>
            <a:ext cx="5499595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0" y="827087"/>
            <a:ext cx="5501756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4" y="1305730"/>
            <a:ext cx="5499596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rgbClr val="000000"/>
                </a:solidFill>
              </a:defRPr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57225" indent="-2032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1" y="1305730"/>
            <a:ext cx="5501756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/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44525" indent="-192088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y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1208575"/>
            <a:ext cx="5499595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0" y="1208575"/>
            <a:ext cx="5501756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3" y="1677901"/>
            <a:ext cx="5499596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9113" indent="-230188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0" y="1677901"/>
            <a:ext cx="5501756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7525" indent="-228600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1950" y="623138"/>
            <a:ext cx="11826876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65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65584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4908831" y="5059903"/>
            <a:ext cx="237116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B9067A-A59C-4676-A061-B0D30D1A677C}"/>
              </a:ext>
            </a:extLst>
          </p:cNvPr>
          <p:cNvGrpSpPr/>
          <p:nvPr userDrawn="1"/>
        </p:nvGrpSpPr>
        <p:grpSpPr>
          <a:xfrm>
            <a:off x="4610934" y="5634960"/>
            <a:ext cx="2966955" cy="398110"/>
            <a:chOff x="4155239" y="5634960"/>
            <a:chExt cx="2966955" cy="398110"/>
          </a:xfrm>
        </p:grpSpPr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591" y="563496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4" t="14024" r="14386" b="14591"/>
            <a:stretch/>
          </p:blipFill>
          <p:spPr>
            <a:xfrm>
              <a:off x="4155239" y="565048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4989335" y="565316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291" y="565048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 userDrawn="1"/>
        </p:nvSpPr>
        <p:spPr>
          <a:xfrm>
            <a:off x="5027453" y="6190684"/>
            <a:ext cx="213391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4BBF7-0956-4FF9-8EC5-B7283519F65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624003" y="2677666"/>
            <a:ext cx="4940818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5584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Text,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B70FD48F-E00E-BA49-9607-BB11B12F28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13512" y="2"/>
            <a:ext cx="6475313" cy="6006163"/>
          </a:xfrm>
          <a:custGeom>
            <a:avLst/>
            <a:gdLst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0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82493 w 6477000"/>
              <a:gd name="connsiteY3" fmla="*/ 6153150 h 6153150"/>
              <a:gd name="connsiteX4" fmla="*/ 0 w 6477000"/>
              <a:gd name="connsiteY4" fmla="*/ 0 h 6153150"/>
              <a:gd name="connsiteX0" fmla="*/ 0 w 6477000"/>
              <a:gd name="connsiteY0" fmla="*/ 0 h 6153150"/>
              <a:gd name="connsiteX1" fmla="*/ 6477000 w 6477000"/>
              <a:gd name="connsiteY1" fmla="*/ 0 h 6153150"/>
              <a:gd name="connsiteX2" fmla="*/ 6477000 w 6477000"/>
              <a:gd name="connsiteY2" fmla="*/ 6153150 h 6153150"/>
              <a:gd name="connsiteX3" fmla="*/ 972766 w 6477000"/>
              <a:gd name="connsiteY3" fmla="*/ 6143422 h 6153150"/>
              <a:gd name="connsiteX4" fmla="*/ 0 w 6477000"/>
              <a:gd name="connsiteY4" fmla="*/ 0 h 6153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153150">
                <a:moveTo>
                  <a:pt x="0" y="0"/>
                </a:moveTo>
                <a:lnTo>
                  <a:pt x="6477000" y="0"/>
                </a:lnTo>
                <a:lnTo>
                  <a:pt x="6477000" y="6153150"/>
                </a:lnTo>
                <a:lnTo>
                  <a:pt x="972766" y="614342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4" y="2251450"/>
            <a:ext cx="5408708" cy="2871880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2199"/>
            </a:lvl2pPr>
            <a:lvl3pPr>
              <a:defRPr sz="1999"/>
            </a:lvl3pPr>
            <a:lvl4pPr>
              <a:defRPr sz="1799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E93906E-DAC3-0345-9049-32195E721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41" y="120605"/>
            <a:ext cx="11228955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FCA14-66D6-6042-838B-86A3093E71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6/17/21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45DCC-6F5A-324E-AEC4-B087D8DEC22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57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88" y="1241385"/>
            <a:ext cx="10512862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C5A0F8A-E640-E945-B3BD-DECDC554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41" y="120605"/>
            <a:ext cx="11228955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6E6D1-608A-4B42-B0BE-D05B88E5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DCEC4-ACB0-944B-9DEE-7C206860AA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72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87238" cy="6856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0755"/>
            <a:ext cx="10699454" cy="1080939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60329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8CCDD-9A8D-4AFD-95A4-1C92A94A40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420019" y="432817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9411FB-6760-4712-A5EA-D7789CD27B93}"/>
              </a:ext>
            </a:extLst>
          </p:cNvPr>
          <p:cNvSpPr txBox="1"/>
          <p:nvPr userDrawn="1"/>
        </p:nvSpPr>
        <p:spPr>
          <a:xfrm>
            <a:off x="4974143" y="6610475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7465B78E-7677-4DCD-836C-A511887605BD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705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_cover_v10_ora_gry_clean_hood.jpg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" y="2107"/>
            <a:ext cx="12188952" cy="685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679098"/>
            <a:ext cx="10360501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8200" y="3482114"/>
            <a:ext cx="7972425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Public Information     © onsemi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  <p:pic>
        <p:nvPicPr>
          <p:cNvPr id="7" name="Picture 6" descr="pp_cover_v10_ora_gry_clean_hood.jpg">
            <a:extLst>
              <a:ext uri="{FF2B5EF4-FFF2-40B4-BE49-F238E27FC236}">
                <a16:creationId xmlns:a16="http://schemas.microsoft.com/office/drawing/2014/main" id="{14D6C7A5-846D-48A2-9201-0188BADDB3C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" y="2107"/>
            <a:ext cx="12188952" cy="68558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CC462B6-D36F-4BC4-824C-8F9D06931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162" y="2679098"/>
            <a:ext cx="10360501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80884CE-F185-4646-9505-666DDA67A5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8200" y="3482114"/>
            <a:ext cx="7972425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63E06-CC93-4B4E-8798-7172000EB507}"/>
              </a:ext>
            </a:extLst>
          </p:cNvPr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E7B00945-2BD5-4698-A62D-79642F7494B2}" type="datetimeyyyy">
              <a:rPr kumimoji="0" lang="en-US" sz="1000" b="1" i="0" u="none" strike="noStrike" kern="700" cap="none" spc="1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kumimoji="0" lang="en-US" sz="1000" b="1" i="0" u="none" strike="noStrike" kern="700" cap="none" spc="1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A00212-853F-4F13-8EC7-E9B1FEA901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4468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" y="894"/>
            <a:ext cx="1218247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0755"/>
            <a:ext cx="10699454" cy="1080939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60329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3642" y="6601688"/>
            <a:ext cx="1921680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Confidential     © onsemi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8CCDD-9A8D-4AFD-95A4-1C92A94A4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20019" y="432817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52D7D7C-652D-42DC-9E14-DCCC111281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1"/>
            <a:ext cx="12187238" cy="6856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DC6CDF-8568-4E68-A756-630181236F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1D40C8-4F2B-40E6-BEFF-C1C79D12A1D0}"/>
              </a:ext>
            </a:extLst>
          </p:cNvPr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59E86-684E-48C8-A0CE-4C5432993A7E}"/>
              </a:ext>
            </a:extLst>
          </p:cNvPr>
          <p:cNvCxnSpPr/>
          <p:nvPr userDrawn="1"/>
        </p:nvCxnSpPr>
        <p:spPr>
          <a:xfrm>
            <a:off x="1420019" y="432817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A2835A2-3EEB-4B32-8287-2A02849B0DAB}"/>
              </a:ext>
            </a:extLst>
          </p:cNvPr>
          <p:cNvSpPr txBox="1"/>
          <p:nvPr userDrawn="1"/>
        </p:nvSpPr>
        <p:spPr>
          <a:xfrm>
            <a:off x="4974143" y="6610475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7465B78E-7677-4DCD-836C-A511887605BD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1143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Dark Option 1.jpg"/>
          <p:cNvPicPr>
            <a:picLocks noChangeAspect="1"/>
          </p:cNvPicPr>
          <p:nvPr/>
        </p:nvPicPr>
        <p:blipFill>
          <a:blip r:embed="rId2"/>
          <a:srcRect r="274"/>
          <a:stretch>
            <a:fillRect/>
          </a:stretch>
        </p:blipFill>
        <p:spPr>
          <a:xfrm>
            <a:off x="-64" y="2679"/>
            <a:ext cx="12188952" cy="685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9721"/>
            <a:ext cx="10699454" cy="1071974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96189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20019" y="43102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Internal Use Only     © onsemi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Section Dark Option 1.jpg">
            <a:extLst>
              <a:ext uri="{FF2B5EF4-FFF2-40B4-BE49-F238E27FC236}">
                <a16:creationId xmlns:a16="http://schemas.microsoft.com/office/drawing/2014/main" id="{A87604C3-A79A-4059-B3F4-BD30489A7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274"/>
          <a:stretch>
            <a:fillRect/>
          </a:stretch>
        </p:blipFill>
        <p:spPr>
          <a:xfrm>
            <a:off x="-64" y="2679"/>
            <a:ext cx="12188952" cy="685532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D5F27D-8607-47BF-AB0C-6978D43B2F54}"/>
              </a:ext>
            </a:extLst>
          </p:cNvPr>
          <p:cNvCxnSpPr/>
          <p:nvPr userDrawn="1"/>
        </p:nvCxnSpPr>
        <p:spPr>
          <a:xfrm>
            <a:off x="1420019" y="43102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0B97ABE-8BA0-46B8-A742-41C8DE8A25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90B1EF-9BAE-4CD9-AF3D-5F1A8CB3A3E5}"/>
              </a:ext>
            </a:extLst>
          </p:cNvPr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2F9DD7-F0CB-4BD9-B485-2BD340349706}"/>
              </a:ext>
            </a:extLst>
          </p:cNvPr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7465B78E-7677-4DCD-836C-A511887605BD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82562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29120" y="753533"/>
            <a:ext cx="11530584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239436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66273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58756681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9120" y="1159932"/>
            <a:ext cx="11530584" cy="5427663"/>
          </a:xfrm>
        </p:spPr>
        <p:txBody>
          <a:bodyPr lIns="1097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73176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-Line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5" y="138607"/>
            <a:ext cx="11530584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904442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5" y="138606"/>
            <a:ext cx="11530584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0712" y="1170561"/>
            <a:ext cx="11530584" cy="5385882"/>
          </a:xfrm>
        </p:spPr>
        <p:txBody>
          <a:bodyPr lIns="109728"/>
          <a:lstStyle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073849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713" y="138606"/>
            <a:ext cx="11527400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963614"/>
            <a:ext cx="11527400" cy="535531"/>
          </a:xfrm>
          <a:noFill/>
        </p:spPr>
        <p:txBody>
          <a:bodyPr vert="horz" wrap="square" lIns="109728" tIns="91440" rIns="91440" bIns="9144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4194006267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Dark Option 1.jpg"/>
          <p:cNvPicPr>
            <a:picLocks noChangeAspect="1"/>
          </p:cNvPicPr>
          <p:nvPr userDrawn="1"/>
        </p:nvPicPr>
        <p:blipFill>
          <a:blip r:embed="rId2"/>
          <a:srcRect r="274"/>
          <a:stretch>
            <a:fillRect/>
          </a:stretch>
        </p:blipFill>
        <p:spPr>
          <a:xfrm>
            <a:off x="-64" y="2679"/>
            <a:ext cx="12188952" cy="685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9721"/>
            <a:ext cx="10699454" cy="1071974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96189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20019" y="43102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18735" y="6441146"/>
            <a:ext cx="1490469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7465B78E-7677-4DCD-836C-A511887605BD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705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25" y="138606"/>
            <a:ext cx="11530584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963614"/>
            <a:ext cx="11527400" cy="535531"/>
          </a:xfrm>
          <a:noFill/>
        </p:spPr>
        <p:txBody>
          <a:bodyPr vert="horz" wrap="square" lIns="109728" tIns="91440" rIns="91440" bIns="9144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0712" y="1600201"/>
            <a:ext cx="11530584" cy="4863974"/>
          </a:xfrm>
        </p:spPr>
        <p:txBody>
          <a:bodyPr lIns="109728"/>
          <a:lstStyle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3000605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941343"/>
            <a:ext cx="5233794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941343"/>
            <a:ext cx="5235850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56851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e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1168401"/>
            <a:ext cx="5233794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168401"/>
            <a:ext cx="5235850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126713484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5" y="785167"/>
            <a:ext cx="5564673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785167"/>
            <a:ext cx="5566859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820101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28600" indent="-228600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2213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30188" indent="-230188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273923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5" y="808039"/>
            <a:ext cx="556467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5" y="1278467"/>
            <a:ext cx="5564673" cy="5099281"/>
          </a:xfrm>
        </p:spPr>
        <p:txBody>
          <a:bodyPr lIns="109728"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808039"/>
            <a:ext cx="5566859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1278467"/>
            <a:ext cx="5566859" cy="5099281"/>
          </a:xfrm>
        </p:spPr>
        <p:txBody>
          <a:bodyPr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961095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827087"/>
            <a:ext cx="5499595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0" y="827087"/>
            <a:ext cx="5501756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4" y="1305730"/>
            <a:ext cx="5499596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rgbClr val="000000"/>
                </a:solidFill>
              </a:defRPr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57225" indent="-2032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1" y="1305730"/>
            <a:ext cx="5501756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/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44525" indent="-192088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137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Grey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1208575"/>
            <a:ext cx="5499595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0" y="1208575"/>
            <a:ext cx="5501756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3" y="1677901"/>
            <a:ext cx="5499596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9113" indent="-230188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0" y="1677901"/>
            <a:ext cx="5501756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7525" indent="-228600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31618591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50" y="623138"/>
            <a:ext cx="11826876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B50DFE-55E4-418C-AF57-29CC0F901604}"/>
              </a:ext>
            </a:extLst>
          </p:cNvPr>
          <p:cNvSpPr/>
          <p:nvPr userDrawn="1"/>
        </p:nvSpPr>
        <p:spPr>
          <a:xfrm>
            <a:off x="361950" y="623138"/>
            <a:ext cx="11826876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4083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28553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29120" y="753533"/>
            <a:ext cx="11530584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63333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nsemi_logo_tag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03" y="2544566"/>
            <a:ext cx="4940818" cy="14413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08831" y="5059903"/>
            <a:ext cx="237116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55239" y="5634960"/>
            <a:ext cx="3878346" cy="398110"/>
            <a:chOff x="4235925" y="5527380"/>
            <a:chExt cx="3878346" cy="39811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30" y="5527380"/>
              <a:ext cx="46805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277" y="552738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4" t="14024" r="14386" b="14591"/>
            <a:stretch/>
          </p:blipFill>
          <p:spPr>
            <a:xfrm>
              <a:off x="4235925" y="554290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5070021" y="554558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68" y="554290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5296757" y="6190684"/>
            <a:ext cx="159531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FE11F7-6DF4-41E0-8069-F7E9EBE56885}"/>
              </a:ext>
            </a:extLst>
          </p:cNvPr>
          <p:cNvSpPr txBox="1"/>
          <p:nvPr userDrawn="1"/>
        </p:nvSpPr>
        <p:spPr>
          <a:xfrm>
            <a:off x="4908831" y="5059903"/>
            <a:ext cx="237116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1FC7EA-948A-40AB-A15D-49E145619B32}"/>
              </a:ext>
            </a:extLst>
          </p:cNvPr>
          <p:cNvGrpSpPr/>
          <p:nvPr userDrawn="1"/>
        </p:nvGrpSpPr>
        <p:grpSpPr>
          <a:xfrm>
            <a:off x="4610934" y="5634960"/>
            <a:ext cx="2966955" cy="398110"/>
            <a:chOff x="4155239" y="5634960"/>
            <a:chExt cx="2966955" cy="39811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FB069A-F113-465A-BB38-CE686EA2F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591" y="563496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3D30042-46C4-4B33-ADCB-DD5C83F11A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4" t="14024" r="14386" b="14591"/>
            <a:stretch/>
          </p:blipFill>
          <p:spPr>
            <a:xfrm>
              <a:off x="4155239" y="565048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867B451-C9AB-41E0-BF4D-3D72331A1B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4989335" y="565316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618AB2B-A960-489A-800F-1962E53F59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291" y="565048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D80AA56-0F45-43EB-B151-D06D550A64E0}"/>
              </a:ext>
            </a:extLst>
          </p:cNvPr>
          <p:cNvSpPr txBox="1"/>
          <p:nvPr userDrawn="1"/>
        </p:nvSpPr>
        <p:spPr>
          <a:xfrm>
            <a:off x="5027453" y="6190684"/>
            <a:ext cx="213391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C02C37-A83C-4ED2-8F9B-BE58AD231A6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624003" y="2677666"/>
            <a:ext cx="4940818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2572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_cover_v10_ora_gry_clean_hood.jp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" y="2109"/>
            <a:ext cx="12188952" cy="685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3" y="2679098"/>
            <a:ext cx="10360501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199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08201" y="3482114"/>
            <a:ext cx="7972425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399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063" indent="0" algn="ctr">
              <a:buNone/>
              <a:defRPr/>
            </a:lvl2pPr>
            <a:lvl3pPr marL="914126" indent="0" algn="ctr">
              <a:buNone/>
              <a:defRPr/>
            </a:lvl3pPr>
            <a:lvl4pPr marL="1371189" indent="0" algn="ctr">
              <a:buNone/>
              <a:defRPr/>
            </a:lvl4pPr>
            <a:lvl5pPr marL="1828251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E7B00945-2BD5-4698-A62D-79642F7494B2}" type="datetimeyyyy">
              <a:rPr kumimoji="0" lang="en-US" sz="1000" b="1" i="0" u="none" strike="noStrike" kern="700" cap="none" spc="10" normalizeH="0" baseline="0" noProof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</a:t>
            </a:fld>
            <a:endParaRPr kumimoji="0" lang="en-US" sz="1000" b="1" i="0" u="none" strike="noStrike" kern="700" cap="none" spc="1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36" y="6441146"/>
            <a:ext cx="149046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752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87238" cy="68562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0757"/>
            <a:ext cx="10699454" cy="1080939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2999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60331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199" b="1" i="0" baseline="0">
                <a:solidFill>
                  <a:schemeClr val="tx1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8CCDD-9A8D-4AFD-95A4-1C92A94A40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39" y="6421226"/>
            <a:ext cx="1490469" cy="2604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20020" y="432817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89411FB-6760-4712-A5EA-D7789CD27B93}"/>
              </a:ext>
            </a:extLst>
          </p:cNvPr>
          <p:cNvSpPr txBox="1"/>
          <p:nvPr/>
        </p:nvSpPr>
        <p:spPr>
          <a:xfrm>
            <a:off x="4974143" y="6610475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7465B78E-7677-4DCD-836C-A511887605BD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 dirty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01414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Dark Option 1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" y="2681"/>
            <a:ext cx="12188952" cy="685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686" y="3119721"/>
            <a:ext cx="10699454" cy="1071974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2999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006" y="4496191"/>
            <a:ext cx="10692814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199" b="1" i="0" baseline="0">
                <a:solidFill>
                  <a:schemeClr val="bg1"/>
                </a:solidFill>
                <a:latin typeface="+mj-lt"/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20020" y="4310244"/>
            <a:ext cx="9348787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36" y="6441146"/>
            <a:ext cx="1490469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7465B78E-7677-4DCD-836C-A511887605BD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 dirty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507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29120" y="753533"/>
            <a:ext cx="11530584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806476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246789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787" rtl="0" eaLnBrk="1" latinLnBrk="0" hangingPunct="1">
              <a:buNone/>
              <a:defRPr lang="en-US" sz="2399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568" algn="l" defTabSz="456787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0596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787" rtl="0" eaLnBrk="1" latinLnBrk="0" hangingPunct="1">
              <a:buNone/>
              <a:defRPr lang="en-US" sz="2399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568" algn="l" defTabSz="456787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9120" y="1159933"/>
            <a:ext cx="11530584" cy="5427663"/>
          </a:xfrm>
        </p:spPr>
        <p:txBody>
          <a:bodyPr lIns="1097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059037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941343"/>
            <a:ext cx="5233794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19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941343"/>
            <a:ext cx="5235850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19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70050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Boxe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1168401"/>
            <a:ext cx="5233794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19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168401"/>
            <a:ext cx="5235850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19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787" rtl="0" eaLnBrk="1" latinLnBrk="0" hangingPunct="1">
              <a:buNone/>
              <a:defRPr lang="en-US" sz="2399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568" algn="l" defTabSz="456787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7261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606883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6" y="785167"/>
            <a:ext cx="5564673" cy="5497938"/>
          </a:xfrm>
        </p:spPr>
        <p:txBody>
          <a:bodyPr lIns="109728"/>
          <a:lstStyle>
            <a:lvl1pPr>
              <a:defRPr sz="2299"/>
            </a:lvl1pPr>
            <a:lvl2pPr>
              <a:defRPr sz="1999"/>
            </a:lvl2pPr>
            <a:lvl3pPr>
              <a:defRPr sz="18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785167"/>
            <a:ext cx="5566859" cy="5497938"/>
          </a:xfrm>
        </p:spPr>
        <p:txBody>
          <a:bodyPr lIns="109728"/>
          <a:lstStyle>
            <a:lvl1pPr>
              <a:defRPr sz="2299"/>
            </a:lvl1pPr>
            <a:lvl2pPr>
              <a:defRPr sz="1999"/>
            </a:lvl2pPr>
            <a:lvl3pPr>
              <a:defRPr sz="18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4407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0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28531" indent="-228531">
              <a:buFont typeface="Arial" pitchFamily="34" charset="0"/>
              <a:buChar char="•"/>
              <a:defRPr sz="2199" b="0"/>
            </a:lvl1pPr>
            <a:lvl2pPr marL="515783" indent="-233293">
              <a:spcBef>
                <a:spcPts val="600"/>
              </a:spcBef>
              <a:defRPr sz="1999">
                <a:solidFill>
                  <a:schemeClr val="tx1"/>
                </a:solidFill>
              </a:defRPr>
            </a:lvl2pPr>
            <a:lvl3pPr marL="739553" indent="-223771">
              <a:defRPr sz="1799">
                <a:solidFill>
                  <a:schemeClr val="tx1"/>
                </a:solidFill>
              </a:defRPr>
            </a:lvl3pPr>
            <a:lvl4pPr marL="1031565" indent="-206313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2214" y="828711"/>
            <a:ext cx="5486400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30119" indent="-230119">
              <a:buFont typeface="Arial" pitchFamily="34" charset="0"/>
              <a:buChar char="•"/>
              <a:defRPr sz="2199" b="0"/>
            </a:lvl1pPr>
            <a:lvl2pPr marL="515783" indent="-233293">
              <a:spcBef>
                <a:spcPts val="600"/>
              </a:spcBef>
              <a:defRPr sz="1999">
                <a:solidFill>
                  <a:schemeClr val="tx1"/>
                </a:solidFill>
              </a:defRPr>
            </a:lvl2pPr>
            <a:lvl3pPr marL="739553" indent="-223771">
              <a:defRPr sz="1799">
                <a:solidFill>
                  <a:schemeClr val="tx1"/>
                </a:solidFill>
              </a:defRPr>
            </a:lvl3pPr>
            <a:lvl4pPr marL="1031565" indent="-206313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082993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6" y="808039"/>
            <a:ext cx="5564673" cy="639762"/>
          </a:xfrm>
        </p:spPr>
        <p:txBody>
          <a:bodyPr anchor="t" anchorCtr="0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716" y="1278469"/>
            <a:ext cx="5564673" cy="5099281"/>
          </a:xfrm>
        </p:spPr>
        <p:txBody>
          <a:bodyPr lIns="109728"/>
          <a:lstStyle>
            <a:lvl1pPr>
              <a:lnSpc>
                <a:spcPct val="95000"/>
              </a:lnSpc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7" y="808039"/>
            <a:ext cx="5566859" cy="639762"/>
          </a:xfrm>
        </p:spPr>
        <p:txBody>
          <a:bodyPr anchor="t" anchorCtr="0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7" y="1278469"/>
            <a:ext cx="5566859" cy="5099281"/>
          </a:xfrm>
        </p:spPr>
        <p:txBody>
          <a:bodyPr/>
          <a:lstStyle>
            <a:lvl1pPr>
              <a:lnSpc>
                <a:spcPct val="95000"/>
              </a:lnSpc>
              <a:defRPr sz="21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33835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827087"/>
            <a:ext cx="5499595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2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1" y="827087"/>
            <a:ext cx="5501756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2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5" y="1305731"/>
            <a:ext cx="5499596" cy="4845745"/>
          </a:xfrm>
        </p:spPr>
        <p:txBody>
          <a:bodyPr lIns="228600" rIns="228600"/>
          <a:lstStyle>
            <a:lvl1pPr marL="228531" indent="-228531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1999">
                <a:solidFill>
                  <a:srgbClr val="000000"/>
                </a:solidFill>
              </a:defRPr>
            </a:lvl1pPr>
            <a:lvl2pPr marL="457063" indent="-228531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799">
                <a:solidFill>
                  <a:schemeClr val="tx1"/>
                </a:solidFill>
              </a:defRPr>
            </a:lvl2pPr>
            <a:lvl3pPr marL="657028" indent="-203139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713" indent="-206313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2" y="1305731"/>
            <a:ext cx="5501756" cy="4845745"/>
          </a:xfrm>
        </p:spPr>
        <p:txBody>
          <a:bodyPr lIns="228600" rIns="228600"/>
          <a:lstStyle>
            <a:lvl1pPr marL="228531" indent="-228531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1999"/>
            </a:lvl1pPr>
            <a:lvl2pPr marL="457063" indent="-228531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799">
                <a:solidFill>
                  <a:schemeClr val="tx1"/>
                </a:solidFill>
              </a:defRPr>
            </a:lvl2pPr>
            <a:lvl3pPr marL="644332" indent="-19203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713" indent="-206313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71121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Grey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150" y="1208577"/>
            <a:ext cx="5499595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2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861" y="1208577"/>
            <a:ext cx="5501756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299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154" y="1677903"/>
            <a:ext cx="5499596" cy="4396245"/>
          </a:xfrm>
        </p:spPr>
        <p:txBody>
          <a:bodyPr lIns="228600" rIns="228600"/>
          <a:lstStyle>
            <a:lvl1pPr marL="231705" indent="-23170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1999">
                <a:solidFill>
                  <a:schemeClr val="tx1"/>
                </a:solidFill>
              </a:defRPr>
            </a:lvl1pPr>
            <a:lvl2pPr marL="518957" indent="-230119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799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799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1" y="1677903"/>
            <a:ext cx="5501756" cy="4396245"/>
          </a:xfrm>
        </p:spPr>
        <p:txBody>
          <a:bodyPr lIns="228600" rIns="228600"/>
          <a:lstStyle>
            <a:lvl1pPr marL="231705" indent="-23170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1999">
                <a:solidFill>
                  <a:schemeClr val="tx1"/>
                </a:solidFill>
              </a:defRPr>
            </a:lvl1pPr>
            <a:lvl2pPr marL="517370" indent="-228531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799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799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787" rtl="0" eaLnBrk="1" latinLnBrk="0" hangingPunct="1">
              <a:buNone/>
              <a:defRPr lang="en-US" sz="2399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568" algn="l" defTabSz="456787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5593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50" y="623140"/>
            <a:ext cx="11826876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339792153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908831" y="5059903"/>
            <a:ext cx="237116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B9067A-A59C-4676-A061-B0D30D1A677C}"/>
              </a:ext>
            </a:extLst>
          </p:cNvPr>
          <p:cNvGrpSpPr/>
          <p:nvPr/>
        </p:nvGrpSpPr>
        <p:grpSpPr>
          <a:xfrm>
            <a:off x="4610934" y="5634960"/>
            <a:ext cx="2966955" cy="398110"/>
            <a:chOff x="4155239" y="5634960"/>
            <a:chExt cx="2966955" cy="39811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6591" y="563496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5239" y="565048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4989335" y="565316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2291" y="565048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5027453" y="6190684"/>
            <a:ext cx="213391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4BBF7-0956-4FF9-8EC5-B7283519F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004" y="2677668"/>
            <a:ext cx="4940818" cy="15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0442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C09D6-3829-6BC8-07E7-24F40F375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ACF0D0-DB76-6EFB-C95E-565856E4B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12EF6-F0FA-480D-7906-221D4A1EB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2B35-B6E6-4445-9C3E-7EC9974356F5}" type="datetimeFigureOut">
              <a:rPr lang="cs-CZ" smtClean="0"/>
              <a:t>24.09.2024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4218C-6216-A0D6-F3E6-D9E42B7DD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0FB1C-EE2E-6CE0-321E-1D9483CA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2C594-C23B-433B-9BFA-F1F2924EF5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1033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22">
            <a:extLst>
              <a:ext uri="{FF2B5EF4-FFF2-40B4-BE49-F238E27FC236}">
                <a16:creationId xmlns:a16="http://schemas.microsoft.com/office/drawing/2014/main" id="{2BDCC1F8-871B-CA40-A281-0326F0EA6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19837" y="6356353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D4D10D89-BFD5-46C9-954B-C6EA04636D33}" type="datetime1">
              <a:rPr lang="en-US" smtClean="0"/>
              <a:t>9/24/2024</a:t>
            </a:fld>
            <a:endParaRPr lang="en-US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017979B9-E94E-924E-8168-F580C9F9D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8081" y="6356353"/>
            <a:ext cx="663049" cy="365125"/>
          </a:xfrm>
          <a:prstGeom prst="rect">
            <a:avLst/>
          </a:prstGeom>
        </p:spPr>
        <p:txBody>
          <a:bodyPr anchor="ctr"/>
          <a:lstStyle>
            <a:lvl1pPr algn="r">
              <a:defRPr sz="105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302082490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417BE15-D64B-F346-8BBB-A9BD9022F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88" y="1241384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D6AFEBCC-AF2E-004A-8920-4B99CCD7F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41" y="120606"/>
            <a:ext cx="11228955" cy="698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F3A-E8A8-4648-9643-E240E51D2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6/17/21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6DECA-286A-304E-8A09-066D8B3347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42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48" indent="0">
              <a:buNone/>
              <a:defRPr sz="1066">
                <a:solidFill>
                  <a:schemeClr val="tx1">
                    <a:tint val="75000"/>
                  </a:schemeClr>
                </a:solidFill>
              </a:defRPr>
            </a:lvl3pPr>
            <a:lvl4pPr marL="91417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89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61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34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06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79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33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066" b="1"/>
            </a:lvl4pPr>
            <a:lvl5pPr marL="1218895" indent="0">
              <a:buNone/>
              <a:defRPr sz="1066" b="1"/>
            </a:lvl5pPr>
            <a:lvl6pPr marL="1523619" indent="0">
              <a:buNone/>
              <a:defRPr sz="1066" b="1"/>
            </a:lvl6pPr>
            <a:lvl7pPr marL="1828343" indent="0">
              <a:buNone/>
              <a:defRPr sz="1066" b="1"/>
            </a:lvl7pPr>
            <a:lvl8pPr marL="2133067" indent="0">
              <a:buNone/>
              <a:defRPr sz="1066" b="1"/>
            </a:lvl8pPr>
            <a:lvl9pPr marL="2437790" indent="0">
              <a:buNone/>
              <a:defRPr sz="10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6"/>
            </a:lvl4pPr>
            <a:lvl5pPr>
              <a:defRPr sz="1066"/>
            </a:lvl5pPr>
            <a:lvl6pPr>
              <a:defRPr sz="1066"/>
            </a:lvl6pPr>
            <a:lvl7pPr>
              <a:defRPr sz="1066"/>
            </a:lvl7pPr>
            <a:lvl8pPr>
              <a:defRPr sz="1066"/>
            </a:lvl8pPr>
            <a:lvl9pPr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33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066" b="1"/>
            </a:lvl4pPr>
            <a:lvl5pPr marL="1218895" indent="0">
              <a:buNone/>
              <a:defRPr sz="1066" b="1"/>
            </a:lvl5pPr>
            <a:lvl6pPr marL="1523619" indent="0">
              <a:buNone/>
              <a:defRPr sz="1066" b="1"/>
            </a:lvl6pPr>
            <a:lvl7pPr marL="1828343" indent="0">
              <a:buNone/>
              <a:defRPr sz="1066" b="1"/>
            </a:lvl7pPr>
            <a:lvl8pPr marL="2133067" indent="0">
              <a:buNone/>
              <a:defRPr sz="1066" b="1"/>
            </a:lvl8pPr>
            <a:lvl9pPr marL="2437790" indent="0">
              <a:buNone/>
              <a:defRPr sz="10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6"/>
            </a:lvl4pPr>
            <a:lvl5pPr>
              <a:defRPr sz="1066"/>
            </a:lvl5pPr>
            <a:lvl6pPr>
              <a:defRPr sz="1066"/>
            </a:lvl6pPr>
            <a:lvl7pPr>
              <a:defRPr sz="1066"/>
            </a:lvl7pPr>
            <a:lvl8pPr>
              <a:defRPr sz="1066"/>
            </a:lvl8pPr>
            <a:lvl9pPr>
              <a:defRPr sz="10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24" indent="0">
              <a:buNone/>
              <a:defRPr sz="800"/>
            </a:lvl2pPr>
            <a:lvl3pPr marL="609448" indent="0">
              <a:buNone/>
              <a:defRPr sz="667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24" indent="0">
              <a:buNone/>
              <a:defRPr sz="1866"/>
            </a:lvl2pPr>
            <a:lvl3pPr marL="609448" indent="0">
              <a:buNone/>
              <a:defRPr sz="1600"/>
            </a:lvl3pPr>
            <a:lvl4pPr marL="914171" indent="0">
              <a:buNone/>
              <a:defRPr sz="1333"/>
            </a:lvl4pPr>
            <a:lvl5pPr marL="1218895" indent="0">
              <a:buNone/>
              <a:defRPr sz="1333"/>
            </a:lvl5pPr>
            <a:lvl6pPr marL="1523619" indent="0">
              <a:buNone/>
              <a:defRPr sz="1333"/>
            </a:lvl6pPr>
            <a:lvl7pPr marL="1828343" indent="0">
              <a:buNone/>
              <a:defRPr sz="1333"/>
            </a:lvl7pPr>
            <a:lvl8pPr marL="2133067" indent="0">
              <a:buNone/>
              <a:defRPr sz="1333"/>
            </a:lvl8pPr>
            <a:lvl9pPr marL="2437790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24" indent="0">
              <a:buNone/>
              <a:defRPr sz="800"/>
            </a:lvl2pPr>
            <a:lvl3pPr marL="609448" indent="0">
              <a:buNone/>
              <a:defRPr sz="667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9120" y="1159932"/>
            <a:ext cx="11530584" cy="5427663"/>
          </a:xfrm>
        </p:spPr>
        <p:txBody>
          <a:bodyPr lIns="1097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82490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941343"/>
            <a:ext cx="5233794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941343"/>
            <a:ext cx="5235850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e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666" y="1168401"/>
            <a:ext cx="5233794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168401"/>
            <a:ext cx="5235850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13" y="593476"/>
            <a:ext cx="11527400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5690338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2" y="1024467"/>
            <a:ext cx="11530584" cy="520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EFF2795C-E41B-4FFE-A109-22AC409E533F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0800000" flipH="1">
            <a:off x="-63" y="6812286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0800000">
            <a:off x="-63" y="7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8FF6F5-18B0-5D40-9D06-8144B7F5F0F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9" r:id="rId3"/>
    <p:sldLayoutId id="2147483761" r:id="rId4"/>
    <p:sldLayoutId id="2147483763" r:id="rId5"/>
    <p:sldLayoutId id="2147483756" r:id="rId6"/>
    <p:sldLayoutId id="2147483687" r:id="rId7"/>
    <p:sldLayoutId id="2147483688" r:id="rId8"/>
    <p:sldLayoutId id="2147483725" r:id="rId9"/>
    <p:sldLayoutId id="2147483758" r:id="rId10"/>
    <p:sldLayoutId id="2147483722" r:id="rId11"/>
    <p:sldLayoutId id="2147483762" r:id="rId12"/>
    <p:sldLayoutId id="2147483685" r:id="rId13"/>
    <p:sldLayoutId id="2147483686" r:id="rId14"/>
    <p:sldLayoutId id="2147483764" r:id="rId15"/>
    <p:sldLayoutId id="2147483757" r:id="rId16"/>
    <p:sldLayoutId id="2147483759" r:id="rId17"/>
    <p:sldLayoutId id="2147483754" r:id="rId18"/>
    <p:sldLayoutId id="2147483755" r:id="rId19"/>
  </p:sldLayoutIdLst>
  <p:transition>
    <p:fade/>
  </p:transition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91440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itchFamily="34" charset="0"/>
        <a:buChar char="•"/>
        <a:defRPr sz="2400" b="0" kern="10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608013" indent="-269875" algn="l" defTabSz="914400" rtl="0" eaLnBrk="1" latinLnBrk="0" hangingPunct="1">
        <a:lnSpc>
          <a:spcPct val="100000"/>
        </a:lnSpc>
        <a:spcBef>
          <a:spcPts val="800"/>
        </a:spcBef>
        <a:buClr>
          <a:schemeClr val="bg1">
            <a:lumMod val="65000"/>
          </a:schemeClr>
        </a:buClr>
        <a:buFont typeface="Arial" pitchFamily="34" charset="0"/>
        <a:buChar char="−"/>
        <a:defRPr sz="2200" b="0" kern="1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400" indent="-223838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800" b="0" kern="10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57300" indent="-206375" algn="l" defTabSz="914400" rtl="0" eaLnBrk="1" latinLnBrk="0" hangingPunct="1">
        <a:lnSpc>
          <a:spcPct val="100000"/>
        </a:lnSpc>
        <a:spcBef>
          <a:spcPts val="400"/>
        </a:spcBef>
        <a:buClr>
          <a:schemeClr val="bg1">
            <a:lumMod val="65000"/>
          </a:schemeClr>
        </a:buClr>
        <a:buFont typeface="Arial" pitchFamily="34" charset="0"/>
        <a:buChar char="▫"/>
        <a:defRPr sz="17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1487488" indent="-225425" algn="l" defTabSz="914400" rtl="0" eaLnBrk="1" latinLnBrk="0" hangingPunct="1">
        <a:lnSpc>
          <a:spcPct val="100000"/>
        </a:lnSpc>
        <a:spcBef>
          <a:spcPts val="300"/>
        </a:spcBef>
        <a:buClr>
          <a:schemeClr val="bg1">
            <a:lumMod val="65000"/>
          </a:schemeClr>
        </a:buClr>
        <a:buFont typeface="Arial" panose="020B0604020202020204" pitchFamily="34" charset="0"/>
        <a:buChar char="»"/>
        <a:defRPr sz="16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2" y="1024467"/>
            <a:ext cx="11530584" cy="520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2021</a:t>
            </a:r>
          </a:p>
        </p:txBody>
      </p:sp>
      <p:sp>
        <p:nvSpPr>
          <p:cNvPr id="14" name="Rectangle 13"/>
          <p:cNvSpPr/>
          <p:nvPr/>
        </p:nvSpPr>
        <p:spPr>
          <a:xfrm rot="10800000" flipH="1">
            <a:off x="-63" y="6812286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-63" y="7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8FF6F5-18B0-5D40-9D06-8144B7F5F0F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827D1E-80AC-4CD4-BDF9-9AA000EDBD28}"/>
              </a:ext>
            </a:extLst>
          </p:cNvPr>
          <p:cNvSpPr txBox="1"/>
          <p:nvPr userDrawn="1"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951D7-CD88-47E6-B4E7-24B38B2D8B51}"/>
              </a:ext>
            </a:extLst>
          </p:cNvPr>
          <p:cNvSpPr txBox="1"/>
          <p:nvPr userDrawn="1"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EFF2795C-E41B-4FFE-A109-22AC409E533F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0C9D1D-9883-4C75-9AB9-BB0C514BF58E}"/>
              </a:ext>
            </a:extLst>
          </p:cNvPr>
          <p:cNvSpPr/>
          <p:nvPr userDrawn="1"/>
        </p:nvSpPr>
        <p:spPr>
          <a:xfrm rot="10800000" flipH="1">
            <a:off x="-63" y="6812286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921FFD-0C05-47A4-84B4-8795F4EA5B4E}"/>
              </a:ext>
            </a:extLst>
          </p:cNvPr>
          <p:cNvSpPr/>
          <p:nvPr userDrawn="1"/>
        </p:nvSpPr>
        <p:spPr>
          <a:xfrm rot="10800000">
            <a:off x="-63" y="7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BA1D74-8C66-47CD-8CEB-3D4D1AEC96D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289238" y="6421226"/>
            <a:ext cx="1490469" cy="2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2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</p:sldLayoutIdLst>
  <p:transition>
    <p:fade/>
  </p:transition>
  <p:hf sldNum="0" hdr="0" ftr="0"/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91440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itchFamily="34" charset="0"/>
        <a:buChar char="•"/>
        <a:defRPr sz="2400" b="0" kern="10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608013" indent="-269875" algn="l" defTabSz="914400" rtl="0" eaLnBrk="1" latinLnBrk="0" hangingPunct="1">
        <a:lnSpc>
          <a:spcPct val="100000"/>
        </a:lnSpc>
        <a:spcBef>
          <a:spcPts val="800"/>
        </a:spcBef>
        <a:buClr>
          <a:schemeClr val="bg1">
            <a:lumMod val="65000"/>
          </a:schemeClr>
        </a:buClr>
        <a:buFont typeface="Arial" pitchFamily="34" charset="0"/>
        <a:buChar char="−"/>
        <a:defRPr sz="2200" b="0" kern="1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400" indent="-223838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800" b="0" kern="10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57300" indent="-206375" algn="l" defTabSz="914400" rtl="0" eaLnBrk="1" latinLnBrk="0" hangingPunct="1">
        <a:lnSpc>
          <a:spcPct val="100000"/>
        </a:lnSpc>
        <a:spcBef>
          <a:spcPts val="400"/>
        </a:spcBef>
        <a:buClr>
          <a:schemeClr val="bg1">
            <a:lumMod val="65000"/>
          </a:schemeClr>
        </a:buClr>
        <a:buFont typeface="Arial" pitchFamily="34" charset="0"/>
        <a:buChar char="▫"/>
        <a:defRPr sz="17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1487488" indent="-225425" algn="l" defTabSz="914400" rtl="0" eaLnBrk="1" latinLnBrk="0" hangingPunct="1">
        <a:lnSpc>
          <a:spcPct val="100000"/>
        </a:lnSpc>
        <a:spcBef>
          <a:spcPts val="300"/>
        </a:spcBef>
        <a:buClr>
          <a:schemeClr val="bg1">
            <a:lumMod val="65000"/>
          </a:schemeClr>
        </a:buClr>
        <a:buFont typeface="Arial" panose="020B0604020202020204" pitchFamily="34" charset="0"/>
        <a:buChar char="»"/>
        <a:defRPr sz="16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713" y="149012"/>
            <a:ext cx="11527400" cy="512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12" y="1024469"/>
            <a:ext cx="11530584" cy="520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357" y="6601688"/>
            <a:ext cx="157094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74143" y="6601688"/>
            <a:ext cx="2240678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© onsemi </a:t>
            </a:r>
            <a:fld id="{EFF2795C-E41B-4FFE-A109-22AC409E533F}" type="datetimeyyyy">
              <a:rPr lang="en-US" sz="1000" b="1" kern="700" spc="10" baseline="0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2024</a:t>
            </a:fld>
            <a:endParaRPr lang="en-US" sz="1000" b="1" kern="700" spc="10" baseline="0" dirty="0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0800000" flipH="1">
            <a:off x="-63" y="6812288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126" rtl="0" eaLnBrk="1" latinLnBrk="0" hangingPunct="1"/>
            <a:endParaRPr lang="en-US" sz="1799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rot="10800000">
            <a:off x="-63" y="9"/>
            <a:ext cx="12188952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8FF6F5-18B0-5D40-9D06-8144B7F5F0F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239" y="6421226"/>
            <a:ext cx="1490469" cy="2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4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ransition>
    <p:fade/>
  </p:transition>
  <p:txStyles>
    <p:titleStyle>
      <a:lvl1pPr algn="l" defTabSz="914126" rtl="0" eaLnBrk="1" latinLnBrk="0" hangingPunct="1">
        <a:lnSpc>
          <a:spcPct val="92000"/>
        </a:lnSpc>
        <a:spcBef>
          <a:spcPct val="0"/>
        </a:spcBef>
        <a:buNone/>
        <a:defRPr sz="2999" b="1" i="0" kern="1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1859" indent="-261859" algn="l" defTabSz="914126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itchFamily="34" charset="0"/>
        <a:buChar char="•"/>
        <a:defRPr sz="2399" b="0" kern="10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607831" indent="-269794" algn="l" defTabSz="914126" rtl="0" eaLnBrk="1" latinLnBrk="0" hangingPunct="1">
        <a:lnSpc>
          <a:spcPct val="100000"/>
        </a:lnSpc>
        <a:spcBef>
          <a:spcPts val="800"/>
        </a:spcBef>
        <a:buClr>
          <a:schemeClr val="bg1">
            <a:lumMod val="65000"/>
          </a:schemeClr>
        </a:buClr>
        <a:buFont typeface="Arial" pitchFamily="34" charset="0"/>
        <a:buChar char="−"/>
        <a:defRPr sz="2199" b="0" kern="1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126" indent="-223771" algn="l" defTabSz="914126" rtl="0" eaLnBrk="1" latinLnBrk="0" hangingPunct="1">
        <a:lnSpc>
          <a:spcPct val="100000"/>
        </a:lnSpc>
        <a:spcBef>
          <a:spcPts val="6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799" b="0" kern="10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56923" indent="-206313" algn="l" defTabSz="914126" rtl="0" eaLnBrk="1" latinLnBrk="0" hangingPunct="1">
        <a:lnSpc>
          <a:spcPct val="100000"/>
        </a:lnSpc>
        <a:spcBef>
          <a:spcPts val="400"/>
        </a:spcBef>
        <a:buClr>
          <a:schemeClr val="bg1">
            <a:lumMod val="65000"/>
          </a:schemeClr>
        </a:buClr>
        <a:buFont typeface="Arial" pitchFamily="34" charset="0"/>
        <a:buChar char="▫"/>
        <a:defRPr sz="1699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1487042" indent="-225357" algn="l" defTabSz="914126" rtl="0" eaLnBrk="1" latinLnBrk="0" hangingPunct="1">
        <a:lnSpc>
          <a:spcPct val="100000"/>
        </a:lnSpc>
        <a:spcBef>
          <a:spcPts val="300"/>
        </a:spcBef>
        <a:buClr>
          <a:schemeClr val="bg1">
            <a:lumMod val="65000"/>
          </a:schemeClr>
        </a:buClr>
        <a:buFont typeface="Arial" panose="020B0604020202020204" pitchFamily="34" charset="0"/>
        <a:buChar char="»"/>
        <a:defRPr sz="16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sv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svg"/><Relationship Id="rId7" Type="http://schemas.openxmlformats.org/officeDocument/2006/relationships/image" Target="../media/image74.jpeg"/><Relationship Id="rId12" Type="http://schemas.openxmlformats.org/officeDocument/2006/relationships/image" Target="../media/image79.png"/><Relationship Id="rId17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3.jpeg"/><Relationship Id="rId11" Type="http://schemas.openxmlformats.org/officeDocument/2006/relationships/image" Target="../media/image78.svg"/><Relationship Id="rId5" Type="http://schemas.openxmlformats.org/officeDocument/2006/relationships/image" Target="../media/image72.jpeg"/><Relationship Id="rId15" Type="http://schemas.openxmlformats.org/officeDocument/2006/relationships/image" Target="../media/image82.svg"/><Relationship Id="rId23" Type="http://schemas.openxmlformats.org/officeDocument/2006/relationships/image" Target="../media/image90.svg"/><Relationship Id="rId10" Type="http://schemas.openxmlformats.org/officeDocument/2006/relationships/image" Target="../media/image77.png"/><Relationship Id="rId19" Type="http://schemas.openxmlformats.org/officeDocument/2006/relationships/image" Target="../media/image86.sv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riera-onsemi.c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microsoft.com/office/2018/10/relationships/comments" Target="../comments/modernComment_7FE4E531_221508C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image" Target="../media/image26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microsoft.com/office/2018/10/relationships/comments" Target="../comments/modernComment_7FE4E538_3CC01A37.xml"/><Relationship Id="rId16" Type="http://schemas.openxmlformats.org/officeDocument/2006/relationships/image" Target="../media/image42.pn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gif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52.pn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-277013" y="4638426"/>
            <a:ext cx="12906983" cy="1487368"/>
          </a:xfrm>
        </p:spPr>
        <p:txBody>
          <a:bodyPr/>
          <a:lstStyle/>
          <a:p>
            <a:r>
              <a:rPr lang="cs-CZ">
                <a:solidFill>
                  <a:schemeClr val="accent1"/>
                </a:solidFill>
              </a:rPr>
              <a:t>Czech "Silicon </a:t>
            </a:r>
            <a:r>
              <a:rPr lang="en-US">
                <a:solidFill>
                  <a:schemeClr val="accent1"/>
                </a:solidFill>
              </a:rPr>
              <a:t>Valley</a:t>
            </a:r>
            <a:r>
              <a:rPr lang="cs-CZ">
                <a:solidFill>
                  <a:schemeClr val="accent1"/>
                </a:solidFill>
              </a:rPr>
              <a:t>"</a:t>
            </a:r>
            <a:br>
              <a:rPr lang="cs-CZ">
                <a:solidFill>
                  <a:schemeClr val="accent1"/>
                </a:solidFill>
                <a:cs typeface="Arial"/>
              </a:rPr>
            </a:br>
            <a:r>
              <a:rPr lang="cs-CZ" sz="2400">
                <a:ea typeface="+mj-lt"/>
                <a:cs typeface="+mj-lt"/>
              </a:rPr>
              <a:t>r</a:t>
            </a:r>
            <a:r>
              <a:rPr lang="en-US" sz="2400" err="1">
                <a:ea typeface="+mj-lt"/>
                <a:cs typeface="+mj-lt"/>
              </a:rPr>
              <a:t>esearch</a:t>
            </a:r>
            <a:r>
              <a:rPr lang="en-US" sz="2400">
                <a:ea typeface="+mj-lt"/>
                <a:cs typeface="+mj-lt"/>
              </a:rPr>
              <a:t>, development and manufacturing </a:t>
            </a:r>
            <a:br>
              <a:rPr lang="en-US" sz="2400">
                <a:ea typeface="+mj-lt"/>
                <a:cs typeface="+mj-lt"/>
              </a:rPr>
            </a:br>
            <a:r>
              <a:rPr lang="en-US" sz="2400">
                <a:ea typeface="+mj-lt"/>
                <a:cs typeface="+mj-lt"/>
              </a:rPr>
              <a:t>of semiconductors</a:t>
            </a:r>
            <a:br>
              <a:rPr lang="cs-CZ" sz="24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381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" y="5284539"/>
            <a:ext cx="12195305" cy="1013208"/>
            <a:chOff x="0" y="0"/>
            <a:chExt cx="4819153" cy="4003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9154" cy="400384"/>
            </a:xfrm>
            <a:custGeom>
              <a:avLst/>
              <a:gdLst/>
              <a:ahLst/>
              <a:cxnLst/>
              <a:rect l="l" t="t" r="r" b="b"/>
              <a:pathLst>
                <a:path w="4819154" h="400384">
                  <a:moveTo>
                    <a:pt x="0" y="0"/>
                  </a:moveTo>
                  <a:lnTo>
                    <a:pt x="4819154" y="0"/>
                  </a:lnTo>
                  <a:lnTo>
                    <a:pt x="4819154" y="400384"/>
                  </a:lnTo>
                  <a:lnTo>
                    <a:pt x="0" y="400384"/>
                  </a:lnTo>
                  <a:close/>
                </a:path>
              </a:pathLst>
            </a:custGeom>
            <a:solidFill>
              <a:srgbClr val="E87D2D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9153" cy="448009"/>
            </a:xfrm>
            <a:prstGeom prst="rect">
              <a:avLst/>
            </a:prstGeom>
          </p:spPr>
          <p:txBody>
            <a:bodyPr lIns="33858" tIns="33858" rIns="33858" bIns="33858" rtlCol="0" anchor="ctr"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800"/>
            </a:p>
          </p:txBody>
        </p:sp>
      </p:grpSp>
      <p:grpSp>
        <p:nvGrpSpPr>
          <p:cNvPr id="5" name="Group 5"/>
          <p:cNvGrpSpPr/>
          <p:nvPr/>
        </p:nvGrpSpPr>
        <p:grpSpPr>
          <a:xfrm rot="10800000">
            <a:off x="-63" y="6816729"/>
            <a:ext cx="12195305" cy="45743"/>
            <a:chOff x="0" y="0"/>
            <a:chExt cx="24396964" cy="915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96954" cy="91567"/>
            </a:xfrm>
            <a:custGeom>
              <a:avLst/>
              <a:gdLst/>
              <a:ahLst/>
              <a:cxnLst/>
              <a:rect l="l" t="t" r="r" b="b"/>
              <a:pathLst>
                <a:path w="24396954" h="91567">
                  <a:moveTo>
                    <a:pt x="24396954" y="0"/>
                  </a:moveTo>
                  <a:lnTo>
                    <a:pt x="0" y="0"/>
                  </a:lnTo>
                  <a:lnTo>
                    <a:pt x="0" y="91567"/>
                  </a:lnTo>
                  <a:lnTo>
                    <a:pt x="24396954" y="91567"/>
                  </a:lnTo>
                  <a:close/>
                </a:path>
              </a:pathLst>
            </a:custGeom>
            <a:gradFill rotWithShape="1">
              <a:gsLst>
                <a:gs pos="47000">
                  <a:srgbClr val="E97D2E">
                    <a:alpha val="50000"/>
                  </a:srgbClr>
                </a:gs>
                <a:gs pos="77000">
                  <a:srgbClr val="87A3AC">
                    <a:alpha val="50000"/>
                  </a:srgbClr>
                </a:gs>
                <a:gs pos="100000">
                  <a:srgbClr val="648692">
                    <a:alpha val="49804"/>
                  </a:srgbClr>
                </a:gs>
              </a:gsLst>
              <a:lin ang="0"/>
            </a:gra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51" y="36272"/>
            <a:ext cx="12332839" cy="1141143"/>
            <a:chOff x="0" y="0"/>
            <a:chExt cx="4873502" cy="4509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73502" cy="450939"/>
            </a:xfrm>
            <a:custGeom>
              <a:avLst/>
              <a:gdLst/>
              <a:ahLst/>
              <a:cxnLst/>
              <a:rect l="l" t="t" r="r" b="b"/>
              <a:pathLst>
                <a:path w="4873502" h="450939">
                  <a:moveTo>
                    <a:pt x="0" y="0"/>
                  </a:moveTo>
                  <a:lnTo>
                    <a:pt x="4873502" y="0"/>
                  </a:lnTo>
                  <a:lnTo>
                    <a:pt x="4873502" y="450939"/>
                  </a:lnTo>
                  <a:lnTo>
                    <a:pt x="0" y="450939"/>
                  </a:lnTo>
                  <a:close/>
                </a:path>
              </a:pathLst>
            </a:custGeom>
            <a:solidFill>
              <a:srgbClr val="4B627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4873502" cy="498564"/>
            </a:xfrm>
            <a:prstGeom prst="rect">
              <a:avLst/>
            </a:prstGeom>
          </p:spPr>
          <p:txBody>
            <a:bodyPr lIns="33858" tIns="33858" rIns="33858" bIns="33858" rtlCol="0" anchor="ctr"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800"/>
            </a:p>
          </p:txBody>
        </p:sp>
      </p:grpSp>
      <p:grpSp>
        <p:nvGrpSpPr>
          <p:cNvPr id="10" name="Group 10"/>
          <p:cNvGrpSpPr/>
          <p:nvPr/>
        </p:nvGrpSpPr>
        <p:grpSpPr>
          <a:xfrm rot="10800000">
            <a:off x="-63" y="900"/>
            <a:ext cx="12195305" cy="45743"/>
            <a:chOff x="0" y="0"/>
            <a:chExt cx="24396964" cy="9150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96954" cy="91567"/>
            </a:xfrm>
            <a:custGeom>
              <a:avLst/>
              <a:gdLst/>
              <a:ahLst/>
              <a:cxnLst/>
              <a:rect l="l" t="t" r="r" b="b"/>
              <a:pathLst>
                <a:path w="24396954" h="91567">
                  <a:moveTo>
                    <a:pt x="0" y="0"/>
                  </a:moveTo>
                  <a:lnTo>
                    <a:pt x="24396954" y="0"/>
                  </a:lnTo>
                  <a:lnTo>
                    <a:pt x="24396954" y="91567"/>
                  </a:lnTo>
                  <a:lnTo>
                    <a:pt x="0" y="91567"/>
                  </a:lnTo>
                  <a:close/>
                </a:path>
              </a:pathLst>
            </a:custGeom>
            <a:gradFill rotWithShape="1">
              <a:gsLst>
                <a:gs pos="47000">
                  <a:srgbClr val="E97D2E">
                    <a:alpha val="50000"/>
                  </a:srgbClr>
                </a:gs>
                <a:gs pos="77000">
                  <a:srgbClr val="87A3AC">
                    <a:alpha val="50000"/>
                  </a:srgbClr>
                </a:gs>
                <a:gs pos="100000">
                  <a:srgbClr val="648692">
                    <a:alpha val="49804"/>
                  </a:srgbClr>
                </a:gs>
              </a:gsLst>
              <a:lin ang="10800000"/>
            </a:gra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94601" y="6425466"/>
            <a:ext cx="1491246" cy="260589"/>
          </a:xfrm>
          <a:custGeom>
            <a:avLst/>
            <a:gdLst/>
            <a:ahLst/>
            <a:cxnLst/>
            <a:rect l="l" t="t" r="r" b="b"/>
            <a:pathLst>
              <a:path w="2237452" h="390986">
                <a:moveTo>
                  <a:pt x="0" y="0"/>
                </a:moveTo>
                <a:lnTo>
                  <a:pt x="2237452" y="0"/>
                </a:lnTo>
                <a:lnTo>
                  <a:pt x="2237452" y="390986"/>
                </a:lnTo>
                <a:lnTo>
                  <a:pt x="0" y="390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13" name="Freeform 13"/>
          <p:cNvSpPr/>
          <p:nvPr/>
        </p:nvSpPr>
        <p:spPr>
          <a:xfrm>
            <a:off x="5134675" y="6524981"/>
            <a:ext cx="1919475" cy="161075"/>
          </a:xfrm>
          <a:custGeom>
            <a:avLst/>
            <a:gdLst/>
            <a:ahLst/>
            <a:cxnLst/>
            <a:rect l="l" t="t" r="r" b="b"/>
            <a:pathLst>
              <a:path w="2879963" h="241675">
                <a:moveTo>
                  <a:pt x="0" y="0"/>
                </a:moveTo>
                <a:lnTo>
                  <a:pt x="2879962" y="0"/>
                </a:lnTo>
                <a:lnTo>
                  <a:pt x="2879962" y="241675"/>
                </a:lnTo>
                <a:lnTo>
                  <a:pt x="0" y="2416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073151" y="1288708"/>
            <a:ext cx="276505" cy="276472"/>
            <a:chOff x="0" y="0"/>
            <a:chExt cx="242151" cy="242126"/>
          </a:xfrm>
        </p:grpSpPr>
        <p:sp>
          <p:nvSpPr>
            <p:cNvPr id="15" name="Freeform 15"/>
            <p:cNvSpPr/>
            <p:nvPr/>
          </p:nvSpPr>
          <p:spPr>
            <a:xfrm>
              <a:off x="63373" y="63500"/>
              <a:ext cx="118745" cy="115062"/>
            </a:xfrm>
            <a:custGeom>
              <a:avLst/>
              <a:gdLst/>
              <a:ahLst/>
              <a:cxnLst/>
              <a:rect l="l" t="t" r="r" b="b"/>
              <a:pathLst>
                <a:path w="118745" h="115062">
                  <a:moveTo>
                    <a:pt x="58420" y="0"/>
                  </a:moveTo>
                  <a:cubicBezTo>
                    <a:pt x="28702" y="0"/>
                    <a:pt x="0" y="23368"/>
                    <a:pt x="127" y="57531"/>
                  </a:cubicBezTo>
                  <a:lnTo>
                    <a:pt x="28956" y="57531"/>
                  </a:lnTo>
                  <a:lnTo>
                    <a:pt x="35179" y="60325"/>
                  </a:lnTo>
                  <a:lnTo>
                    <a:pt x="35179" y="74168"/>
                  </a:lnTo>
                  <a:lnTo>
                    <a:pt x="43434" y="79248"/>
                  </a:lnTo>
                  <a:lnTo>
                    <a:pt x="23495" y="97790"/>
                  </a:lnTo>
                  <a:lnTo>
                    <a:pt x="26416" y="75057"/>
                  </a:lnTo>
                  <a:lnTo>
                    <a:pt x="31115" y="63627"/>
                  </a:lnTo>
                  <a:lnTo>
                    <a:pt x="30226" y="61595"/>
                  </a:lnTo>
                  <a:lnTo>
                    <a:pt x="254" y="61595"/>
                  </a:lnTo>
                  <a:cubicBezTo>
                    <a:pt x="2159" y="88646"/>
                    <a:pt x="22860" y="110617"/>
                    <a:pt x="49403" y="114427"/>
                  </a:cubicBezTo>
                  <a:lnTo>
                    <a:pt x="49403" y="51943"/>
                  </a:lnTo>
                  <a:cubicBezTo>
                    <a:pt x="49403" y="51181"/>
                    <a:pt x="49022" y="50419"/>
                    <a:pt x="48260" y="50038"/>
                  </a:cubicBezTo>
                  <a:lnTo>
                    <a:pt x="34925" y="43307"/>
                  </a:lnTo>
                  <a:lnTo>
                    <a:pt x="30099" y="47244"/>
                  </a:lnTo>
                  <a:lnTo>
                    <a:pt x="13208" y="27305"/>
                  </a:lnTo>
                  <a:lnTo>
                    <a:pt x="38608" y="33274"/>
                  </a:lnTo>
                  <a:lnTo>
                    <a:pt x="50165" y="46355"/>
                  </a:lnTo>
                  <a:lnTo>
                    <a:pt x="53594" y="49530"/>
                  </a:lnTo>
                  <a:lnTo>
                    <a:pt x="53594" y="114935"/>
                  </a:lnTo>
                  <a:cubicBezTo>
                    <a:pt x="54991" y="115062"/>
                    <a:pt x="56388" y="115062"/>
                    <a:pt x="57658" y="115062"/>
                  </a:cubicBezTo>
                  <a:cubicBezTo>
                    <a:pt x="58928" y="115062"/>
                    <a:pt x="60452" y="115062"/>
                    <a:pt x="61722" y="114935"/>
                  </a:cubicBezTo>
                  <a:lnTo>
                    <a:pt x="61722" y="66167"/>
                  </a:lnTo>
                  <a:cubicBezTo>
                    <a:pt x="61722" y="63881"/>
                    <a:pt x="62992" y="61849"/>
                    <a:pt x="64897" y="60706"/>
                  </a:cubicBezTo>
                  <a:lnTo>
                    <a:pt x="72517" y="56515"/>
                  </a:lnTo>
                  <a:lnTo>
                    <a:pt x="75438" y="43053"/>
                  </a:lnTo>
                  <a:lnTo>
                    <a:pt x="95885" y="63119"/>
                  </a:lnTo>
                  <a:lnTo>
                    <a:pt x="76327" y="62230"/>
                  </a:lnTo>
                  <a:lnTo>
                    <a:pt x="66802" y="64262"/>
                  </a:lnTo>
                  <a:lnTo>
                    <a:pt x="65786" y="65278"/>
                  </a:lnTo>
                  <a:lnTo>
                    <a:pt x="65786" y="114427"/>
                  </a:lnTo>
                  <a:cubicBezTo>
                    <a:pt x="69342" y="113919"/>
                    <a:pt x="72771" y="113030"/>
                    <a:pt x="76073" y="112014"/>
                  </a:cubicBezTo>
                  <a:cubicBezTo>
                    <a:pt x="76073" y="110490"/>
                    <a:pt x="76073" y="80645"/>
                    <a:pt x="76073" y="78105"/>
                  </a:cubicBezTo>
                  <a:lnTo>
                    <a:pt x="78867" y="71882"/>
                  </a:lnTo>
                  <a:lnTo>
                    <a:pt x="113411" y="71882"/>
                  </a:lnTo>
                  <a:cubicBezTo>
                    <a:pt x="118745" y="52578"/>
                    <a:pt x="112141" y="30226"/>
                    <a:pt x="98298" y="16891"/>
                  </a:cubicBezTo>
                  <a:lnTo>
                    <a:pt x="78486" y="26797"/>
                  </a:lnTo>
                  <a:cubicBezTo>
                    <a:pt x="77470" y="34544"/>
                    <a:pt x="72517" y="41148"/>
                    <a:pt x="65913" y="41148"/>
                  </a:cubicBezTo>
                  <a:cubicBezTo>
                    <a:pt x="65913" y="41148"/>
                    <a:pt x="65786" y="41148"/>
                    <a:pt x="65786" y="41148"/>
                  </a:cubicBezTo>
                  <a:lnTo>
                    <a:pt x="52324" y="21082"/>
                  </a:lnTo>
                  <a:lnTo>
                    <a:pt x="72136" y="22098"/>
                  </a:lnTo>
                  <a:cubicBezTo>
                    <a:pt x="72390" y="22098"/>
                    <a:pt x="72644" y="22225"/>
                    <a:pt x="73025" y="22225"/>
                  </a:cubicBezTo>
                  <a:cubicBezTo>
                    <a:pt x="78613" y="22225"/>
                    <a:pt x="92710" y="15240"/>
                    <a:pt x="95250" y="13970"/>
                  </a:cubicBezTo>
                  <a:cubicBezTo>
                    <a:pt x="84201" y="4318"/>
                    <a:pt x="71247" y="0"/>
                    <a:pt x="58420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43764" y="139573"/>
              <a:ext cx="31877" cy="34417"/>
            </a:xfrm>
            <a:custGeom>
              <a:avLst/>
              <a:gdLst/>
              <a:ahLst/>
              <a:cxnLst/>
              <a:rect l="l" t="t" r="r" b="b"/>
              <a:pathLst>
                <a:path w="31877" h="34417">
                  <a:moveTo>
                    <a:pt x="2032" y="0"/>
                  </a:moveTo>
                  <a:lnTo>
                    <a:pt x="0" y="889"/>
                  </a:lnTo>
                  <a:lnTo>
                    <a:pt x="0" y="34417"/>
                  </a:lnTo>
                  <a:cubicBezTo>
                    <a:pt x="14859" y="28067"/>
                    <a:pt x="26670" y="15494"/>
                    <a:pt x="31877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073151" y="2277352"/>
            <a:ext cx="276505" cy="276472"/>
            <a:chOff x="0" y="0"/>
            <a:chExt cx="242151" cy="242126"/>
          </a:xfrm>
        </p:grpSpPr>
        <p:sp>
          <p:nvSpPr>
            <p:cNvPr id="18" name="Freeform 18"/>
            <p:cNvSpPr/>
            <p:nvPr/>
          </p:nvSpPr>
          <p:spPr>
            <a:xfrm>
              <a:off x="63373" y="63500"/>
              <a:ext cx="118745" cy="115062"/>
            </a:xfrm>
            <a:custGeom>
              <a:avLst/>
              <a:gdLst/>
              <a:ahLst/>
              <a:cxnLst/>
              <a:rect l="l" t="t" r="r" b="b"/>
              <a:pathLst>
                <a:path w="118745" h="115062">
                  <a:moveTo>
                    <a:pt x="58420" y="0"/>
                  </a:moveTo>
                  <a:cubicBezTo>
                    <a:pt x="28702" y="0"/>
                    <a:pt x="0" y="23368"/>
                    <a:pt x="127" y="57531"/>
                  </a:cubicBezTo>
                  <a:lnTo>
                    <a:pt x="28956" y="57531"/>
                  </a:lnTo>
                  <a:lnTo>
                    <a:pt x="35179" y="60325"/>
                  </a:lnTo>
                  <a:lnTo>
                    <a:pt x="35179" y="74168"/>
                  </a:lnTo>
                  <a:lnTo>
                    <a:pt x="43434" y="79248"/>
                  </a:lnTo>
                  <a:lnTo>
                    <a:pt x="23495" y="97790"/>
                  </a:lnTo>
                  <a:lnTo>
                    <a:pt x="26416" y="75057"/>
                  </a:lnTo>
                  <a:lnTo>
                    <a:pt x="31115" y="63627"/>
                  </a:lnTo>
                  <a:lnTo>
                    <a:pt x="30226" y="61595"/>
                  </a:lnTo>
                  <a:lnTo>
                    <a:pt x="254" y="61595"/>
                  </a:lnTo>
                  <a:cubicBezTo>
                    <a:pt x="2159" y="88646"/>
                    <a:pt x="22860" y="110617"/>
                    <a:pt x="49403" y="114427"/>
                  </a:cubicBezTo>
                  <a:lnTo>
                    <a:pt x="49403" y="51943"/>
                  </a:lnTo>
                  <a:cubicBezTo>
                    <a:pt x="49403" y="51181"/>
                    <a:pt x="49022" y="50419"/>
                    <a:pt x="48260" y="50038"/>
                  </a:cubicBezTo>
                  <a:lnTo>
                    <a:pt x="34925" y="43307"/>
                  </a:lnTo>
                  <a:lnTo>
                    <a:pt x="30099" y="47244"/>
                  </a:lnTo>
                  <a:lnTo>
                    <a:pt x="13208" y="27305"/>
                  </a:lnTo>
                  <a:lnTo>
                    <a:pt x="38608" y="33274"/>
                  </a:lnTo>
                  <a:lnTo>
                    <a:pt x="50165" y="46355"/>
                  </a:lnTo>
                  <a:lnTo>
                    <a:pt x="53594" y="49530"/>
                  </a:lnTo>
                  <a:lnTo>
                    <a:pt x="53594" y="114935"/>
                  </a:lnTo>
                  <a:cubicBezTo>
                    <a:pt x="54991" y="115062"/>
                    <a:pt x="56388" y="115062"/>
                    <a:pt x="57658" y="115062"/>
                  </a:cubicBezTo>
                  <a:cubicBezTo>
                    <a:pt x="58928" y="115062"/>
                    <a:pt x="60452" y="115062"/>
                    <a:pt x="61722" y="114935"/>
                  </a:cubicBezTo>
                  <a:lnTo>
                    <a:pt x="61722" y="66167"/>
                  </a:lnTo>
                  <a:cubicBezTo>
                    <a:pt x="61722" y="63881"/>
                    <a:pt x="62992" y="61849"/>
                    <a:pt x="64897" y="60706"/>
                  </a:cubicBezTo>
                  <a:lnTo>
                    <a:pt x="72517" y="56515"/>
                  </a:lnTo>
                  <a:lnTo>
                    <a:pt x="75438" y="43053"/>
                  </a:lnTo>
                  <a:lnTo>
                    <a:pt x="95885" y="63119"/>
                  </a:lnTo>
                  <a:lnTo>
                    <a:pt x="76327" y="62230"/>
                  </a:lnTo>
                  <a:lnTo>
                    <a:pt x="66802" y="64262"/>
                  </a:lnTo>
                  <a:lnTo>
                    <a:pt x="65786" y="65278"/>
                  </a:lnTo>
                  <a:lnTo>
                    <a:pt x="65786" y="114427"/>
                  </a:lnTo>
                  <a:cubicBezTo>
                    <a:pt x="69342" y="113919"/>
                    <a:pt x="72771" y="113030"/>
                    <a:pt x="76073" y="112014"/>
                  </a:cubicBezTo>
                  <a:cubicBezTo>
                    <a:pt x="76073" y="110490"/>
                    <a:pt x="76073" y="80645"/>
                    <a:pt x="76073" y="78105"/>
                  </a:cubicBezTo>
                  <a:lnTo>
                    <a:pt x="78867" y="71882"/>
                  </a:lnTo>
                  <a:lnTo>
                    <a:pt x="113411" y="71882"/>
                  </a:lnTo>
                  <a:cubicBezTo>
                    <a:pt x="118745" y="52578"/>
                    <a:pt x="112141" y="30226"/>
                    <a:pt x="98298" y="16891"/>
                  </a:cubicBezTo>
                  <a:lnTo>
                    <a:pt x="78486" y="26797"/>
                  </a:lnTo>
                  <a:cubicBezTo>
                    <a:pt x="77470" y="34544"/>
                    <a:pt x="72517" y="41148"/>
                    <a:pt x="65913" y="41148"/>
                  </a:cubicBezTo>
                  <a:cubicBezTo>
                    <a:pt x="65913" y="41148"/>
                    <a:pt x="65786" y="41148"/>
                    <a:pt x="65786" y="41148"/>
                  </a:cubicBezTo>
                  <a:lnTo>
                    <a:pt x="52324" y="21082"/>
                  </a:lnTo>
                  <a:lnTo>
                    <a:pt x="72136" y="22098"/>
                  </a:lnTo>
                  <a:cubicBezTo>
                    <a:pt x="72390" y="22098"/>
                    <a:pt x="72644" y="22225"/>
                    <a:pt x="73025" y="22225"/>
                  </a:cubicBezTo>
                  <a:cubicBezTo>
                    <a:pt x="78613" y="22225"/>
                    <a:pt x="92710" y="15240"/>
                    <a:pt x="95250" y="13970"/>
                  </a:cubicBezTo>
                  <a:cubicBezTo>
                    <a:pt x="84201" y="4318"/>
                    <a:pt x="71247" y="0"/>
                    <a:pt x="58420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3764" y="139573"/>
              <a:ext cx="31877" cy="34417"/>
            </a:xfrm>
            <a:custGeom>
              <a:avLst/>
              <a:gdLst/>
              <a:ahLst/>
              <a:cxnLst/>
              <a:rect l="l" t="t" r="r" b="b"/>
              <a:pathLst>
                <a:path w="31877" h="34417">
                  <a:moveTo>
                    <a:pt x="2032" y="0"/>
                  </a:moveTo>
                  <a:lnTo>
                    <a:pt x="0" y="889"/>
                  </a:lnTo>
                  <a:lnTo>
                    <a:pt x="0" y="34417"/>
                  </a:lnTo>
                  <a:cubicBezTo>
                    <a:pt x="14859" y="28067"/>
                    <a:pt x="26670" y="15494"/>
                    <a:pt x="31877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4073151" y="1734200"/>
            <a:ext cx="276505" cy="276472"/>
            <a:chOff x="0" y="0"/>
            <a:chExt cx="242151" cy="242126"/>
          </a:xfrm>
        </p:grpSpPr>
        <p:sp>
          <p:nvSpPr>
            <p:cNvPr id="21" name="Freeform 21"/>
            <p:cNvSpPr/>
            <p:nvPr/>
          </p:nvSpPr>
          <p:spPr>
            <a:xfrm>
              <a:off x="63373" y="63500"/>
              <a:ext cx="118745" cy="115062"/>
            </a:xfrm>
            <a:custGeom>
              <a:avLst/>
              <a:gdLst/>
              <a:ahLst/>
              <a:cxnLst/>
              <a:rect l="l" t="t" r="r" b="b"/>
              <a:pathLst>
                <a:path w="118745" h="115062">
                  <a:moveTo>
                    <a:pt x="58420" y="0"/>
                  </a:moveTo>
                  <a:cubicBezTo>
                    <a:pt x="28702" y="0"/>
                    <a:pt x="0" y="23368"/>
                    <a:pt x="127" y="57531"/>
                  </a:cubicBezTo>
                  <a:lnTo>
                    <a:pt x="28956" y="57531"/>
                  </a:lnTo>
                  <a:lnTo>
                    <a:pt x="35179" y="60325"/>
                  </a:lnTo>
                  <a:lnTo>
                    <a:pt x="35179" y="74168"/>
                  </a:lnTo>
                  <a:lnTo>
                    <a:pt x="43434" y="79248"/>
                  </a:lnTo>
                  <a:lnTo>
                    <a:pt x="23495" y="97790"/>
                  </a:lnTo>
                  <a:lnTo>
                    <a:pt x="26416" y="75057"/>
                  </a:lnTo>
                  <a:lnTo>
                    <a:pt x="31115" y="63627"/>
                  </a:lnTo>
                  <a:lnTo>
                    <a:pt x="30226" y="61595"/>
                  </a:lnTo>
                  <a:lnTo>
                    <a:pt x="254" y="61595"/>
                  </a:lnTo>
                  <a:cubicBezTo>
                    <a:pt x="2159" y="88646"/>
                    <a:pt x="22860" y="110617"/>
                    <a:pt x="49403" y="114427"/>
                  </a:cubicBezTo>
                  <a:lnTo>
                    <a:pt x="49403" y="51943"/>
                  </a:lnTo>
                  <a:cubicBezTo>
                    <a:pt x="49403" y="51181"/>
                    <a:pt x="49022" y="50419"/>
                    <a:pt x="48260" y="50038"/>
                  </a:cubicBezTo>
                  <a:lnTo>
                    <a:pt x="34925" y="43307"/>
                  </a:lnTo>
                  <a:lnTo>
                    <a:pt x="30099" y="47244"/>
                  </a:lnTo>
                  <a:lnTo>
                    <a:pt x="13208" y="27305"/>
                  </a:lnTo>
                  <a:lnTo>
                    <a:pt x="38608" y="33274"/>
                  </a:lnTo>
                  <a:lnTo>
                    <a:pt x="50165" y="46355"/>
                  </a:lnTo>
                  <a:lnTo>
                    <a:pt x="53594" y="49530"/>
                  </a:lnTo>
                  <a:lnTo>
                    <a:pt x="53594" y="114935"/>
                  </a:lnTo>
                  <a:cubicBezTo>
                    <a:pt x="54991" y="115062"/>
                    <a:pt x="56388" y="115062"/>
                    <a:pt x="57658" y="115062"/>
                  </a:cubicBezTo>
                  <a:cubicBezTo>
                    <a:pt x="58928" y="115062"/>
                    <a:pt x="60452" y="115062"/>
                    <a:pt x="61722" y="114935"/>
                  </a:cubicBezTo>
                  <a:lnTo>
                    <a:pt x="61722" y="66167"/>
                  </a:lnTo>
                  <a:cubicBezTo>
                    <a:pt x="61722" y="63881"/>
                    <a:pt x="62992" y="61849"/>
                    <a:pt x="64897" y="60706"/>
                  </a:cubicBezTo>
                  <a:lnTo>
                    <a:pt x="72517" y="56515"/>
                  </a:lnTo>
                  <a:lnTo>
                    <a:pt x="75438" y="43053"/>
                  </a:lnTo>
                  <a:lnTo>
                    <a:pt x="95885" y="63119"/>
                  </a:lnTo>
                  <a:lnTo>
                    <a:pt x="76327" y="62230"/>
                  </a:lnTo>
                  <a:lnTo>
                    <a:pt x="66802" y="64262"/>
                  </a:lnTo>
                  <a:lnTo>
                    <a:pt x="65786" y="65278"/>
                  </a:lnTo>
                  <a:lnTo>
                    <a:pt x="65786" y="114427"/>
                  </a:lnTo>
                  <a:cubicBezTo>
                    <a:pt x="69342" y="113919"/>
                    <a:pt x="72771" y="113030"/>
                    <a:pt x="76073" y="112014"/>
                  </a:cubicBezTo>
                  <a:cubicBezTo>
                    <a:pt x="76073" y="110490"/>
                    <a:pt x="76073" y="80645"/>
                    <a:pt x="76073" y="78105"/>
                  </a:cubicBezTo>
                  <a:lnTo>
                    <a:pt x="78867" y="71882"/>
                  </a:lnTo>
                  <a:lnTo>
                    <a:pt x="113411" y="71882"/>
                  </a:lnTo>
                  <a:cubicBezTo>
                    <a:pt x="118745" y="52578"/>
                    <a:pt x="112141" y="30226"/>
                    <a:pt x="98298" y="16891"/>
                  </a:cubicBezTo>
                  <a:lnTo>
                    <a:pt x="78486" y="26797"/>
                  </a:lnTo>
                  <a:cubicBezTo>
                    <a:pt x="77470" y="34544"/>
                    <a:pt x="72517" y="41148"/>
                    <a:pt x="65913" y="41148"/>
                  </a:cubicBezTo>
                  <a:cubicBezTo>
                    <a:pt x="65913" y="41148"/>
                    <a:pt x="65786" y="41148"/>
                    <a:pt x="65786" y="41148"/>
                  </a:cubicBezTo>
                  <a:lnTo>
                    <a:pt x="52324" y="21082"/>
                  </a:lnTo>
                  <a:lnTo>
                    <a:pt x="72136" y="22098"/>
                  </a:lnTo>
                  <a:cubicBezTo>
                    <a:pt x="72390" y="22098"/>
                    <a:pt x="72644" y="22225"/>
                    <a:pt x="73025" y="22225"/>
                  </a:cubicBezTo>
                  <a:cubicBezTo>
                    <a:pt x="78613" y="22225"/>
                    <a:pt x="92710" y="15240"/>
                    <a:pt x="95250" y="13970"/>
                  </a:cubicBezTo>
                  <a:cubicBezTo>
                    <a:pt x="84201" y="4318"/>
                    <a:pt x="71247" y="0"/>
                    <a:pt x="58420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43764" y="139573"/>
              <a:ext cx="31877" cy="34417"/>
            </a:xfrm>
            <a:custGeom>
              <a:avLst/>
              <a:gdLst/>
              <a:ahLst/>
              <a:cxnLst/>
              <a:rect l="l" t="t" r="r" b="b"/>
              <a:pathLst>
                <a:path w="31877" h="34417">
                  <a:moveTo>
                    <a:pt x="2032" y="0"/>
                  </a:moveTo>
                  <a:lnTo>
                    <a:pt x="0" y="889"/>
                  </a:lnTo>
                  <a:lnTo>
                    <a:pt x="0" y="34417"/>
                  </a:lnTo>
                  <a:cubicBezTo>
                    <a:pt x="14859" y="28067"/>
                    <a:pt x="26670" y="15494"/>
                    <a:pt x="31877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284265" y="3029037"/>
            <a:ext cx="1710732" cy="1710732"/>
            <a:chOff x="0" y="0"/>
            <a:chExt cx="1799996" cy="179999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99971" cy="1799971"/>
            </a:xfrm>
            <a:custGeom>
              <a:avLst/>
              <a:gdLst/>
              <a:ahLst/>
              <a:cxnLst/>
              <a:rect l="l" t="t" r="r" b="b"/>
              <a:pathLst>
                <a:path w="1799971" h="1799971">
                  <a:moveTo>
                    <a:pt x="171450" y="38100"/>
                  </a:moveTo>
                  <a:cubicBezTo>
                    <a:pt x="97790" y="38100"/>
                    <a:pt x="38100" y="97790"/>
                    <a:pt x="38100" y="171450"/>
                  </a:cubicBezTo>
                  <a:lnTo>
                    <a:pt x="19050" y="171450"/>
                  </a:lnTo>
                  <a:lnTo>
                    <a:pt x="38100" y="171450"/>
                  </a:lnTo>
                  <a:lnTo>
                    <a:pt x="38100" y="1780921"/>
                  </a:lnTo>
                  <a:lnTo>
                    <a:pt x="19050" y="1780921"/>
                  </a:lnTo>
                  <a:lnTo>
                    <a:pt x="19050" y="1761871"/>
                  </a:lnTo>
                  <a:lnTo>
                    <a:pt x="1628521" y="1761871"/>
                  </a:lnTo>
                  <a:lnTo>
                    <a:pt x="1628521" y="1780921"/>
                  </a:lnTo>
                  <a:lnTo>
                    <a:pt x="1628521" y="1761871"/>
                  </a:lnTo>
                  <a:cubicBezTo>
                    <a:pt x="1702181" y="1761871"/>
                    <a:pt x="1761871" y="1702181"/>
                    <a:pt x="1761871" y="1628521"/>
                  </a:cubicBezTo>
                  <a:lnTo>
                    <a:pt x="1780921" y="1628521"/>
                  </a:lnTo>
                  <a:lnTo>
                    <a:pt x="1761871" y="1628521"/>
                  </a:lnTo>
                  <a:lnTo>
                    <a:pt x="1761871" y="19050"/>
                  </a:lnTo>
                  <a:lnTo>
                    <a:pt x="1780921" y="19050"/>
                  </a:lnTo>
                  <a:lnTo>
                    <a:pt x="1780921" y="38100"/>
                  </a:lnTo>
                  <a:lnTo>
                    <a:pt x="171450" y="38100"/>
                  </a:lnTo>
                  <a:moveTo>
                    <a:pt x="171450" y="0"/>
                  </a:moveTo>
                  <a:lnTo>
                    <a:pt x="1799971" y="0"/>
                  </a:lnTo>
                  <a:lnTo>
                    <a:pt x="1799971" y="1628521"/>
                  </a:lnTo>
                  <a:cubicBezTo>
                    <a:pt x="1799971" y="1723263"/>
                    <a:pt x="1723263" y="1799971"/>
                    <a:pt x="1628521" y="1799971"/>
                  </a:cubicBezTo>
                  <a:lnTo>
                    <a:pt x="0" y="1799971"/>
                  </a:lnTo>
                  <a:lnTo>
                    <a:pt x="0" y="171450"/>
                  </a:lnTo>
                  <a:cubicBezTo>
                    <a:pt x="0" y="76708"/>
                    <a:pt x="76708" y="0"/>
                    <a:pt x="171450" y="0"/>
                  </a:cubicBezTo>
                  <a:close/>
                </a:path>
              </a:pathLst>
            </a:custGeom>
            <a:solidFill>
              <a:srgbClr val="546278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2316251" y="3029037"/>
            <a:ext cx="1710732" cy="1710732"/>
            <a:chOff x="0" y="0"/>
            <a:chExt cx="1799996" cy="179999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799971" cy="1799971"/>
            </a:xfrm>
            <a:custGeom>
              <a:avLst/>
              <a:gdLst/>
              <a:ahLst/>
              <a:cxnLst/>
              <a:rect l="l" t="t" r="r" b="b"/>
              <a:pathLst>
                <a:path w="1799971" h="1799971">
                  <a:moveTo>
                    <a:pt x="171450" y="38100"/>
                  </a:moveTo>
                  <a:cubicBezTo>
                    <a:pt x="97790" y="38100"/>
                    <a:pt x="38100" y="97790"/>
                    <a:pt x="38100" y="171450"/>
                  </a:cubicBezTo>
                  <a:lnTo>
                    <a:pt x="19050" y="171450"/>
                  </a:lnTo>
                  <a:lnTo>
                    <a:pt x="38100" y="171450"/>
                  </a:lnTo>
                  <a:lnTo>
                    <a:pt x="38100" y="1780921"/>
                  </a:lnTo>
                  <a:lnTo>
                    <a:pt x="19050" y="1780921"/>
                  </a:lnTo>
                  <a:lnTo>
                    <a:pt x="19050" y="1761871"/>
                  </a:lnTo>
                  <a:lnTo>
                    <a:pt x="1628521" y="1761871"/>
                  </a:lnTo>
                  <a:lnTo>
                    <a:pt x="1628521" y="1780921"/>
                  </a:lnTo>
                  <a:lnTo>
                    <a:pt x="1628521" y="1761871"/>
                  </a:lnTo>
                  <a:cubicBezTo>
                    <a:pt x="1702181" y="1761871"/>
                    <a:pt x="1761871" y="1702181"/>
                    <a:pt x="1761871" y="1628521"/>
                  </a:cubicBezTo>
                  <a:lnTo>
                    <a:pt x="1780921" y="1628521"/>
                  </a:lnTo>
                  <a:lnTo>
                    <a:pt x="1761871" y="1628521"/>
                  </a:lnTo>
                  <a:lnTo>
                    <a:pt x="1761871" y="19050"/>
                  </a:lnTo>
                  <a:lnTo>
                    <a:pt x="1780921" y="19050"/>
                  </a:lnTo>
                  <a:lnTo>
                    <a:pt x="1780921" y="38100"/>
                  </a:lnTo>
                  <a:lnTo>
                    <a:pt x="171450" y="38100"/>
                  </a:lnTo>
                  <a:moveTo>
                    <a:pt x="171450" y="0"/>
                  </a:moveTo>
                  <a:lnTo>
                    <a:pt x="1799971" y="0"/>
                  </a:lnTo>
                  <a:lnTo>
                    <a:pt x="1799971" y="1628521"/>
                  </a:lnTo>
                  <a:cubicBezTo>
                    <a:pt x="1799971" y="1723263"/>
                    <a:pt x="1723263" y="1799971"/>
                    <a:pt x="1628521" y="1799971"/>
                  </a:cubicBezTo>
                  <a:lnTo>
                    <a:pt x="0" y="1799971"/>
                  </a:lnTo>
                  <a:lnTo>
                    <a:pt x="0" y="171450"/>
                  </a:lnTo>
                  <a:cubicBezTo>
                    <a:pt x="0" y="76708"/>
                    <a:pt x="76708" y="0"/>
                    <a:pt x="171450" y="0"/>
                  </a:cubicBezTo>
                  <a:close/>
                </a:path>
              </a:pathLst>
            </a:custGeom>
            <a:solidFill>
              <a:srgbClr val="546278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7" name="Group 27"/>
          <p:cNvGrpSpPr>
            <a:grpSpLocks noChangeAspect="1"/>
          </p:cNvGrpSpPr>
          <p:nvPr/>
        </p:nvGrpSpPr>
        <p:grpSpPr>
          <a:xfrm>
            <a:off x="4320463" y="3029037"/>
            <a:ext cx="1710732" cy="1710732"/>
            <a:chOff x="0" y="0"/>
            <a:chExt cx="1799996" cy="179999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799971" cy="1799971"/>
            </a:xfrm>
            <a:custGeom>
              <a:avLst/>
              <a:gdLst/>
              <a:ahLst/>
              <a:cxnLst/>
              <a:rect l="l" t="t" r="r" b="b"/>
              <a:pathLst>
                <a:path w="1799971" h="1799971">
                  <a:moveTo>
                    <a:pt x="171450" y="38100"/>
                  </a:moveTo>
                  <a:cubicBezTo>
                    <a:pt x="97790" y="38100"/>
                    <a:pt x="38100" y="97790"/>
                    <a:pt x="38100" y="171450"/>
                  </a:cubicBezTo>
                  <a:lnTo>
                    <a:pt x="19050" y="171450"/>
                  </a:lnTo>
                  <a:lnTo>
                    <a:pt x="38100" y="171450"/>
                  </a:lnTo>
                  <a:lnTo>
                    <a:pt x="38100" y="1780921"/>
                  </a:lnTo>
                  <a:lnTo>
                    <a:pt x="19050" y="1780921"/>
                  </a:lnTo>
                  <a:lnTo>
                    <a:pt x="19050" y="1761871"/>
                  </a:lnTo>
                  <a:lnTo>
                    <a:pt x="1628521" y="1761871"/>
                  </a:lnTo>
                  <a:lnTo>
                    <a:pt x="1628521" y="1780921"/>
                  </a:lnTo>
                  <a:lnTo>
                    <a:pt x="1628521" y="1761871"/>
                  </a:lnTo>
                  <a:cubicBezTo>
                    <a:pt x="1702181" y="1761871"/>
                    <a:pt x="1761871" y="1702181"/>
                    <a:pt x="1761871" y="1628521"/>
                  </a:cubicBezTo>
                  <a:lnTo>
                    <a:pt x="1780921" y="1628521"/>
                  </a:lnTo>
                  <a:lnTo>
                    <a:pt x="1761871" y="1628521"/>
                  </a:lnTo>
                  <a:lnTo>
                    <a:pt x="1761871" y="19050"/>
                  </a:lnTo>
                  <a:lnTo>
                    <a:pt x="1780921" y="19050"/>
                  </a:lnTo>
                  <a:lnTo>
                    <a:pt x="1780921" y="38100"/>
                  </a:lnTo>
                  <a:lnTo>
                    <a:pt x="171450" y="38100"/>
                  </a:lnTo>
                  <a:moveTo>
                    <a:pt x="171450" y="0"/>
                  </a:moveTo>
                  <a:lnTo>
                    <a:pt x="1799971" y="0"/>
                  </a:lnTo>
                  <a:lnTo>
                    <a:pt x="1799971" y="1628521"/>
                  </a:lnTo>
                  <a:cubicBezTo>
                    <a:pt x="1799971" y="1723263"/>
                    <a:pt x="1723263" y="1799971"/>
                    <a:pt x="1628521" y="1799971"/>
                  </a:cubicBezTo>
                  <a:lnTo>
                    <a:pt x="0" y="1799971"/>
                  </a:lnTo>
                  <a:lnTo>
                    <a:pt x="0" y="171450"/>
                  </a:lnTo>
                  <a:cubicBezTo>
                    <a:pt x="0" y="76708"/>
                    <a:pt x="76708" y="0"/>
                    <a:pt x="171450" y="0"/>
                  </a:cubicBezTo>
                  <a:close/>
                </a:path>
              </a:pathLst>
            </a:custGeom>
            <a:solidFill>
              <a:srgbClr val="546278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6247039" y="3029037"/>
            <a:ext cx="1710732" cy="1710732"/>
            <a:chOff x="0" y="0"/>
            <a:chExt cx="1799996" cy="179999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99971" cy="1799971"/>
            </a:xfrm>
            <a:custGeom>
              <a:avLst/>
              <a:gdLst/>
              <a:ahLst/>
              <a:cxnLst/>
              <a:rect l="l" t="t" r="r" b="b"/>
              <a:pathLst>
                <a:path w="1799971" h="1799971">
                  <a:moveTo>
                    <a:pt x="171450" y="38100"/>
                  </a:moveTo>
                  <a:cubicBezTo>
                    <a:pt x="97790" y="38100"/>
                    <a:pt x="38100" y="97790"/>
                    <a:pt x="38100" y="171450"/>
                  </a:cubicBezTo>
                  <a:lnTo>
                    <a:pt x="19050" y="171450"/>
                  </a:lnTo>
                  <a:lnTo>
                    <a:pt x="38100" y="171450"/>
                  </a:lnTo>
                  <a:lnTo>
                    <a:pt x="38100" y="1780921"/>
                  </a:lnTo>
                  <a:lnTo>
                    <a:pt x="19050" y="1780921"/>
                  </a:lnTo>
                  <a:lnTo>
                    <a:pt x="19050" y="1761871"/>
                  </a:lnTo>
                  <a:lnTo>
                    <a:pt x="1628521" y="1761871"/>
                  </a:lnTo>
                  <a:lnTo>
                    <a:pt x="1628521" y="1780921"/>
                  </a:lnTo>
                  <a:lnTo>
                    <a:pt x="1628521" y="1761871"/>
                  </a:lnTo>
                  <a:cubicBezTo>
                    <a:pt x="1702181" y="1761871"/>
                    <a:pt x="1761871" y="1702181"/>
                    <a:pt x="1761871" y="1628521"/>
                  </a:cubicBezTo>
                  <a:lnTo>
                    <a:pt x="1780921" y="1628521"/>
                  </a:lnTo>
                  <a:lnTo>
                    <a:pt x="1761871" y="1628521"/>
                  </a:lnTo>
                  <a:lnTo>
                    <a:pt x="1761871" y="19050"/>
                  </a:lnTo>
                  <a:lnTo>
                    <a:pt x="1780921" y="19050"/>
                  </a:lnTo>
                  <a:lnTo>
                    <a:pt x="1780921" y="38100"/>
                  </a:lnTo>
                  <a:lnTo>
                    <a:pt x="171450" y="38100"/>
                  </a:lnTo>
                  <a:moveTo>
                    <a:pt x="171450" y="0"/>
                  </a:moveTo>
                  <a:lnTo>
                    <a:pt x="1799971" y="0"/>
                  </a:lnTo>
                  <a:lnTo>
                    <a:pt x="1799971" y="1628521"/>
                  </a:lnTo>
                  <a:cubicBezTo>
                    <a:pt x="1799971" y="1723263"/>
                    <a:pt x="1723263" y="1799971"/>
                    <a:pt x="1628521" y="1799971"/>
                  </a:cubicBezTo>
                  <a:lnTo>
                    <a:pt x="0" y="1799971"/>
                  </a:lnTo>
                  <a:lnTo>
                    <a:pt x="0" y="171450"/>
                  </a:lnTo>
                  <a:cubicBezTo>
                    <a:pt x="0" y="76708"/>
                    <a:pt x="76708" y="0"/>
                    <a:pt x="171450" y="0"/>
                  </a:cubicBezTo>
                  <a:close/>
                </a:path>
              </a:pathLst>
            </a:custGeom>
            <a:solidFill>
              <a:srgbClr val="546278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8249796" y="3029037"/>
            <a:ext cx="1710732" cy="1710732"/>
            <a:chOff x="0" y="0"/>
            <a:chExt cx="1799996" cy="179999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799971" cy="1799971"/>
            </a:xfrm>
            <a:custGeom>
              <a:avLst/>
              <a:gdLst/>
              <a:ahLst/>
              <a:cxnLst/>
              <a:rect l="l" t="t" r="r" b="b"/>
              <a:pathLst>
                <a:path w="1799971" h="1799971">
                  <a:moveTo>
                    <a:pt x="171450" y="38100"/>
                  </a:moveTo>
                  <a:cubicBezTo>
                    <a:pt x="97790" y="38100"/>
                    <a:pt x="38100" y="97790"/>
                    <a:pt x="38100" y="171450"/>
                  </a:cubicBezTo>
                  <a:lnTo>
                    <a:pt x="19050" y="171450"/>
                  </a:lnTo>
                  <a:lnTo>
                    <a:pt x="38100" y="171450"/>
                  </a:lnTo>
                  <a:lnTo>
                    <a:pt x="38100" y="1780921"/>
                  </a:lnTo>
                  <a:lnTo>
                    <a:pt x="19050" y="1780921"/>
                  </a:lnTo>
                  <a:lnTo>
                    <a:pt x="19050" y="1761871"/>
                  </a:lnTo>
                  <a:lnTo>
                    <a:pt x="1628521" y="1761871"/>
                  </a:lnTo>
                  <a:lnTo>
                    <a:pt x="1628521" y="1780921"/>
                  </a:lnTo>
                  <a:lnTo>
                    <a:pt x="1628521" y="1761871"/>
                  </a:lnTo>
                  <a:cubicBezTo>
                    <a:pt x="1702181" y="1761871"/>
                    <a:pt x="1761871" y="1702181"/>
                    <a:pt x="1761871" y="1628521"/>
                  </a:cubicBezTo>
                  <a:lnTo>
                    <a:pt x="1780921" y="1628521"/>
                  </a:lnTo>
                  <a:lnTo>
                    <a:pt x="1761871" y="1628521"/>
                  </a:lnTo>
                  <a:lnTo>
                    <a:pt x="1761871" y="19050"/>
                  </a:lnTo>
                  <a:lnTo>
                    <a:pt x="1780921" y="19050"/>
                  </a:lnTo>
                  <a:lnTo>
                    <a:pt x="1780921" y="38100"/>
                  </a:lnTo>
                  <a:lnTo>
                    <a:pt x="171450" y="38100"/>
                  </a:lnTo>
                  <a:moveTo>
                    <a:pt x="171450" y="0"/>
                  </a:moveTo>
                  <a:lnTo>
                    <a:pt x="1799971" y="0"/>
                  </a:lnTo>
                  <a:lnTo>
                    <a:pt x="1799971" y="1628521"/>
                  </a:lnTo>
                  <a:cubicBezTo>
                    <a:pt x="1799971" y="1723263"/>
                    <a:pt x="1723263" y="1799971"/>
                    <a:pt x="1628521" y="1799971"/>
                  </a:cubicBezTo>
                  <a:lnTo>
                    <a:pt x="0" y="1799971"/>
                  </a:lnTo>
                  <a:lnTo>
                    <a:pt x="0" y="171450"/>
                  </a:lnTo>
                  <a:cubicBezTo>
                    <a:pt x="0" y="76708"/>
                    <a:pt x="76708" y="0"/>
                    <a:pt x="171450" y="0"/>
                  </a:cubicBezTo>
                  <a:close/>
                </a:path>
              </a:pathLst>
            </a:custGeom>
            <a:solidFill>
              <a:srgbClr val="546278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10155175" y="3029037"/>
            <a:ext cx="1710732" cy="1710732"/>
            <a:chOff x="0" y="0"/>
            <a:chExt cx="1799996" cy="179999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99971" cy="1799971"/>
            </a:xfrm>
            <a:custGeom>
              <a:avLst/>
              <a:gdLst/>
              <a:ahLst/>
              <a:cxnLst/>
              <a:rect l="l" t="t" r="r" b="b"/>
              <a:pathLst>
                <a:path w="1799971" h="1799971">
                  <a:moveTo>
                    <a:pt x="171450" y="38100"/>
                  </a:moveTo>
                  <a:cubicBezTo>
                    <a:pt x="97790" y="38100"/>
                    <a:pt x="38100" y="97790"/>
                    <a:pt x="38100" y="171450"/>
                  </a:cubicBezTo>
                  <a:lnTo>
                    <a:pt x="19050" y="171450"/>
                  </a:lnTo>
                  <a:lnTo>
                    <a:pt x="38100" y="171450"/>
                  </a:lnTo>
                  <a:lnTo>
                    <a:pt x="38100" y="1780921"/>
                  </a:lnTo>
                  <a:lnTo>
                    <a:pt x="19050" y="1780921"/>
                  </a:lnTo>
                  <a:lnTo>
                    <a:pt x="19050" y="1761871"/>
                  </a:lnTo>
                  <a:lnTo>
                    <a:pt x="1628521" y="1761871"/>
                  </a:lnTo>
                  <a:lnTo>
                    <a:pt x="1628521" y="1780921"/>
                  </a:lnTo>
                  <a:lnTo>
                    <a:pt x="1628521" y="1761871"/>
                  </a:lnTo>
                  <a:cubicBezTo>
                    <a:pt x="1702181" y="1761871"/>
                    <a:pt x="1761871" y="1702181"/>
                    <a:pt x="1761871" y="1628521"/>
                  </a:cubicBezTo>
                  <a:lnTo>
                    <a:pt x="1780921" y="1628521"/>
                  </a:lnTo>
                  <a:lnTo>
                    <a:pt x="1761871" y="1628521"/>
                  </a:lnTo>
                  <a:lnTo>
                    <a:pt x="1761871" y="19050"/>
                  </a:lnTo>
                  <a:lnTo>
                    <a:pt x="1780921" y="19050"/>
                  </a:lnTo>
                  <a:lnTo>
                    <a:pt x="1780921" y="38100"/>
                  </a:lnTo>
                  <a:lnTo>
                    <a:pt x="171450" y="38100"/>
                  </a:lnTo>
                  <a:moveTo>
                    <a:pt x="171450" y="0"/>
                  </a:moveTo>
                  <a:lnTo>
                    <a:pt x="1799971" y="0"/>
                  </a:lnTo>
                  <a:lnTo>
                    <a:pt x="1799971" y="1628521"/>
                  </a:lnTo>
                  <a:cubicBezTo>
                    <a:pt x="1799971" y="1723263"/>
                    <a:pt x="1723263" y="1799971"/>
                    <a:pt x="1628521" y="1799971"/>
                  </a:cubicBezTo>
                  <a:lnTo>
                    <a:pt x="0" y="1799971"/>
                  </a:lnTo>
                  <a:lnTo>
                    <a:pt x="0" y="171450"/>
                  </a:lnTo>
                  <a:cubicBezTo>
                    <a:pt x="0" y="76708"/>
                    <a:pt x="76708" y="0"/>
                    <a:pt x="171450" y="0"/>
                  </a:cubicBezTo>
                  <a:close/>
                </a:path>
              </a:pathLst>
            </a:custGeom>
            <a:solidFill>
              <a:srgbClr val="546278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303656" y="3048428"/>
            <a:ext cx="1671950" cy="1671950"/>
            <a:chOff x="0" y="0"/>
            <a:chExt cx="2349208" cy="234920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349246" cy="2349246"/>
            </a:xfrm>
            <a:custGeom>
              <a:avLst/>
              <a:gdLst/>
              <a:ahLst/>
              <a:cxnLst/>
              <a:rect l="l" t="t" r="r" b="b"/>
              <a:pathLst>
                <a:path w="2349246" h="2349246">
                  <a:moveTo>
                    <a:pt x="203200" y="0"/>
                  </a:moveTo>
                  <a:cubicBezTo>
                    <a:pt x="90932" y="0"/>
                    <a:pt x="0" y="90932"/>
                    <a:pt x="0" y="203200"/>
                  </a:cubicBezTo>
                  <a:lnTo>
                    <a:pt x="0" y="2349246"/>
                  </a:lnTo>
                  <a:lnTo>
                    <a:pt x="2146046" y="2349246"/>
                  </a:lnTo>
                  <a:cubicBezTo>
                    <a:pt x="2258314" y="2349246"/>
                    <a:pt x="2349246" y="2258314"/>
                    <a:pt x="2349246" y="2146046"/>
                  </a:cubicBezTo>
                  <a:lnTo>
                    <a:pt x="2349246" y="0"/>
                  </a:lnTo>
                  <a:close/>
                </a:path>
              </a:pathLst>
            </a:custGeom>
            <a:blipFill>
              <a:blip r:embed="rId4"/>
              <a:stretch>
                <a:fillRect l="-774" t="-758" r="-741" b="-75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2336290" y="3049723"/>
            <a:ext cx="1670656" cy="1670656"/>
            <a:chOff x="0" y="0"/>
            <a:chExt cx="2349208" cy="234920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349246" cy="2349246"/>
            </a:xfrm>
            <a:custGeom>
              <a:avLst/>
              <a:gdLst/>
              <a:ahLst/>
              <a:cxnLst/>
              <a:rect l="l" t="t" r="r" b="b"/>
              <a:pathLst>
                <a:path w="2349246" h="2349246">
                  <a:moveTo>
                    <a:pt x="203200" y="0"/>
                  </a:moveTo>
                  <a:cubicBezTo>
                    <a:pt x="91059" y="0"/>
                    <a:pt x="0" y="90932"/>
                    <a:pt x="0" y="203200"/>
                  </a:cubicBezTo>
                  <a:lnTo>
                    <a:pt x="0" y="2349246"/>
                  </a:lnTo>
                  <a:lnTo>
                    <a:pt x="2146046" y="2349246"/>
                  </a:lnTo>
                  <a:cubicBezTo>
                    <a:pt x="2258314" y="2349246"/>
                    <a:pt x="2349246" y="2258314"/>
                    <a:pt x="2349246" y="2146046"/>
                  </a:cubicBezTo>
                  <a:lnTo>
                    <a:pt x="2349246" y="0"/>
                  </a:lnTo>
                  <a:close/>
                </a:path>
              </a:pathLst>
            </a:custGeom>
            <a:blipFill>
              <a:blip r:embed="rId5"/>
              <a:stretch>
                <a:fillRect l="-734" t="-768" r="-733" b="-767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39" name="Group 39"/>
          <p:cNvGrpSpPr>
            <a:grpSpLocks noChangeAspect="1"/>
          </p:cNvGrpSpPr>
          <p:nvPr/>
        </p:nvGrpSpPr>
        <p:grpSpPr>
          <a:xfrm>
            <a:off x="4354748" y="3049723"/>
            <a:ext cx="1659019" cy="1659027"/>
            <a:chOff x="0" y="0"/>
            <a:chExt cx="2349195" cy="234920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349246" cy="2349246"/>
            </a:xfrm>
            <a:custGeom>
              <a:avLst/>
              <a:gdLst/>
              <a:ahLst/>
              <a:cxnLst/>
              <a:rect l="l" t="t" r="r" b="b"/>
              <a:pathLst>
                <a:path w="2349246" h="2349246">
                  <a:moveTo>
                    <a:pt x="203200" y="0"/>
                  </a:moveTo>
                  <a:cubicBezTo>
                    <a:pt x="90932" y="0"/>
                    <a:pt x="0" y="90932"/>
                    <a:pt x="0" y="203200"/>
                  </a:cubicBezTo>
                  <a:lnTo>
                    <a:pt x="0" y="2349246"/>
                  </a:lnTo>
                  <a:lnTo>
                    <a:pt x="2146046" y="2349246"/>
                  </a:lnTo>
                  <a:cubicBezTo>
                    <a:pt x="2258314" y="2349246"/>
                    <a:pt x="2349246" y="2258314"/>
                    <a:pt x="2349246" y="2146046"/>
                  </a:cubicBezTo>
                  <a:lnTo>
                    <a:pt x="2349246" y="0"/>
                  </a:lnTo>
                  <a:close/>
                </a:path>
              </a:pathLst>
            </a:custGeom>
            <a:blipFill>
              <a:blip r:embed="rId6"/>
              <a:stretch>
                <a:fillRect l="-741" t="-731" r="-721" b="-73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1" name="Group 41"/>
          <p:cNvGrpSpPr>
            <a:grpSpLocks noChangeAspect="1"/>
          </p:cNvGrpSpPr>
          <p:nvPr/>
        </p:nvGrpSpPr>
        <p:grpSpPr>
          <a:xfrm>
            <a:off x="6276857" y="3048427"/>
            <a:ext cx="1660322" cy="1660322"/>
            <a:chOff x="0" y="0"/>
            <a:chExt cx="2349208" cy="234920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2349246" cy="2349246"/>
            </a:xfrm>
            <a:custGeom>
              <a:avLst/>
              <a:gdLst/>
              <a:ahLst/>
              <a:cxnLst/>
              <a:rect l="l" t="t" r="r" b="b"/>
              <a:pathLst>
                <a:path w="2349246" h="2349246">
                  <a:moveTo>
                    <a:pt x="203200" y="0"/>
                  </a:moveTo>
                  <a:cubicBezTo>
                    <a:pt x="91059" y="0"/>
                    <a:pt x="0" y="90932"/>
                    <a:pt x="0" y="203200"/>
                  </a:cubicBezTo>
                  <a:lnTo>
                    <a:pt x="0" y="2349246"/>
                  </a:lnTo>
                  <a:lnTo>
                    <a:pt x="2146046" y="2349246"/>
                  </a:lnTo>
                  <a:cubicBezTo>
                    <a:pt x="2258314" y="2349246"/>
                    <a:pt x="2349246" y="2258314"/>
                    <a:pt x="2349246" y="2146046"/>
                  </a:cubicBezTo>
                  <a:lnTo>
                    <a:pt x="2349246" y="0"/>
                  </a:lnTo>
                  <a:close/>
                </a:path>
              </a:pathLst>
            </a:custGeom>
            <a:blipFill>
              <a:blip r:embed="rId7"/>
              <a:stretch>
                <a:fillRect l="-758" t="-720" r="-763" b="-73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3" name="Group 43"/>
          <p:cNvGrpSpPr>
            <a:grpSpLocks noChangeAspect="1"/>
          </p:cNvGrpSpPr>
          <p:nvPr/>
        </p:nvGrpSpPr>
        <p:grpSpPr>
          <a:xfrm>
            <a:off x="8276271" y="3048427"/>
            <a:ext cx="1660314" cy="1660322"/>
            <a:chOff x="0" y="0"/>
            <a:chExt cx="2349195" cy="234920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2349246" cy="2349246"/>
            </a:xfrm>
            <a:custGeom>
              <a:avLst/>
              <a:gdLst/>
              <a:ahLst/>
              <a:cxnLst/>
              <a:rect l="l" t="t" r="r" b="b"/>
              <a:pathLst>
                <a:path w="2349246" h="2349246">
                  <a:moveTo>
                    <a:pt x="203200" y="0"/>
                  </a:moveTo>
                  <a:cubicBezTo>
                    <a:pt x="90932" y="0"/>
                    <a:pt x="0" y="90932"/>
                    <a:pt x="0" y="203200"/>
                  </a:cubicBezTo>
                  <a:lnTo>
                    <a:pt x="0" y="2349246"/>
                  </a:lnTo>
                  <a:lnTo>
                    <a:pt x="2146046" y="2349246"/>
                  </a:lnTo>
                  <a:cubicBezTo>
                    <a:pt x="2258314" y="2349246"/>
                    <a:pt x="2349246" y="2258314"/>
                    <a:pt x="2349246" y="2146046"/>
                  </a:cubicBezTo>
                  <a:lnTo>
                    <a:pt x="2349246" y="0"/>
                  </a:lnTo>
                  <a:close/>
                </a:path>
              </a:pathLst>
            </a:custGeom>
            <a:blipFill>
              <a:blip r:embed="rId8"/>
              <a:stretch>
                <a:fillRect l="-725" t="-724" r="-745" b="-746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0187417" y="3048427"/>
            <a:ext cx="1660322" cy="1660322"/>
            <a:chOff x="0" y="0"/>
            <a:chExt cx="2349208" cy="234920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2349246" cy="2349246"/>
            </a:xfrm>
            <a:custGeom>
              <a:avLst/>
              <a:gdLst/>
              <a:ahLst/>
              <a:cxnLst/>
              <a:rect l="l" t="t" r="r" b="b"/>
              <a:pathLst>
                <a:path w="2349246" h="2349246">
                  <a:moveTo>
                    <a:pt x="203200" y="0"/>
                  </a:moveTo>
                  <a:cubicBezTo>
                    <a:pt x="90932" y="0"/>
                    <a:pt x="0" y="90932"/>
                    <a:pt x="0" y="203200"/>
                  </a:cubicBezTo>
                  <a:lnTo>
                    <a:pt x="0" y="2349246"/>
                  </a:lnTo>
                  <a:lnTo>
                    <a:pt x="2146046" y="2349246"/>
                  </a:lnTo>
                  <a:cubicBezTo>
                    <a:pt x="2258314" y="2349246"/>
                    <a:pt x="2349246" y="2258314"/>
                    <a:pt x="2349246" y="2146046"/>
                  </a:cubicBezTo>
                  <a:lnTo>
                    <a:pt x="2349246" y="0"/>
                  </a:lnTo>
                  <a:close/>
                </a:path>
              </a:pathLst>
            </a:custGeom>
            <a:blipFill>
              <a:blip r:embed="rId9"/>
              <a:stretch>
                <a:fillRect l="-736" t="-769" r="-735" b="-768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47" name="Freeform 47"/>
          <p:cNvSpPr/>
          <p:nvPr/>
        </p:nvSpPr>
        <p:spPr>
          <a:xfrm>
            <a:off x="251" y="5274508"/>
            <a:ext cx="2150780" cy="2013667"/>
          </a:xfrm>
          <a:custGeom>
            <a:avLst/>
            <a:gdLst/>
            <a:ahLst/>
            <a:cxnLst/>
            <a:rect l="l" t="t" r="r" b="b"/>
            <a:pathLst>
              <a:path w="3227010" h="3021288">
                <a:moveTo>
                  <a:pt x="0" y="0"/>
                </a:moveTo>
                <a:lnTo>
                  <a:pt x="3227010" y="0"/>
                </a:lnTo>
                <a:lnTo>
                  <a:pt x="3227010" y="3021288"/>
                </a:lnTo>
                <a:lnTo>
                  <a:pt x="0" y="302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3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48" name="Group 48"/>
          <p:cNvGrpSpPr/>
          <p:nvPr/>
        </p:nvGrpSpPr>
        <p:grpSpPr>
          <a:xfrm>
            <a:off x="1386721" y="5678099"/>
            <a:ext cx="9422366" cy="493950"/>
            <a:chOff x="0" y="0"/>
            <a:chExt cx="18849641" cy="988157"/>
          </a:xfrm>
        </p:grpSpPr>
        <p:grpSp>
          <p:nvGrpSpPr>
            <p:cNvPr id="49" name="Group 49"/>
            <p:cNvGrpSpPr/>
            <p:nvPr/>
          </p:nvGrpSpPr>
          <p:grpSpPr>
            <a:xfrm>
              <a:off x="0" y="0"/>
              <a:ext cx="988157" cy="988157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60200" tIns="60200" rIns="60200" bIns="60200" rtlCol="0" anchor="ctr"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116"/>
                  </a:lnSpc>
                </a:pPr>
                <a:endParaRPr sz="800"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118817" y="193870"/>
              <a:ext cx="750523" cy="600418"/>
            </a:xfrm>
            <a:custGeom>
              <a:avLst/>
              <a:gdLst/>
              <a:ahLst/>
              <a:cxnLst/>
              <a:rect l="l" t="t" r="r" b="b"/>
              <a:pathLst>
                <a:path w="750523" h="600418">
                  <a:moveTo>
                    <a:pt x="0" y="0"/>
                  </a:moveTo>
                  <a:lnTo>
                    <a:pt x="750523" y="0"/>
                  </a:lnTo>
                  <a:lnTo>
                    <a:pt x="750523" y="600418"/>
                  </a:lnTo>
                  <a:lnTo>
                    <a:pt x="0" y="600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grpSp>
          <p:nvGrpSpPr>
            <p:cNvPr id="53" name="Group 53"/>
            <p:cNvGrpSpPr/>
            <p:nvPr/>
          </p:nvGrpSpPr>
          <p:grpSpPr>
            <a:xfrm>
              <a:off x="15483148" y="0"/>
              <a:ext cx="988157" cy="988157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60200" tIns="60200" rIns="60200" bIns="60200" rtlCol="0" anchor="ctr"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116"/>
                  </a:lnSpc>
                </a:pPr>
                <a:endParaRPr sz="800"/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15620142" y="121410"/>
              <a:ext cx="714169" cy="745337"/>
            </a:xfrm>
            <a:custGeom>
              <a:avLst/>
              <a:gdLst/>
              <a:ahLst/>
              <a:cxnLst/>
              <a:rect l="l" t="t" r="r" b="b"/>
              <a:pathLst>
                <a:path w="714169" h="745337">
                  <a:moveTo>
                    <a:pt x="0" y="0"/>
                  </a:moveTo>
                  <a:lnTo>
                    <a:pt x="714169" y="0"/>
                  </a:lnTo>
                  <a:lnTo>
                    <a:pt x="714169" y="745337"/>
                  </a:lnTo>
                  <a:lnTo>
                    <a:pt x="0" y="745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3404833" y="0"/>
              <a:ext cx="988157" cy="988157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60200" tIns="60200" rIns="60200" bIns="60200" rtlCol="0" anchor="ctr"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116"/>
                  </a:lnSpc>
                </a:pPr>
                <a:endParaRPr sz="800"/>
              </a:p>
            </p:txBody>
          </p:sp>
        </p:grpSp>
        <p:sp>
          <p:nvSpPr>
            <p:cNvPr id="60" name="Freeform 60"/>
            <p:cNvSpPr/>
            <p:nvPr/>
          </p:nvSpPr>
          <p:spPr>
            <a:xfrm>
              <a:off x="3555388" y="150554"/>
              <a:ext cx="687049" cy="687049"/>
            </a:xfrm>
            <a:custGeom>
              <a:avLst/>
              <a:gdLst/>
              <a:ahLst/>
              <a:cxnLst/>
              <a:rect l="l" t="t" r="r" b="b"/>
              <a:pathLst>
                <a:path w="687049" h="687049">
                  <a:moveTo>
                    <a:pt x="0" y="0"/>
                  </a:moveTo>
                  <a:lnTo>
                    <a:pt x="687048" y="0"/>
                  </a:lnTo>
                  <a:lnTo>
                    <a:pt x="687048" y="687049"/>
                  </a:lnTo>
                  <a:lnTo>
                    <a:pt x="0" y="68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4640653" y="176752"/>
              <a:ext cx="1701843" cy="51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25"/>
                </a:lnSpc>
              </a:pPr>
              <a:r>
                <a:rPr lang="en-US" sz="1589">
                  <a:solidFill>
                    <a:srgbClr val="FFFFFF"/>
                  </a:solidFill>
                  <a:latin typeface="Inter"/>
                </a:rPr>
                <a:t>elektro</a:t>
              </a:r>
            </a:p>
          </p:txBody>
        </p:sp>
        <p:grpSp>
          <p:nvGrpSpPr>
            <p:cNvPr id="62" name="Group 62"/>
            <p:cNvGrpSpPr/>
            <p:nvPr/>
          </p:nvGrpSpPr>
          <p:grpSpPr>
            <a:xfrm>
              <a:off x="12431874" y="0"/>
              <a:ext cx="988157" cy="988157"/>
              <a:chOff x="0" y="0"/>
              <a:chExt cx="812800" cy="812800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60200" tIns="60200" rIns="60200" bIns="60200" rtlCol="0" anchor="ctr"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116"/>
                  </a:lnSpc>
                </a:pPr>
                <a:endParaRPr sz="800"/>
              </a:p>
            </p:txBody>
          </p:sp>
        </p:grpSp>
        <p:sp>
          <p:nvSpPr>
            <p:cNvPr id="65" name="Freeform 65"/>
            <p:cNvSpPr/>
            <p:nvPr/>
          </p:nvSpPr>
          <p:spPr>
            <a:xfrm>
              <a:off x="12650529" y="164496"/>
              <a:ext cx="550847" cy="649010"/>
            </a:xfrm>
            <a:custGeom>
              <a:avLst/>
              <a:gdLst/>
              <a:ahLst/>
              <a:cxnLst/>
              <a:rect l="l" t="t" r="r" b="b"/>
              <a:pathLst>
                <a:path w="550847" h="649010">
                  <a:moveTo>
                    <a:pt x="0" y="0"/>
                  </a:moveTo>
                  <a:lnTo>
                    <a:pt x="550847" y="0"/>
                  </a:lnTo>
                  <a:lnTo>
                    <a:pt x="550847" y="649009"/>
                  </a:lnTo>
                  <a:lnTo>
                    <a:pt x="0" y="649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grpSp>
          <p:nvGrpSpPr>
            <p:cNvPr id="66" name="Group 66"/>
            <p:cNvGrpSpPr/>
            <p:nvPr/>
          </p:nvGrpSpPr>
          <p:grpSpPr>
            <a:xfrm>
              <a:off x="10064283" y="0"/>
              <a:ext cx="988157" cy="988157"/>
              <a:chOff x="0" y="0"/>
              <a:chExt cx="812800" cy="812800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60200" tIns="60200" rIns="60200" bIns="60200" rtlCol="0" anchor="ctr"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116"/>
                  </a:lnSpc>
                </a:pPr>
                <a:endParaRPr sz="800"/>
              </a:p>
            </p:txBody>
          </p:sp>
        </p:grpSp>
        <p:sp>
          <p:nvSpPr>
            <p:cNvPr id="69" name="Freeform 69"/>
            <p:cNvSpPr/>
            <p:nvPr/>
          </p:nvSpPr>
          <p:spPr>
            <a:xfrm>
              <a:off x="10201278" y="176366"/>
              <a:ext cx="695721" cy="635425"/>
            </a:xfrm>
            <a:custGeom>
              <a:avLst/>
              <a:gdLst/>
              <a:ahLst/>
              <a:cxnLst/>
              <a:rect l="l" t="t" r="r" b="b"/>
              <a:pathLst>
                <a:path w="695721" h="635425">
                  <a:moveTo>
                    <a:pt x="0" y="0"/>
                  </a:moveTo>
                  <a:lnTo>
                    <a:pt x="695721" y="0"/>
                  </a:lnTo>
                  <a:lnTo>
                    <a:pt x="695721" y="635425"/>
                  </a:lnTo>
                  <a:lnTo>
                    <a:pt x="0" y="635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grpSp>
          <p:nvGrpSpPr>
            <p:cNvPr id="70" name="Group 70"/>
            <p:cNvGrpSpPr/>
            <p:nvPr/>
          </p:nvGrpSpPr>
          <p:grpSpPr>
            <a:xfrm>
              <a:off x="6215445" y="0"/>
              <a:ext cx="988157" cy="988157"/>
              <a:chOff x="0" y="0"/>
              <a:chExt cx="812800" cy="812800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60200" tIns="60200" rIns="60200" bIns="60200" rtlCol="0" anchor="ctr"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116"/>
                  </a:lnSpc>
                </a:pPr>
                <a:endParaRPr sz="800"/>
              </a:p>
            </p:txBody>
          </p:sp>
        </p:grpSp>
        <p:sp>
          <p:nvSpPr>
            <p:cNvPr id="73" name="Freeform 73"/>
            <p:cNvSpPr/>
            <p:nvPr/>
          </p:nvSpPr>
          <p:spPr>
            <a:xfrm>
              <a:off x="6349464" y="203228"/>
              <a:ext cx="720119" cy="691315"/>
            </a:xfrm>
            <a:custGeom>
              <a:avLst/>
              <a:gdLst/>
              <a:ahLst/>
              <a:cxnLst/>
              <a:rect l="l" t="t" r="r" b="b"/>
              <a:pathLst>
                <a:path w="720119" h="691315">
                  <a:moveTo>
                    <a:pt x="0" y="0"/>
                  </a:moveTo>
                  <a:lnTo>
                    <a:pt x="720119" y="0"/>
                  </a:lnTo>
                  <a:lnTo>
                    <a:pt x="720119" y="691315"/>
                  </a:lnTo>
                  <a:lnTo>
                    <a:pt x="0" y="6913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1235819" y="176752"/>
              <a:ext cx="2169014" cy="51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25"/>
                </a:lnSpc>
              </a:pPr>
              <a:r>
                <a:rPr lang="en-US" sz="1589">
                  <a:solidFill>
                    <a:srgbClr val="FFFFFF"/>
                  </a:solidFill>
                  <a:latin typeface="Inter"/>
                </a:rPr>
                <a:t>materiály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6680627" y="212306"/>
              <a:ext cx="2169014" cy="51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25"/>
                </a:lnSpc>
              </a:pPr>
              <a:r>
                <a:rPr lang="en-US" sz="1589">
                  <a:solidFill>
                    <a:srgbClr val="FFFFFF"/>
                  </a:solidFill>
                  <a:latin typeface="Inter"/>
                </a:rPr>
                <a:t>fyzika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13629353" y="212306"/>
              <a:ext cx="2169014" cy="51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25"/>
                </a:lnSpc>
              </a:pPr>
              <a:r>
                <a:rPr lang="en-US" sz="1589">
                  <a:solidFill>
                    <a:srgbClr val="FFFFFF"/>
                  </a:solidFill>
                  <a:latin typeface="Inter"/>
                </a:rPr>
                <a:t>chemie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11390239" y="247860"/>
              <a:ext cx="1041635" cy="51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25"/>
                </a:lnSpc>
              </a:pPr>
              <a:r>
                <a:rPr lang="en-US" sz="1589">
                  <a:solidFill>
                    <a:srgbClr val="FFFFFF"/>
                  </a:solidFill>
                  <a:latin typeface="Inter"/>
                </a:rPr>
                <a:t>IT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7451264" y="212306"/>
              <a:ext cx="2628908" cy="515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25"/>
                </a:lnSpc>
              </a:pPr>
              <a:r>
                <a:rPr lang="en-US" sz="1589">
                  <a:solidFill>
                    <a:srgbClr val="FFFFFF"/>
                  </a:solidFill>
                  <a:latin typeface="Inter"/>
                </a:rPr>
                <a:t>technologie</a:t>
              </a:r>
            </a:p>
          </p:txBody>
        </p:sp>
      </p:grpSp>
      <p:sp>
        <p:nvSpPr>
          <p:cNvPr id="79" name="TextBox 79"/>
          <p:cNvSpPr txBox="1"/>
          <p:nvPr/>
        </p:nvSpPr>
        <p:spPr>
          <a:xfrm>
            <a:off x="3059467" y="129728"/>
            <a:ext cx="6045965" cy="697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761"/>
              </a:lnSpc>
            </a:pPr>
            <a:r>
              <a:rPr lang="en-US" sz="4115" dirty="0">
                <a:solidFill>
                  <a:srgbClr val="FFFFFF"/>
                </a:solidFill>
                <a:latin typeface="Inter Bold"/>
              </a:rPr>
              <a:t>PŘIJĎ K NÁM NA STÁŽ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037078" y="791549"/>
            <a:ext cx="6090744" cy="351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77"/>
              </a:lnSpc>
            </a:pPr>
            <a:r>
              <a:rPr lang="en-US" sz="2055">
                <a:solidFill>
                  <a:srgbClr val="FFFFFF"/>
                </a:solidFill>
                <a:latin typeface="Inter Ultra-Bold"/>
              </a:rPr>
              <a:t>A ROZJEĎ SVOU KARIÉRU V POLOVODIČÍCH!</a:t>
            </a:r>
          </a:p>
        </p:txBody>
      </p:sp>
      <p:sp>
        <p:nvSpPr>
          <p:cNvPr id="81" name="Freeform 81"/>
          <p:cNvSpPr/>
          <p:nvPr/>
        </p:nvSpPr>
        <p:spPr>
          <a:xfrm flipH="1">
            <a:off x="8536618" y="16524"/>
            <a:ext cx="3669270" cy="3435353"/>
          </a:xfrm>
          <a:custGeom>
            <a:avLst/>
            <a:gdLst/>
            <a:ahLst/>
            <a:cxnLst/>
            <a:rect l="l" t="t" r="r" b="b"/>
            <a:pathLst>
              <a:path w="5505338" h="5154372">
                <a:moveTo>
                  <a:pt x="5505338" y="0"/>
                </a:moveTo>
                <a:lnTo>
                  <a:pt x="0" y="0"/>
                </a:lnTo>
                <a:lnTo>
                  <a:pt x="0" y="5154373"/>
                </a:lnTo>
                <a:lnTo>
                  <a:pt x="5505338" y="5154373"/>
                </a:lnTo>
                <a:lnTo>
                  <a:pt x="5505338" y="0"/>
                </a:lnTo>
                <a:close/>
              </a:path>
            </a:pathLst>
          </a:custGeom>
          <a:blipFill>
            <a:blip r:embed="rId10">
              <a:alphaModFix amt="1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82" name="Group 82"/>
          <p:cNvGrpSpPr>
            <a:grpSpLocks noChangeAspect="1"/>
          </p:cNvGrpSpPr>
          <p:nvPr/>
        </p:nvGrpSpPr>
        <p:grpSpPr>
          <a:xfrm>
            <a:off x="8359126" y="1994214"/>
            <a:ext cx="276505" cy="276472"/>
            <a:chOff x="0" y="0"/>
            <a:chExt cx="242151" cy="242126"/>
          </a:xfrm>
        </p:grpSpPr>
        <p:sp>
          <p:nvSpPr>
            <p:cNvPr id="83" name="Freeform 83"/>
            <p:cNvSpPr/>
            <p:nvPr/>
          </p:nvSpPr>
          <p:spPr>
            <a:xfrm>
              <a:off x="63373" y="63500"/>
              <a:ext cx="118745" cy="115062"/>
            </a:xfrm>
            <a:custGeom>
              <a:avLst/>
              <a:gdLst/>
              <a:ahLst/>
              <a:cxnLst/>
              <a:rect l="l" t="t" r="r" b="b"/>
              <a:pathLst>
                <a:path w="118745" h="115062">
                  <a:moveTo>
                    <a:pt x="58420" y="0"/>
                  </a:moveTo>
                  <a:cubicBezTo>
                    <a:pt x="28702" y="0"/>
                    <a:pt x="0" y="23368"/>
                    <a:pt x="127" y="57531"/>
                  </a:cubicBezTo>
                  <a:lnTo>
                    <a:pt x="28956" y="57531"/>
                  </a:lnTo>
                  <a:lnTo>
                    <a:pt x="35179" y="60325"/>
                  </a:lnTo>
                  <a:lnTo>
                    <a:pt x="35179" y="74168"/>
                  </a:lnTo>
                  <a:lnTo>
                    <a:pt x="43434" y="79248"/>
                  </a:lnTo>
                  <a:lnTo>
                    <a:pt x="23495" y="97917"/>
                  </a:lnTo>
                  <a:lnTo>
                    <a:pt x="26416" y="75184"/>
                  </a:lnTo>
                  <a:lnTo>
                    <a:pt x="31115" y="63754"/>
                  </a:lnTo>
                  <a:lnTo>
                    <a:pt x="30226" y="61722"/>
                  </a:lnTo>
                  <a:lnTo>
                    <a:pt x="254" y="61722"/>
                  </a:lnTo>
                  <a:cubicBezTo>
                    <a:pt x="2159" y="88773"/>
                    <a:pt x="22860" y="110744"/>
                    <a:pt x="49403" y="114554"/>
                  </a:cubicBezTo>
                  <a:lnTo>
                    <a:pt x="49403" y="51943"/>
                  </a:lnTo>
                  <a:cubicBezTo>
                    <a:pt x="49403" y="51181"/>
                    <a:pt x="49022" y="50419"/>
                    <a:pt x="48260" y="50038"/>
                  </a:cubicBezTo>
                  <a:lnTo>
                    <a:pt x="34925" y="43307"/>
                  </a:lnTo>
                  <a:lnTo>
                    <a:pt x="30099" y="47244"/>
                  </a:lnTo>
                  <a:lnTo>
                    <a:pt x="13208" y="27305"/>
                  </a:lnTo>
                  <a:lnTo>
                    <a:pt x="38608" y="33274"/>
                  </a:lnTo>
                  <a:lnTo>
                    <a:pt x="50165" y="46355"/>
                  </a:lnTo>
                  <a:lnTo>
                    <a:pt x="53594" y="49530"/>
                  </a:lnTo>
                  <a:lnTo>
                    <a:pt x="53594" y="114935"/>
                  </a:lnTo>
                  <a:cubicBezTo>
                    <a:pt x="54991" y="115062"/>
                    <a:pt x="56388" y="115062"/>
                    <a:pt x="57658" y="115062"/>
                  </a:cubicBezTo>
                  <a:cubicBezTo>
                    <a:pt x="58928" y="115062"/>
                    <a:pt x="60452" y="115062"/>
                    <a:pt x="61722" y="114935"/>
                  </a:cubicBezTo>
                  <a:lnTo>
                    <a:pt x="61722" y="66167"/>
                  </a:lnTo>
                  <a:cubicBezTo>
                    <a:pt x="61722" y="63881"/>
                    <a:pt x="62992" y="61849"/>
                    <a:pt x="64897" y="60706"/>
                  </a:cubicBezTo>
                  <a:lnTo>
                    <a:pt x="72517" y="56515"/>
                  </a:lnTo>
                  <a:lnTo>
                    <a:pt x="75438" y="43053"/>
                  </a:lnTo>
                  <a:lnTo>
                    <a:pt x="95885" y="63246"/>
                  </a:lnTo>
                  <a:lnTo>
                    <a:pt x="76327" y="62357"/>
                  </a:lnTo>
                  <a:lnTo>
                    <a:pt x="66802" y="64389"/>
                  </a:lnTo>
                  <a:lnTo>
                    <a:pt x="65786" y="65405"/>
                  </a:lnTo>
                  <a:lnTo>
                    <a:pt x="65786" y="114554"/>
                  </a:lnTo>
                  <a:cubicBezTo>
                    <a:pt x="69342" y="114046"/>
                    <a:pt x="72771" y="113157"/>
                    <a:pt x="76073" y="112014"/>
                  </a:cubicBezTo>
                  <a:cubicBezTo>
                    <a:pt x="76073" y="110490"/>
                    <a:pt x="76073" y="80645"/>
                    <a:pt x="76073" y="78105"/>
                  </a:cubicBezTo>
                  <a:lnTo>
                    <a:pt x="78867" y="71882"/>
                  </a:lnTo>
                  <a:lnTo>
                    <a:pt x="113411" y="71882"/>
                  </a:lnTo>
                  <a:cubicBezTo>
                    <a:pt x="118745" y="52451"/>
                    <a:pt x="112141" y="30226"/>
                    <a:pt x="98298" y="16764"/>
                  </a:cubicBezTo>
                  <a:lnTo>
                    <a:pt x="78486" y="26670"/>
                  </a:lnTo>
                  <a:cubicBezTo>
                    <a:pt x="77470" y="34417"/>
                    <a:pt x="72517" y="41021"/>
                    <a:pt x="65913" y="41021"/>
                  </a:cubicBezTo>
                  <a:cubicBezTo>
                    <a:pt x="65913" y="41021"/>
                    <a:pt x="65786" y="41021"/>
                    <a:pt x="65786" y="41021"/>
                  </a:cubicBezTo>
                  <a:lnTo>
                    <a:pt x="52324" y="21082"/>
                  </a:lnTo>
                  <a:lnTo>
                    <a:pt x="72136" y="22098"/>
                  </a:lnTo>
                  <a:cubicBezTo>
                    <a:pt x="72390" y="22098"/>
                    <a:pt x="72644" y="22225"/>
                    <a:pt x="73025" y="22225"/>
                  </a:cubicBezTo>
                  <a:cubicBezTo>
                    <a:pt x="78613" y="22225"/>
                    <a:pt x="92710" y="15240"/>
                    <a:pt x="95250" y="13970"/>
                  </a:cubicBezTo>
                  <a:cubicBezTo>
                    <a:pt x="84201" y="4318"/>
                    <a:pt x="71247" y="0"/>
                    <a:pt x="58420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4" name="Freeform 84"/>
            <p:cNvSpPr/>
            <p:nvPr/>
          </p:nvSpPr>
          <p:spPr>
            <a:xfrm>
              <a:off x="143764" y="139573"/>
              <a:ext cx="31877" cy="34417"/>
            </a:xfrm>
            <a:custGeom>
              <a:avLst/>
              <a:gdLst/>
              <a:ahLst/>
              <a:cxnLst/>
              <a:rect l="l" t="t" r="r" b="b"/>
              <a:pathLst>
                <a:path w="31877" h="34417">
                  <a:moveTo>
                    <a:pt x="2032" y="0"/>
                  </a:moveTo>
                  <a:lnTo>
                    <a:pt x="0" y="889"/>
                  </a:lnTo>
                  <a:lnTo>
                    <a:pt x="0" y="34417"/>
                  </a:lnTo>
                  <a:cubicBezTo>
                    <a:pt x="14859" y="28067"/>
                    <a:pt x="26670" y="15494"/>
                    <a:pt x="31877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grpSp>
        <p:nvGrpSpPr>
          <p:cNvPr id="85" name="Group 85"/>
          <p:cNvGrpSpPr>
            <a:grpSpLocks noChangeAspect="1"/>
          </p:cNvGrpSpPr>
          <p:nvPr/>
        </p:nvGrpSpPr>
        <p:grpSpPr>
          <a:xfrm>
            <a:off x="8359126" y="1409411"/>
            <a:ext cx="276505" cy="276472"/>
            <a:chOff x="0" y="0"/>
            <a:chExt cx="242151" cy="242126"/>
          </a:xfrm>
        </p:grpSpPr>
        <p:sp>
          <p:nvSpPr>
            <p:cNvPr id="86" name="Freeform 86"/>
            <p:cNvSpPr/>
            <p:nvPr/>
          </p:nvSpPr>
          <p:spPr>
            <a:xfrm>
              <a:off x="63373" y="63500"/>
              <a:ext cx="118745" cy="115062"/>
            </a:xfrm>
            <a:custGeom>
              <a:avLst/>
              <a:gdLst/>
              <a:ahLst/>
              <a:cxnLst/>
              <a:rect l="l" t="t" r="r" b="b"/>
              <a:pathLst>
                <a:path w="118745" h="115062">
                  <a:moveTo>
                    <a:pt x="58420" y="0"/>
                  </a:moveTo>
                  <a:cubicBezTo>
                    <a:pt x="28702" y="0"/>
                    <a:pt x="0" y="23368"/>
                    <a:pt x="127" y="57531"/>
                  </a:cubicBezTo>
                  <a:lnTo>
                    <a:pt x="28956" y="57531"/>
                  </a:lnTo>
                  <a:lnTo>
                    <a:pt x="35179" y="60325"/>
                  </a:lnTo>
                  <a:lnTo>
                    <a:pt x="35179" y="74168"/>
                  </a:lnTo>
                  <a:lnTo>
                    <a:pt x="43434" y="79248"/>
                  </a:lnTo>
                  <a:lnTo>
                    <a:pt x="23495" y="97917"/>
                  </a:lnTo>
                  <a:lnTo>
                    <a:pt x="26416" y="75184"/>
                  </a:lnTo>
                  <a:lnTo>
                    <a:pt x="31115" y="63754"/>
                  </a:lnTo>
                  <a:lnTo>
                    <a:pt x="30226" y="61722"/>
                  </a:lnTo>
                  <a:lnTo>
                    <a:pt x="254" y="61722"/>
                  </a:lnTo>
                  <a:cubicBezTo>
                    <a:pt x="2159" y="88773"/>
                    <a:pt x="22860" y="110744"/>
                    <a:pt x="49403" y="114554"/>
                  </a:cubicBezTo>
                  <a:lnTo>
                    <a:pt x="49403" y="51943"/>
                  </a:lnTo>
                  <a:cubicBezTo>
                    <a:pt x="49403" y="51181"/>
                    <a:pt x="49022" y="50419"/>
                    <a:pt x="48260" y="50038"/>
                  </a:cubicBezTo>
                  <a:lnTo>
                    <a:pt x="34925" y="43307"/>
                  </a:lnTo>
                  <a:lnTo>
                    <a:pt x="30099" y="47244"/>
                  </a:lnTo>
                  <a:lnTo>
                    <a:pt x="13208" y="27305"/>
                  </a:lnTo>
                  <a:lnTo>
                    <a:pt x="38608" y="33274"/>
                  </a:lnTo>
                  <a:lnTo>
                    <a:pt x="50165" y="46355"/>
                  </a:lnTo>
                  <a:lnTo>
                    <a:pt x="53594" y="49530"/>
                  </a:lnTo>
                  <a:lnTo>
                    <a:pt x="53594" y="114935"/>
                  </a:lnTo>
                  <a:cubicBezTo>
                    <a:pt x="54991" y="115062"/>
                    <a:pt x="56388" y="115062"/>
                    <a:pt x="57658" y="115062"/>
                  </a:cubicBezTo>
                  <a:cubicBezTo>
                    <a:pt x="58928" y="115062"/>
                    <a:pt x="60452" y="115062"/>
                    <a:pt x="61722" y="114935"/>
                  </a:cubicBezTo>
                  <a:lnTo>
                    <a:pt x="61722" y="66167"/>
                  </a:lnTo>
                  <a:cubicBezTo>
                    <a:pt x="61722" y="63881"/>
                    <a:pt x="62992" y="61849"/>
                    <a:pt x="64897" y="60706"/>
                  </a:cubicBezTo>
                  <a:lnTo>
                    <a:pt x="72517" y="56515"/>
                  </a:lnTo>
                  <a:lnTo>
                    <a:pt x="75438" y="43053"/>
                  </a:lnTo>
                  <a:lnTo>
                    <a:pt x="95885" y="63246"/>
                  </a:lnTo>
                  <a:lnTo>
                    <a:pt x="76327" y="62357"/>
                  </a:lnTo>
                  <a:lnTo>
                    <a:pt x="66802" y="64389"/>
                  </a:lnTo>
                  <a:lnTo>
                    <a:pt x="65786" y="65405"/>
                  </a:lnTo>
                  <a:lnTo>
                    <a:pt x="65786" y="114554"/>
                  </a:lnTo>
                  <a:cubicBezTo>
                    <a:pt x="69342" y="114046"/>
                    <a:pt x="72771" y="113157"/>
                    <a:pt x="76073" y="112014"/>
                  </a:cubicBezTo>
                  <a:cubicBezTo>
                    <a:pt x="76073" y="110490"/>
                    <a:pt x="76073" y="80645"/>
                    <a:pt x="76073" y="78105"/>
                  </a:cubicBezTo>
                  <a:lnTo>
                    <a:pt x="78867" y="71882"/>
                  </a:lnTo>
                  <a:lnTo>
                    <a:pt x="113411" y="71882"/>
                  </a:lnTo>
                  <a:cubicBezTo>
                    <a:pt x="118745" y="52451"/>
                    <a:pt x="112141" y="30226"/>
                    <a:pt x="98298" y="16764"/>
                  </a:cubicBezTo>
                  <a:lnTo>
                    <a:pt x="78486" y="26670"/>
                  </a:lnTo>
                  <a:cubicBezTo>
                    <a:pt x="77470" y="34417"/>
                    <a:pt x="72517" y="41021"/>
                    <a:pt x="65913" y="41021"/>
                  </a:cubicBezTo>
                  <a:cubicBezTo>
                    <a:pt x="65913" y="41021"/>
                    <a:pt x="65786" y="41021"/>
                    <a:pt x="65786" y="41021"/>
                  </a:cubicBezTo>
                  <a:lnTo>
                    <a:pt x="52324" y="21082"/>
                  </a:lnTo>
                  <a:lnTo>
                    <a:pt x="72136" y="22098"/>
                  </a:lnTo>
                  <a:cubicBezTo>
                    <a:pt x="72390" y="22098"/>
                    <a:pt x="72644" y="22225"/>
                    <a:pt x="73025" y="22225"/>
                  </a:cubicBezTo>
                  <a:cubicBezTo>
                    <a:pt x="78613" y="22225"/>
                    <a:pt x="92710" y="15240"/>
                    <a:pt x="95250" y="13970"/>
                  </a:cubicBezTo>
                  <a:cubicBezTo>
                    <a:pt x="84201" y="4318"/>
                    <a:pt x="71247" y="0"/>
                    <a:pt x="58420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  <p:sp>
          <p:nvSpPr>
            <p:cNvPr id="87" name="Freeform 87"/>
            <p:cNvSpPr/>
            <p:nvPr/>
          </p:nvSpPr>
          <p:spPr>
            <a:xfrm>
              <a:off x="143764" y="139573"/>
              <a:ext cx="31877" cy="34417"/>
            </a:xfrm>
            <a:custGeom>
              <a:avLst/>
              <a:gdLst/>
              <a:ahLst/>
              <a:cxnLst/>
              <a:rect l="l" t="t" r="r" b="b"/>
              <a:pathLst>
                <a:path w="31877" h="34417">
                  <a:moveTo>
                    <a:pt x="2032" y="0"/>
                  </a:moveTo>
                  <a:lnTo>
                    <a:pt x="0" y="889"/>
                  </a:lnTo>
                  <a:lnTo>
                    <a:pt x="0" y="34417"/>
                  </a:lnTo>
                  <a:cubicBezTo>
                    <a:pt x="14859" y="28067"/>
                    <a:pt x="26670" y="15494"/>
                    <a:pt x="31877" y="0"/>
                  </a:cubicBezTo>
                  <a:close/>
                </a:path>
              </a:pathLst>
            </a:custGeom>
            <a:solidFill>
              <a:srgbClr val="E97D2A"/>
            </a:solidFill>
          </p:spPr>
          <p:txBody>
            <a:bodyPr/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800"/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8729014" y="1996521"/>
            <a:ext cx="3049310" cy="549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en-US" sz="1600" err="1">
                <a:solidFill>
                  <a:srgbClr val="4B627A"/>
                </a:solidFill>
                <a:latin typeface="Inter"/>
              </a:rPr>
              <a:t>ohodnocení</a:t>
            </a:r>
            <a:r>
              <a:rPr lang="en-US" sz="1600" b="1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b="1" dirty="0">
                <a:solidFill>
                  <a:srgbClr val="4B627A"/>
                </a:solidFill>
                <a:latin typeface="Inter Bold"/>
              </a:rPr>
              <a:t>200–280 </a:t>
            </a:r>
            <a:r>
              <a:rPr lang="en-US" sz="1600" b="1" err="1">
                <a:solidFill>
                  <a:srgbClr val="4B627A"/>
                </a:solidFill>
                <a:latin typeface="Inter Bold"/>
              </a:rPr>
              <a:t>Kč</a:t>
            </a:r>
            <a:r>
              <a:rPr lang="en-US" sz="1600" b="1" dirty="0">
                <a:solidFill>
                  <a:srgbClr val="4B627A"/>
                </a:solidFill>
                <a:latin typeface="Inter Bold"/>
              </a:rPr>
              <a:t>/hod.</a:t>
            </a:r>
            <a:r>
              <a:rPr lang="en-US" sz="1600" b="1" dirty="0">
                <a:solidFill>
                  <a:srgbClr val="4B627A"/>
                </a:solidFill>
                <a:latin typeface="Inter"/>
              </a:rPr>
              <a:t> </a:t>
            </a:r>
            <a:endParaRPr lang="en-US" sz="1600">
              <a:solidFill>
                <a:srgbClr val="4B627A"/>
              </a:solidFill>
              <a:latin typeface="Inter"/>
            </a:endParaRPr>
          </a:p>
          <a:p>
            <a:pPr algn="l">
              <a:lnSpc>
                <a:spcPts val="2239"/>
              </a:lnSpc>
            </a:pPr>
            <a:r>
              <a:rPr lang="en-US" sz="1600" dirty="0">
                <a:solidFill>
                  <a:srgbClr val="4B627A"/>
                </a:solidFill>
                <a:latin typeface="Inter"/>
              </a:rPr>
              <a:t>(</a:t>
            </a:r>
            <a:r>
              <a:rPr lang="en-US" sz="1600" dirty="0" err="1">
                <a:solidFill>
                  <a:srgbClr val="4B627A"/>
                </a:solidFill>
                <a:latin typeface="Inter"/>
              </a:rPr>
              <a:t>podle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dirty="0" err="1">
                <a:solidFill>
                  <a:srgbClr val="4B627A"/>
                </a:solidFill>
                <a:latin typeface="Inter"/>
              </a:rPr>
              <a:t>ročníku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a </a:t>
            </a:r>
            <a:r>
              <a:rPr lang="en-US" sz="1600" dirty="0" err="1">
                <a:solidFill>
                  <a:srgbClr val="4B627A"/>
                </a:solidFill>
                <a:latin typeface="Inter"/>
              </a:rPr>
              <a:t>zkušeností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)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8729015" y="1351125"/>
            <a:ext cx="3501061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</a:pPr>
            <a:r>
              <a:rPr lang="en-US" sz="1600" dirty="0">
                <a:solidFill>
                  <a:srgbClr val="4B627A"/>
                </a:solidFill>
                <a:latin typeface="Inter"/>
              </a:rPr>
              <a:t>pro </a:t>
            </a:r>
            <a:r>
              <a:rPr lang="en-US" sz="1600" err="1">
                <a:solidFill>
                  <a:srgbClr val="4B627A"/>
                </a:solidFill>
                <a:latin typeface="Inter"/>
              </a:rPr>
              <a:t>nejlepší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err="1">
                <a:solidFill>
                  <a:srgbClr val="4B627A"/>
                </a:solidFill>
                <a:latin typeface="Inter"/>
              </a:rPr>
              <a:t>stážisty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err="1">
                <a:solidFill>
                  <a:srgbClr val="4B627A"/>
                </a:solidFill>
                <a:latin typeface="Inter"/>
              </a:rPr>
              <a:t>máme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b="1" dirty="0">
                <a:solidFill>
                  <a:srgbClr val="4B627A"/>
                </a:solidFill>
                <a:latin typeface="Inter Bold"/>
              </a:rPr>
              <a:t>stipendium</a:t>
            </a:r>
          </a:p>
        </p:txBody>
      </p:sp>
      <p:sp>
        <p:nvSpPr>
          <p:cNvPr id="90" name="Freeform 90"/>
          <p:cNvSpPr/>
          <p:nvPr/>
        </p:nvSpPr>
        <p:spPr>
          <a:xfrm flipH="1">
            <a:off x="10187416" y="5293553"/>
            <a:ext cx="2008140" cy="1880121"/>
          </a:xfrm>
          <a:custGeom>
            <a:avLst/>
            <a:gdLst/>
            <a:ahLst/>
            <a:cxnLst/>
            <a:rect l="l" t="t" r="r" b="b"/>
            <a:pathLst>
              <a:path w="3012994" h="2820916">
                <a:moveTo>
                  <a:pt x="3012994" y="0"/>
                </a:moveTo>
                <a:lnTo>
                  <a:pt x="0" y="0"/>
                </a:lnTo>
                <a:lnTo>
                  <a:pt x="0" y="2820916"/>
                </a:lnTo>
                <a:lnTo>
                  <a:pt x="3012994" y="2820916"/>
                </a:lnTo>
                <a:lnTo>
                  <a:pt x="3012994" y="0"/>
                </a:lnTo>
                <a:close/>
              </a:path>
            </a:pathLst>
          </a:custGeom>
          <a:blipFill>
            <a:blip r:embed="rId10">
              <a:alphaModFix amt="31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sp>
        <p:nvSpPr>
          <p:cNvPr id="91" name="Freeform 91"/>
          <p:cNvSpPr/>
          <p:nvPr/>
        </p:nvSpPr>
        <p:spPr>
          <a:xfrm>
            <a:off x="-15109" y="23772"/>
            <a:ext cx="3669270" cy="3435353"/>
          </a:xfrm>
          <a:custGeom>
            <a:avLst/>
            <a:gdLst/>
            <a:ahLst/>
            <a:cxnLst/>
            <a:rect l="l" t="t" r="r" b="b"/>
            <a:pathLst>
              <a:path w="5505338" h="5154372">
                <a:moveTo>
                  <a:pt x="0" y="0"/>
                </a:moveTo>
                <a:lnTo>
                  <a:pt x="5505338" y="0"/>
                </a:lnTo>
                <a:lnTo>
                  <a:pt x="5505338" y="5154372"/>
                </a:lnTo>
                <a:lnTo>
                  <a:pt x="0" y="51543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1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  <p:grpSp>
        <p:nvGrpSpPr>
          <p:cNvPr id="92" name="Group 92"/>
          <p:cNvGrpSpPr/>
          <p:nvPr/>
        </p:nvGrpSpPr>
        <p:grpSpPr>
          <a:xfrm>
            <a:off x="253235" y="1288707"/>
            <a:ext cx="3415971" cy="1559032"/>
            <a:chOff x="0" y="0"/>
            <a:chExt cx="6833722" cy="3118874"/>
          </a:xfrm>
        </p:grpSpPr>
        <p:grpSp>
          <p:nvGrpSpPr>
            <p:cNvPr id="93" name="Group 93"/>
            <p:cNvGrpSpPr>
              <a:grpSpLocks noChangeAspect="1"/>
            </p:cNvGrpSpPr>
            <p:nvPr/>
          </p:nvGrpSpPr>
          <p:grpSpPr>
            <a:xfrm>
              <a:off x="7876" y="0"/>
              <a:ext cx="553154" cy="553088"/>
              <a:chOff x="0" y="0"/>
              <a:chExt cx="242151" cy="242126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63373" y="63500"/>
                <a:ext cx="118745" cy="115062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115062">
                    <a:moveTo>
                      <a:pt x="58420" y="0"/>
                    </a:moveTo>
                    <a:cubicBezTo>
                      <a:pt x="28702" y="0"/>
                      <a:pt x="0" y="23368"/>
                      <a:pt x="127" y="57531"/>
                    </a:cubicBezTo>
                    <a:lnTo>
                      <a:pt x="28956" y="57531"/>
                    </a:lnTo>
                    <a:lnTo>
                      <a:pt x="35179" y="60325"/>
                    </a:lnTo>
                    <a:lnTo>
                      <a:pt x="35179" y="74168"/>
                    </a:lnTo>
                    <a:lnTo>
                      <a:pt x="43434" y="79248"/>
                    </a:lnTo>
                    <a:lnTo>
                      <a:pt x="23495" y="97917"/>
                    </a:lnTo>
                    <a:lnTo>
                      <a:pt x="26416" y="75184"/>
                    </a:lnTo>
                    <a:lnTo>
                      <a:pt x="31115" y="63754"/>
                    </a:lnTo>
                    <a:lnTo>
                      <a:pt x="30226" y="61722"/>
                    </a:lnTo>
                    <a:lnTo>
                      <a:pt x="254" y="61722"/>
                    </a:lnTo>
                    <a:cubicBezTo>
                      <a:pt x="2159" y="88773"/>
                      <a:pt x="22860" y="110744"/>
                      <a:pt x="49403" y="114554"/>
                    </a:cubicBezTo>
                    <a:lnTo>
                      <a:pt x="49403" y="51943"/>
                    </a:lnTo>
                    <a:cubicBezTo>
                      <a:pt x="49403" y="51181"/>
                      <a:pt x="49022" y="50419"/>
                      <a:pt x="48260" y="50038"/>
                    </a:cubicBezTo>
                    <a:lnTo>
                      <a:pt x="34925" y="43307"/>
                    </a:lnTo>
                    <a:lnTo>
                      <a:pt x="30099" y="47244"/>
                    </a:lnTo>
                    <a:lnTo>
                      <a:pt x="13208" y="27305"/>
                    </a:lnTo>
                    <a:lnTo>
                      <a:pt x="38608" y="33274"/>
                    </a:lnTo>
                    <a:lnTo>
                      <a:pt x="50165" y="46355"/>
                    </a:lnTo>
                    <a:lnTo>
                      <a:pt x="53594" y="49530"/>
                    </a:lnTo>
                    <a:lnTo>
                      <a:pt x="53594" y="114935"/>
                    </a:lnTo>
                    <a:cubicBezTo>
                      <a:pt x="54991" y="115062"/>
                      <a:pt x="56388" y="115062"/>
                      <a:pt x="57658" y="115062"/>
                    </a:cubicBezTo>
                    <a:cubicBezTo>
                      <a:pt x="58928" y="115062"/>
                      <a:pt x="60452" y="115062"/>
                      <a:pt x="61722" y="114935"/>
                    </a:cubicBezTo>
                    <a:lnTo>
                      <a:pt x="61722" y="66167"/>
                    </a:lnTo>
                    <a:cubicBezTo>
                      <a:pt x="61722" y="63881"/>
                      <a:pt x="62992" y="61849"/>
                      <a:pt x="64897" y="60706"/>
                    </a:cubicBezTo>
                    <a:lnTo>
                      <a:pt x="72517" y="56515"/>
                    </a:lnTo>
                    <a:lnTo>
                      <a:pt x="75438" y="43053"/>
                    </a:lnTo>
                    <a:lnTo>
                      <a:pt x="95885" y="63246"/>
                    </a:lnTo>
                    <a:lnTo>
                      <a:pt x="76327" y="62357"/>
                    </a:lnTo>
                    <a:lnTo>
                      <a:pt x="66802" y="64389"/>
                    </a:lnTo>
                    <a:lnTo>
                      <a:pt x="65786" y="65405"/>
                    </a:lnTo>
                    <a:lnTo>
                      <a:pt x="65786" y="114554"/>
                    </a:lnTo>
                    <a:cubicBezTo>
                      <a:pt x="69342" y="114046"/>
                      <a:pt x="72771" y="113157"/>
                      <a:pt x="76073" y="112014"/>
                    </a:cubicBezTo>
                    <a:cubicBezTo>
                      <a:pt x="76073" y="110490"/>
                      <a:pt x="76073" y="80645"/>
                      <a:pt x="76073" y="78105"/>
                    </a:cubicBezTo>
                    <a:lnTo>
                      <a:pt x="78867" y="71882"/>
                    </a:lnTo>
                    <a:lnTo>
                      <a:pt x="113411" y="71882"/>
                    </a:lnTo>
                    <a:cubicBezTo>
                      <a:pt x="118745" y="52451"/>
                      <a:pt x="112141" y="30226"/>
                      <a:pt x="98298" y="16764"/>
                    </a:cubicBezTo>
                    <a:lnTo>
                      <a:pt x="78486" y="26670"/>
                    </a:lnTo>
                    <a:cubicBezTo>
                      <a:pt x="77470" y="34417"/>
                      <a:pt x="72517" y="41021"/>
                      <a:pt x="65913" y="41021"/>
                    </a:cubicBezTo>
                    <a:cubicBezTo>
                      <a:pt x="65913" y="41021"/>
                      <a:pt x="65786" y="41021"/>
                      <a:pt x="65786" y="41021"/>
                    </a:cubicBezTo>
                    <a:lnTo>
                      <a:pt x="52324" y="21082"/>
                    </a:lnTo>
                    <a:lnTo>
                      <a:pt x="72136" y="22098"/>
                    </a:lnTo>
                    <a:cubicBezTo>
                      <a:pt x="72390" y="22098"/>
                      <a:pt x="72644" y="22225"/>
                      <a:pt x="73025" y="22225"/>
                    </a:cubicBezTo>
                    <a:cubicBezTo>
                      <a:pt x="78613" y="22225"/>
                      <a:pt x="92710" y="15240"/>
                      <a:pt x="95250" y="13970"/>
                    </a:cubicBezTo>
                    <a:cubicBezTo>
                      <a:pt x="84201" y="4318"/>
                      <a:pt x="71247" y="0"/>
                      <a:pt x="58420" y="0"/>
                    </a:cubicBezTo>
                    <a:close/>
                  </a:path>
                </a:pathLst>
              </a:custGeom>
              <a:solidFill>
                <a:srgbClr val="E97D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95" name="Freeform 95"/>
              <p:cNvSpPr/>
              <p:nvPr/>
            </p:nvSpPr>
            <p:spPr>
              <a:xfrm>
                <a:off x="143764" y="139573"/>
                <a:ext cx="31877" cy="34417"/>
              </a:xfrm>
              <a:custGeom>
                <a:avLst/>
                <a:gdLst/>
                <a:ahLst/>
                <a:cxnLst/>
                <a:rect l="l" t="t" r="r" b="b"/>
                <a:pathLst>
                  <a:path w="31877" h="34417">
                    <a:moveTo>
                      <a:pt x="2032" y="0"/>
                    </a:moveTo>
                    <a:lnTo>
                      <a:pt x="0" y="889"/>
                    </a:lnTo>
                    <a:lnTo>
                      <a:pt x="0" y="34417"/>
                    </a:lnTo>
                    <a:cubicBezTo>
                      <a:pt x="14859" y="28067"/>
                      <a:pt x="26670" y="15494"/>
                      <a:pt x="31877" y="0"/>
                    </a:cubicBezTo>
                    <a:close/>
                  </a:path>
                </a:pathLst>
              </a:custGeom>
              <a:solidFill>
                <a:srgbClr val="E97D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</p:grpSp>
        <p:grpSp>
          <p:nvGrpSpPr>
            <p:cNvPr id="96" name="Group 96"/>
            <p:cNvGrpSpPr>
              <a:grpSpLocks noChangeAspect="1"/>
            </p:cNvGrpSpPr>
            <p:nvPr/>
          </p:nvGrpSpPr>
          <p:grpSpPr>
            <a:xfrm>
              <a:off x="0" y="2560175"/>
              <a:ext cx="553154" cy="553088"/>
              <a:chOff x="0" y="0"/>
              <a:chExt cx="242151" cy="242126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63373" y="63500"/>
                <a:ext cx="118745" cy="115062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115062">
                    <a:moveTo>
                      <a:pt x="58420" y="0"/>
                    </a:moveTo>
                    <a:cubicBezTo>
                      <a:pt x="28702" y="0"/>
                      <a:pt x="0" y="23368"/>
                      <a:pt x="127" y="57531"/>
                    </a:cubicBezTo>
                    <a:lnTo>
                      <a:pt x="28956" y="57531"/>
                    </a:lnTo>
                    <a:lnTo>
                      <a:pt x="35179" y="60325"/>
                    </a:lnTo>
                    <a:lnTo>
                      <a:pt x="35179" y="74168"/>
                    </a:lnTo>
                    <a:lnTo>
                      <a:pt x="43434" y="79248"/>
                    </a:lnTo>
                    <a:lnTo>
                      <a:pt x="23495" y="97917"/>
                    </a:lnTo>
                    <a:lnTo>
                      <a:pt x="26416" y="75184"/>
                    </a:lnTo>
                    <a:lnTo>
                      <a:pt x="31115" y="63754"/>
                    </a:lnTo>
                    <a:lnTo>
                      <a:pt x="30226" y="61722"/>
                    </a:lnTo>
                    <a:lnTo>
                      <a:pt x="254" y="61722"/>
                    </a:lnTo>
                    <a:cubicBezTo>
                      <a:pt x="2159" y="88773"/>
                      <a:pt x="22860" y="110744"/>
                      <a:pt x="49403" y="114554"/>
                    </a:cubicBezTo>
                    <a:lnTo>
                      <a:pt x="49403" y="51943"/>
                    </a:lnTo>
                    <a:cubicBezTo>
                      <a:pt x="49403" y="51181"/>
                      <a:pt x="49022" y="50419"/>
                      <a:pt x="48260" y="50038"/>
                    </a:cubicBezTo>
                    <a:lnTo>
                      <a:pt x="34925" y="43307"/>
                    </a:lnTo>
                    <a:lnTo>
                      <a:pt x="30099" y="47244"/>
                    </a:lnTo>
                    <a:lnTo>
                      <a:pt x="13208" y="27305"/>
                    </a:lnTo>
                    <a:lnTo>
                      <a:pt x="38608" y="33274"/>
                    </a:lnTo>
                    <a:lnTo>
                      <a:pt x="50165" y="46355"/>
                    </a:lnTo>
                    <a:lnTo>
                      <a:pt x="53594" y="49530"/>
                    </a:lnTo>
                    <a:lnTo>
                      <a:pt x="53594" y="114935"/>
                    </a:lnTo>
                    <a:cubicBezTo>
                      <a:pt x="54991" y="115062"/>
                      <a:pt x="56388" y="115062"/>
                      <a:pt x="57658" y="115062"/>
                    </a:cubicBezTo>
                    <a:cubicBezTo>
                      <a:pt x="58928" y="115062"/>
                      <a:pt x="60452" y="115062"/>
                      <a:pt x="61722" y="114935"/>
                    </a:cubicBezTo>
                    <a:lnTo>
                      <a:pt x="61722" y="66167"/>
                    </a:lnTo>
                    <a:cubicBezTo>
                      <a:pt x="61722" y="63881"/>
                      <a:pt x="62992" y="61849"/>
                      <a:pt x="64897" y="60706"/>
                    </a:cubicBezTo>
                    <a:lnTo>
                      <a:pt x="72517" y="56515"/>
                    </a:lnTo>
                    <a:lnTo>
                      <a:pt x="75438" y="43053"/>
                    </a:lnTo>
                    <a:lnTo>
                      <a:pt x="95885" y="63246"/>
                    </a:lnTo>
                    <a:lnTo>
                      <a:pt x="76327" y="62357"/>
                    </a:lnTo>
                    <a:lnTo>
                      <a:pt x="66802" y="64389"/>
                    </a:lnTo>
                    <a:lnTo>
                      <a:pt x="65786" y="65405"/>
                    </a:lnTo>
                    <a:lnTo>
                      <a:pt x="65786" y="114554"/>
                    </a:lnTo>
                    <a:cubicBezTo>
                      <a:pt x="69342" y="114046"/>
                      <a:pt x="72771" y="113157"/>
                      <a:pt x="76073" y="112014"/>
                    </a:cubicBezTo>
                    <a:cubicBezTo>
                      <a:pt x="76073" y="110490"/>
                      <a:pt x="76073" y="80645"/>
                      <a:pt x="76073" y="78105"/>
                    </a:cubicBezTo>
                    <a:lnTo>
                      <a:pt x="78867" y="71882"/>
                    </a:lnTo>
                    <a:lnTo>
                      <a:pt x="113411" y="71882"/>
                    </a:lnTo>
                    <a:cubicBezTo>
                      <a:pt x="118745" y="52451"/>
                      <a:pt x="112141" y="30226"/>
                      <a:pt x="98298" y="16764"/>
                    </a:cubicBezTo>
                    <a:lnTo>
                      <a:pt x="78486" y="26670"/>
                    </a:lnTo>
                    <a:cubicBezTo>
                      <a:pt x="77470" y="34417"/>
                      <a:pt x="72517" y="41021"/>
                      <a:pt x="65913" y="41021"/>
                    </a:cubicBezTo>
                    <a:cubicBezTo>
                      <a:pt x="65913" y="41021"/>
                      <a:pt x="65786" y="41021"/>
                      <a:pt x="65786" y="41021"/>
                    </a:cubicBezTo>
                    <a:lnTo>
                      <a:pt x="52324" y="21082"/>
                    </a:lnTo>
                    <a:lnTo>
                      <a:pt x="72136" y="22098"/>
                    </a:lnTo>
                    <a:cubicBezTo>
                      <a:pt x="72390" y="22098"/>
                      <a:pt x="72644" y="22225"/>
                      <a:pt x="73025" y="22225"/>
                    </a:cubicBezTo>
                    <a:cubicBezTo>
                      <a:pt x="78613" y="22225"/>
                      <a:pt x="92710" y="15240"/>
                      <a:pt x="95250" y="13970"/>
                    </a:cubicBezTo>
                    <a:cubicBezTo>
                      <a:pt x="84201" y="4318"/>
                      <a:pt x="71247" y="0"/>
                      <a:pt x="58420" y="0"/>
                    </a:cubicBezTo>
                    <a:close/>
                  </a:path>
                </a:pathLst>
              </a:custGeom>
              <a:solidFill>
                <a:srgbClr val="E97D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98" name="Freeform 98"/>
              <p:cNvSpPr/>
              <p:nvPr/>
            </p:nvSpPr>
            <p:spPr>
              <a:xfrm>
                <a:off x="143764" y="139573"/>
                <a:ext cx="31877" cy="34417"/>
              </a:xfrm>
              <a:custGeom>
                <a:avLst/>
                <a:gdLst/>
                <a:ahLst/>
                <a:cxnLst/>
                <a:rect l="l" t="t" r="r" b="b"/>
                <a:pathLst>
                  <a:path w="31877" h="34417">
                    <a:moveTo>
                      <a:pt x="2032" y="0"/>
                    </a:moveTo>
                    <a:lnTo>
                      <a:pt x="0" y="889"/>
                    </a:lnTo>
                    <a:lnTo>
                      <a:pt x="0" y="34417"/>
                    </a:lnTo>
                    <a:cubicBezTo>
                      <a:pt x="14859" y="28067"/>
                      <a:pt x="26670" y="15494"/>
                      <a:pt x="31877" y="0"/>
                    </a:cubicBezTo>
                    <a:close/>
                  </a:path>
                </a:pathLst>
              </a:custGeom>
              <a:solidFill>
                <a:srgbClr val="E97D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</p:grpSp>
        <p:grpSp>
          <p:nvGrpSpPr>
            <p:cNvPr id="99" name="Group 99"/>
            <p:cNvGrpSpPr>
              <a:grpSpLocks noChangeAspect="1"/>
            </p:cNvGrpSpPr>
            <p:nvPr/>
          </p:nvGrpSpPr>
          <p:grpSpPr>
            <a:xfrm>
              <a:off x="0" y="1283186"/>
              <a:ext cx="553154" cy="553088"/>
              <a:chOff x="0" y="0"/>
              <a:chExt cx="242151" cy="242126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63373" y="63500"/>
                <a:ext cx="118745" cy="115062"/>
              </a:xfrm>
              <a:custGeom>
                <a:avLst/>
                <a:gdLst/>
                <a:ahLst/>
                <a:cxnLst/>
                <a:rect l="l" t="t" r="r" b="b"/>
                <a:pathLst>
                  <a:path w="118745" h="115062">
                    <a:moveTo>
                      <a:pt x="58420" y="0"/>
                    </a:moveTo>
                    <a:cubicBezTo>
                      <a:pt x="28702" y="0"/>
                      <a:pt x="0" y="23368"/>
                      <a:pt x="127" y="57531"/>
                    </a:cubicBezTo>
                    <a:lnTo>
                      <a:pt x="28956" y="57531"/>
                    </a:lnTo>
                    <a:lnTo>
                      <a:pt x="35179" y="60325"/>
                    </a:lnTo>
                    <a:lnTo>
                      <a:pt x="35179" y="74168"/>
                    </a:lnTo>
                    <a:lnTo>
                      <a:pt x="43434" y="79248"/>
                    </a:lnTo>
                    <a:lnTo>
                      <a:pt x="23495" y="97917"/>
                    </a:lnTo>
                    <a:lnTo>
                      <a:pt x="26416" y="75184"/>
                    </a:lnTo>
                    <a:lnTo>
                      <a:pt x="31115" y="63754"/>
                    </a:lnTo>
                    <a:lnTo>
                      <a:pt x="30226" y="61722"/>
                    </a:lnTo>
                    <a:lnTo>
                      <a:pt x="254" y="61722"/>
                    </a:lnTo>
                    <a:cubicBezTo>
                      <a:pt x="2159" y="88773"/>
                      <a:pt x="22860" y="110744"/>
                      <a:pt x="49403" y="114554"/>
                    </a:cubicBezTo>
                    <a:lnTo>
                      <a:pt x="49403" y="51943"/>
                    </a:lnTo>
                    <a:cubicBezTo>
                      <a:pt x="49403" y="51181"/>
                      <a:pt x="49022" y="50419"/>
                      <a:pt x="48260" y="50038"/>
                    </a:cubicBezTo>
                    <a:lnTo>
                      <a:pt x="34925" y="43307"/>
                    </a:lnTo>
                    <a:lnTo>
                      <a:pt x="30099" y="47244"/>
                    </a:lnTo>
                    <a:lnTo>
                      <a:pt x="13208" y="27305"/>
                    </a:lnTo>
                    <a:lnTo>
                      <a:pt x="38608" y="33274"/>
                    </a:lnTo>
                    <a:lnTo>
                      <a:pt x="50165" y="46355"/>
                    </a:lnTo>
                    <a:lnTo>
                      <a:pt x="53594" y="49530"/>
                    </a:lnTo>
                    <a:lnTo>
                      <a:pt x="53594" y="114935"/>
                    </a:lnTo>
                    <a:cubicBezTo>
                      <a:pt x="54991" y="115062"/>
                      <a:pt x="56388" y="115062"/>
                      <a:pt x="57658" y="115062"/>
                    </a:cubicBezTo>
                    <a:cubicBezTo>
                      <a:pt x="58928" y="115062"/>
                      <a:pt x="60452" y="115062"/>
                      <a:pt x="61722" y="114935"/>
                    </a:cubicBezTo>
                    <a:lnTo>
                      <a:pt x="61722" y="66167"/>
                    </a:lnTo>
                    <a:cubicBezTo>
                      <a:pt x="61722" y="63881"/>
                      <a:pt x="62992" y="61849"/>
                      <a:pt x="64897" y="60706"/>
                    </a:cubicBezTo>
                    <a:lnTo>
                      <a:pt x="72517" y="56515"/>
                    </a:lnTo>
                    <a:lnTo>
                      <a:pt x="75438" y="43053"/>
                    </a:lnTo>
                    <a:lnTo>
                      <a:pt x="95885" y="63246"/>
                    </a:lnTo>
                    <a:lnTo>
                      <a:pt x="76327" y="62357"/>
                    </a:lnTo>
                    <a:lnTo>
                      <a:pt x="66802" y="64389"/>
                    </a:lnTo>
                    <a:lnTo>
                      <a:pt x="65786" y="65405"/>
                    </a:lnTo>
                    <a:lnTo>
                      <a:pt x="65786" y="114554"/>
                    </a:lnTo>
                    <a:cubicBezTo>
                      <a:pt x="69342" y="114046"/>
                      <a:pt x="72771" y="113157"/>
                      <a:pt x="76073" y="112014"/>
                    </a:cubicBezTo>
                    <a:cubicBezTo>
                      <a:pt x="76073" y="110490"/>
                      <a:pt x="76073" y="80645"/>
                      <a:pt x="76073" y="78105"/>
                    </a:cubicBezTo>
                    <a:lnTo>
                      <a:pt x="78867" y="71882"/>
                    </a:lnTo>
                    <a:lnTo>
                      <a:pt x="113411" y="71882"/>
                    </a:lnTo>
                    <a:cubicBezTo>
                      <a:pt x="118745" y="52451"/>
                      <a:pt x="112141" y="30226"/>
                      <a:pt x="98298" y="16764"/>
                    </a:cubicBezTo>
                    <a:lnTo>
                      <a:pt x="78486" y="26670"/>
                    </a:lnTo>
                    <a:cubicBezTo>
                      <a:pt x="77470" y="34417"/>
                      <a:pt x="72517" y="41021"/>
                      <a:pt x="65913" y="41021"/>
                    </a:cubicBezTo>
                    <a:cubicBezTo>
                      <a:pt x="65913" y="41021"/>
                      <a:pt x="65786" y="41021"/>
                      <a:pt x="65786" y="41021"/>
                    </a:cubicBezTo>
                    <a:lnTo>
                      <a:pt x="52324" y="21082"/>
                    </a:lnTo>
                    <a:lnTo>
                      <a:pt x="72136" y="22098"/>
                    </a:lnTo>
                    <a:cubicBezTo>
                      <a:pt x="72390" y="22098"/>
                      <a:pt x="72644" y="22225"/>
                      <a:pt x="73025" y="22225"/>
                    </a:cubicBezTo>
                    <a:cubicBezTo>
                      <a:pt x="78613" y="22225"/>
                      <a:pt x="92710" y="15240"/>
                      <a:pt x="95250" y="13970"/>
                    </a:cubicBezTo>
                    <a:cubicBezTo>
                      <a:pt x="84201" y="4318"/>
                      <a:pt x="71247" y="0"/>
                      <a:pt x="58420" y="0"/>
                    </a:cubicBezTo>
                    <a:close/>
                  </a:path>
                </a:pathLst>
              </a:custGeom>
              <a:solidFill>
                <a:srgbClr val="E97D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  <p:sp>
            <p:nvSpPr>
              <p:cNvPr id="101" name="Freeform 101"/>
              <p:cNvSpPr/>
              <p:nvPr/>
            </p:nvSpPr>
            <p:spPr>
              <a:xfrm>
                <a:off x="143764" y="139573"/>
                <a:ext cx="31877" cy="34417"/>
              </a:xfrm>
              <a:custGeom>
                <a:avLst/>
                <a:gdLst/>
                <a:ahLst/>
                <a:cxnLst/>
                <a:rect l="l" t="t" r="r" b="b"/>
                <a:pathLst>
                  <a:path w="31877" h="34417">
                    <a:moveTo>
                      <a:pt x="2032" y="0"/>
                    </a:moveTo>
                    <a:lnTo>
                      <a:pt x="0" y="889"/>
                    </a:lnTo>
                    <a:lnTo>
                      <a:pt x="0" y="34417"/>
                    </a:lnTo>
                    <a:cubicBezTo>
                      <a:pt x="14859" y="28067"/>
                      <a:pt x="26670" y="15494"/>
                      <a:pt x="31877" y="0"/>
                    </a:cubicBezTo>
                    <a:close/>
                  </a:path>
                </a:pathLst>
              </a:custGeom>
              <a:solidFill>
                <a:srgbClr val="E97D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24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448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171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8895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619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343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067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7790" algn="l" defTabSz="609448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800"/>
              </a:p>
            </p:txBody>
          </p:sp>
        </p:grpSp>
        <p:sp>
          <p:nvSpPr>
            <p:cNvPr id="102" name="TextBox 102"/>
            <p:cNvSpPr txBox="1"/>
            <p:nvPr/>
          </p:nvSpPr>
          <p:spPr>
            <a:xfrm>
              <a:off x="741391" y="29378"/>
              <a:ext cx="5966962" cy="1095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239"/>
                </a:lnSpc>
              </a:pPr>
              <a:r>
                <a:rPr lang="en-US" sz="1600" b="1" dirty="0" err="1">
                  <a:solidFill>
                    <a:srgbClr val="4B627A"/>
                  </a:solidFill>
                  <a:latin typeface="Inter Bold"/>
                </a:rPr>
                <a:t>letní</a:t>
              </a:r>
              <a:r>
                <a:rPr lang="en-US" sz="1600" b="1" dirty="0">
                  <a:solidFill>
                    <a:srgbClr val="4B627A"/>
                  </a:solidFill>
                  <a:latin typeface="Inter Bold"/>
                </a:rPr>
                <a:t> </a:t>
              </a:r>
              <a:r>
                <a:rPr lang="en-US" sz="1600" b="1" dirty="0" err="1">
                  <a:solidFill>
                    <a:srgbClr val="4B627A"/>
                  </a:solidFill>
                  <a:latin typeface="Inter Bold"/>
                </a:rPr>
                <a:t>stáž</a:t>
              </a:r>
              <a:r>
                <a:rPr lang="en-US" sz="1600" b="1" dirty="0">
                  <a:solidFill>
                    <a:srgbClr val="4B627A"/>
                  </a:solidFill>
                  <a:latin typeface="Inter Bold"/>
                </a:rPr>
                <a:t> 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(</a:t>
              </a:r>
              <a:r>
                <a:rPr lang="en-US" sz="1600" dirty="0" err="1">
                  <a:solidFill>
                    <a:srgbClr val="4B627A"/>
                  </a:solidFill>
                  <a:latin typeface="Inter"/>
                </a:rPr>
                <a:t>červen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–</a:t>
              </a:r>
              <a:r>
                <a:rPr lang="en-US" sz="1600" dirty="0" err="1">
                  <a:solidFill>
                    <a:srgbClr val="4B627A"/>
                  </a:solidFill>
                  <a:latin typeface="Inter"/>
                </a:rPr>
                <a:t>září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) </a:t>
              </a:r>
              <a:endParaRPr lang="en-US" sz="1600">
                <a:solidFill>
                  <a:srgbClr val="4B627A"/>
                </a:solidFill>
                <a:latin typeface="Inter"/>
              </a:endParaRPr>
            </a:p>
            <a:p>
              <a:pPr algn="l">
                <a:lnSpc>
                  <a:spcPts val="2239"/>
                </a:lnSpc>
              </a:pP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v </a:t>
              </a:r>
              <a:r>
                <a:rPr lang="en-US" sz="1600" dirty="0" err="1">
                  <a:solidFill>
                    <a:srgbClr val="4B627A"/>
                  </a:solidFill>
                  <a:latin typeface="Inter"/>
                </a:rPr>
                <a:t>minimální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dirty="0" err="1">
                  <a:solidFill>
                    <a:srgbClr val="4B627A"/>
                  </a:solidFill>
                  <a:latin typeface="Inter"/>
                </a:rPr>
                <a:t>délce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1 </a:t>
              </a:r>
              <a:r>
                <a:rPr lang="en-US" sz="1600" dirty="0" err="1">
                  <a:solidFill>
                    <a:srgbClr val="4B627A"/>
                  </a:solidFill>
                  <a:latin typeface="Inter"/>
                </a:rPr>
                <a:t>měsíc</a:t>
              </a:r>
            </a:p>
          </p:txBody>
        </p:sp>
        <p:sp>
          <p:nvSpPr>
            <p:cNvPr id="103" name="TextBox 103"/>
            <p:cNvSpPr txBox="1"/>
            <p:nvPr/>
          </p:nvSpPr>
          <p:spPr>
            <a:xfrm>
              <a:off x="741391" y="2587308"/>
              <a:ext cx="6092331" cy="5315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ts val="2239"/>
                </a:lnSpc>
              </a:pP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práce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na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b="1" err="1">
                  <a:solidFill>
                    <a:srgbClr val="4B627A"/>
                  </a:solidFill>
                  <a:latin typeface="Inter Bold"/>
                </a:rPr>
                <a:t>reálných</a:t>
              </a:r>
              <a:r>
                <a:rPr lang="en-US" sz="1600" b="1" dirty="0">
                  <a:solidFill>
                    <a:srgbClr val="4B627A"/>
                  </a:solidFill>
                  <a:latin typeface="Inter Bold"/>
                </a:rPr>
                <a:t> </a:t>
              </a:r>
              <a:r>
                <a:rPr lang="en-US" sz="1600" b="1" err="1">
                  <a:solidFill>
                    <a:srgbClr val="4B627A"/>
                  </a:solidFill>
                  <a:latin typeface="Inter Bold"/>
                </a:rPr>
                <a:t>projektech</a:t>
              </a:r>
              <a:endParaRPr lang="en-US" sz="1600" b="1">
                <a:solidFill>
                  <a:srgbClr val="4B627A"/>
                </a:solidFill>
                <a:latin typeface="Inter Bold"/>
              </a:endParaRPr>
            </a:p>
          </p:txBody>
        </p:sp>
        <p:sp>
          <p:nvSpPr>
            <p:cNvPr id="104" name="TextBox 104"/>
            <p:cNvSpPr txBox="1"/>
            <p:nvPr/>
          </p:nvSpPr>
          <p:spPr>
            <a:xfrm>
              <a:off x="735145" y="1309688"/>
              <a:ext cx="5487495" cy="10959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04724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09448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914171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18895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523619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343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133067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437790" algn="l" defTabSz="609448" rtl="0" eaLnBrk="1" latinLnBrk="0" hangingPunct="1"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239"/>
                </a:lnSpc>
              </a:pP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letní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stáž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lze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prodloužit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err="1">
                  <a:solidFill>
                    <a:srgbClr val="4B627A"/>
                  </a:solidFill>
                  <a:latin typeface="Inter"/>
                </a:rPr>
                <a:t>na</a:t>
              </a:r>
              <a:r>
                <a:rPr lang="en-US" sz="1600" dirty="0">
                  <a:solidFill>
                    <a:srgbClr val="4B627A"/>
                  </a:solidFill>
                  <a:latin typeface="Inter"/>
                </a:rPr>
                <a:t> </a:t>
              </a:r>
              <a:r>
                <a:rPr lang="en-US" sz="1600" b="1" err="1">
                  <a:solidFill>
                    <a:srgbClr val="4B627A"/>
                  </a:solidFill>
                  <a:latin typeface="Inter Bold"/>
                </a:rPr>
                <a:t>celoroční</a:t>
              </a:r>
              <a:r>
                <a:rPr lang="en-US" sz="1600" dirty="0">
                  <a:solidFill>
                    <a:srgbClr val="4B627A"/>
                  </a:solidFill>
                  <a:latin typeface="Inter Bold"/>
                </a:rPr>
                <a:t> </a:t>
              </a:r>
              <a:endParaRPr lang="en-US" sz="1600">
                <a:solidFill>
                  <a:srgbClr val="4B627A"/>
                </a:solidFill>
                <a:latin typeface="Inter Bold"/>
              </a:endParaRPr>
            </a:p>
          </p:txBody>
        </p:sp>
      </p:grpSp>
      <p:sp>
        <p:nvSpPr>
          <p:cNvPr id="105" name="TextBox 105"/>
          <p:cNvSpPr txBox="1"/>
          <p:nvPr/>
        </p:nvSpPr>
        <p:spPr>
          <a:xfrm>
            <a:off x="2778308" y="5328977"/>
            <a:ext cx="6639192" cy="320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612"/>
              </a:lnSpc>
              <a:spcBef>
                <a:spcPct val="0"/>
              </a:spcBef>
            </a:pPr>
            <a:r>
              <a:rPr lang="en-US" sz="1866">
                <a:solidFill>
                  <a:srgbClr val="FFFFFF"/>
                </a:solidFill>
                <a:latin typeface="Inter Bold"/>
              </a:rPr>
              <a:t>U NÁS SE UPLATNÍŠ S TĚMITO OBORY: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4515140" y="2282807"/>
            <a:ext cx="3480937" cy="549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39"/>
              </a:lnSpc>
            </a:pPr>
            <a:r>
              <a:rPr lang="en-US" sz="1600" b="1" err="1">
                <a:solidFill>
                  <a:srgbClr val="4B627A"/>
                </a:solidFill>
                <a:latin typeface="Inter Bold"/>
              </a:rPr>
              <a:t>bezplatné</a:t>
            </a:r>
            <a:r>
              <a:rPr lang="en-US" sz="1600" dirty="0">
                <a:solidFill>
                  <a:srgbClr val="4B627A"/>
                </a:solidFill>
                <a:latin typeface="Inter Bold"/>
              </a:rPr>
              <a:t> </a:t>
            </a:r>
            <a:r>
              <a:rPr lang="en-US" sz="1600" b="1" err="1">
                <a:solidFill>
                  <a:srgbClr val="4B627A"/>
                </a:solidFill>
                <a:latin typeface="Inter"/>
              </a:rPr>
              <a:t>ubytování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(</a:t>
            </a:r>
            <a:r>
              <a:rPr lang="en-US" sz="1600" err="1">
                <a:solidFill>
                  <a:srgbClr val="4B627A"/>
                </a:solidFill>
                <a:latin typeface="Inter"/>
              </a:rPr>
              <a:t>Rožnov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p. R.) </a:t>
            </a:r>
            <a:endParaRPr lang="en-US" sz="1600">
              <a:solidFill>
                <a:srgbClr val="4B627A"/>
              </a:solidFill>
              <a:latin typeface="Inter"/>
            </a:endParaRPr>
          </a:p>
          <a:p>
            <a:pPr algn="l">
              <a:lnSpc>
                <a:spcPts val="2239"/>
              </a:lnSpc>
            </a:pPr>
            <a:r>
              <a:rPr lang="en-US" sz="1600" err="1">
                <a:solidFill>
                  <a:srgbClr val="4B627A"/>
                </a:solidFill>
                <a:latin typeface="Inter"/>
              </a:rPr>
              <a:t>nebo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b="1" err="1">
                <a:solidFill>
                  <a:srgbClr val="4B627A"/>
                </a:solidFill>
                <a:latin typeface="Inter Bold"/>
              </a:rPr>
              <a:t>příspěvek</a:t>
            </a:r>
            <a:r>
              <a:rPr lang="en-US" sz="1600" b="1" dirty="0">
                <a:solidFill>
                  <a:srgbClr val="4B627A"/>
                </a:solidFill>
                <a:latin typeface="Inter Bold"/>
              </a:rPr>
              <a:t> </a:t>
            </a:r>
            <a:r>
              <a:rPr lang="en-US" sz="1600" b="1" err="1">
                <a:solidFill>
                  <a:srgbClr val="4B627A"/>
                </a:solidFill>
                <a:latin typeface="Inter"/>
              </a:rPr>
              <a:t>na</a:t>
            </a:r>
            <a:r>
              <a:rPr lang="en-US" sz="1600" b="1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b="1" err="1">
                <a:solidFill>
                  <a:srgbClr val="4B627A"/>
                </a:solidFill>
                <a:latin typeface="Inter"/>
              </a:rPr>
              <a:t>bydlení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(Brno)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4510311" y="1292967"/>
            <a:ext cx="3045372" cy="270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</a:pPr>
            <a:r>
              <a:rPr lang="en-US" sz="1600" err="1">
                <a:solidFill>
                  <a:srgbClr val="4B627A"/>
                </a:solidFill>
                <a:latin typeface="Inter"/>
              </a:rPr>
              <a:t>vedení</a:t>
            </a:r>
            <a:r>
              <a:rPr lang="en-US" sz="1600" dirty="0">
                <a:solidFill>
                  <a:srgbClr val="4B627A"/>
                </a:solidFill>
                <a:latin typeface="Inter"/>
              </a:rPr>
              <a:t> </a:t>
            </a:r>
            <a:r>
              <a:rPr lang="en-US" sz="1600" b="1" err="1">
                <a:solidFill>
                  <a:srgbClr val="4B627A"/>
                </a:solidFill>
                <a:latin typeface="Inter"/>
              </a:rPr>
              <a:t>zkušeným</a:t>
            </a:r>
            <a:r>
              <a:rPr lang="en-US" sz="1600" b="1" dirty="0">
                <a:solidFill>
                  <a:srgbClr val="4B627A"/>
                </a:solidFill>
                <a:latin typeface="Inter Bold"/>
              </a:rPr>
              <a:t> </a:t>
            </a:r>
            <a:r>
              <a:rPr lang="en-US" sz="1600" b="1" err="1">
                <a:solidFill>
                  <a:srgbClr val="4B627A"/>
                </a:solidFill>
                <a:latin typeface="Inter Bold"/>
              </a:rPr>
              <a:t>mentorem</a:t>
            </a:r>
            <a:endParaRPr lang="en-US" sz="1600" b="1">
              <a:solidFill>
                <a:srgbClr val="4B627A"/>
              </a:solidFill>
              <a:latin typeface="Inter Bold"/>
            </a:endParaRPr>
          </a:p>
        </p:txBody>
      </p:sp>
      <p:sp>
        <p:nvSpPr>
          <p:cNvPr id="108" name="TextBox 108"/>
          <p:cNvSpPr txBox="1"/>
          <p:nvPr/>
        </p:nvSpPr>
        <p:spPr>
          <a:xfrm>
            <a:off x="4515419" y="1673823"/>
            <a:ext cx="3045372" cy="265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239"/>
              </a:lnSpc>
            </a:pPr>
            <a:r>
              <a:rPr lang="en-US" sz="1600">
                <a:solidFill>
                  <a:srgbClr val="4B627A"/>
                </a:solidFill>
                <a:latin typeface="Inter"/>
              </a:rPr>
              <a:t>možnost bakalářky nebo diplomky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251" y="4777081"/>
            <a:ext cx="2275016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22"/>
              </a:lnSpc>
            </a:pPr>
            <a:r>
              <a:rPr lang="en-US" sz="1184" b="1">
                <a:solidFill>
                  <a:srgbClr val="4B627A"/>
                </a:solidFill>
                <a:latin typeface="Inter Bold"/>
              </a:rPr>
              <a:t>Výroba polovodičových materiálů (SiC a Si)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2493637" y="4748005"/>
            <a:ext cx="1474268" cy="421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58"/>
              </a:lnSpc>
            </a:pPr>
            <a:r>
              <a:rPr lang="en-US" sz="1184" b="1">
                <a:solidFill>
                  <a:srgbClr val="4B627A"/>
                </a:solidFill>
                <a:latin typeface="Inter Bold"/>
              </a:rPr>
              <a:t>Špičkově vybavené laboratoře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8536618" y="4821032"/>
            <a:ext cx="1139620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58"/>
              </a:lnSpc>
            </a:pPr>
            <a:r>
              <a:rPr lang="en-US" sz="1184" b="1">
                <a:solidFill>
                  <a:srgbClr val="4B627A"/>
                </a:solidFill>
                <a:latin typeface="Inter Bold"/>
              </a:rPr>
              <a:t>Výroba čipů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10105102" y="4821222"/>
            <a:ext cx="1824951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58"/>
              </a:lnSpc>
            </a:pPr>
            <a:r>
              <a:rPr lang="en-US" sz="1184" b="1">
                <a:solidFill>
                  <a:srgbClr val="4B627A"/>
                </a:solidFill>
                <a:latin typeface="Inter Bold"/>
              </a:rPr>
              <a:t>Středisko návrhu součástek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6699335" y="4821032"/>
            <a:ext cx="1049859" cy="203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658"/>
              </a:lnSpc>
            </a:pPr>
            <a:r>
              <a:rPr lang="en-US" sz="1184" b="1">
                <a:solidFill>
                  <a:srgbClr val="4B627A"/>
                </a:solidFill>
                <a:latin typeface="Inter Bold"/>
              </a:rPr>
              <a:t>IT oddělení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4597764" y="4737975"/>
            <a:ext cx="1234092" cy="421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24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448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171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8895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619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343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067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7790" algn="l" defTabSz="609448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658"/>
              </a:lnSpc>
            </a:pPr>
            <a:r>
              <a:rPr lang="en-US" sz="1184" b="1">
                <a:solidFill>
                  <a:srgbClr val="4B627A"/>
                </a:solidFill>
                <a:latin typeface="Inter Bold"/>
              </a:rPr>
              <a:t>Vlastní výzkum a vývoj</a:t>
            </a:r>
          </a:p>
        </p:txBody>
      </p:sp>
    </p:spTree>
    <p:extLst>
      <p:ext uri="{BB962C8B-B14F-4D97-AF65-F5344CB8AC3E}">
        <p14:creationId xmlns:p14="http://schemas.microsoft.com/office/powerpoint/2010/main" val="1056111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D429A-D30D-4934-9948-A65521D5FF54}"/>
              </a:ext>
            </a:extLst>
          </p:cNvPr>
          <p:cNvSpPr txBox="1">
            <a:spLocks/>
          </p:cNvSpPr>
          <p:nvPr/>
        </p:nvSpPr>
        <p:spPr>
          <a:xfrm>
            <a:off x="443060" y="338667"/>
            <a:ext cx="10890368" cy="685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i="0" kern="1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 err="1"/>
              <a:t>after</a:t>
            </a:r>
            <a:r>
              <a:rPr lang="cs-CZ" sz="2800"/>
              <a:t> </a:t>
            </a:r>
            <a:r>
              <a:rPr lang="cs-CZ" sz="2800" dirty="0" err="1"/>
              <a:t>graduation</a:t>
            </a:r>
            <a:r>
              <a:rPr lang="cs-CZ" sz="2800"/>
              <a:t>, start </a:t>
            </a:r>
            <a:r>
              <a:rPr lang="cs-CZ" sz="2800" dirty="0" err="1"/>
              <a:t>your</a:t>
            </a:r>
            <a:r>
              <a:rPr lang="cs-CZ" sz="2800"/>
              <a:t> </a:t>
            </a:r>
            <a:r>
              <a:rPr lang="cs-CZ" sz="2800" dirty="0" err="1"/>
              <a:t>career</a:t>
            </a:r>
            <a:r>
              <a:rPr lang="cs-CZ" sz="2800"/>
              <a:t> </a:t>
            </a:r>
            <a:r>
              <a:rPr lang="cs-CZ" sz="2800" dirty="0" err="1"/>
              <a:t>with</a:t>
            </a:r>
            <a:r>
              <a:rPr lang="cs-CZ" sz="2800"/>
              <a:t> </a:t>
            </a:r>
            <a:r>
              <a:rPr lang="cs-CZ" sz="2800" dirty="0" err="1"/>
              <a:t>us</a:t>
            </a:r>
            <a:r>
              <a:rPr lang="cs-CZ" sz="280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EBECE-4871-4FAD-8D9E-3C7B02B81D24}"/>
              </a:ext>
            </a:extLst>
          </p:cNvPr>
          <p:cNvSpPr txBox="1">
            <a:spLocks/>
          </p:cNvSpPr>
          <p:nvPr/>
        </p:nvSpPr>
        <p:spPr>
          <a:xfrm>
            <a:off x="330712" y="1024467"/>
            <a:ext cx="11530584" cy="5204317"/>
          </a:xfrm>
          <a:prstGeom prst="rect">
            <a:avLst/>
          </a:prstGeom>
        </p:spPr>
        <p:txBody>
          <a:bodyPr/>
          <a:lstStyle>
            <a:lvl1pPr marL="261938" indent="-26193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400" b="0" kern="10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8013" indent="-2698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−"/>
              <a:defRPr sz="2200" b="0" kern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b="0" kern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7300" indent="-2063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▫"/>
              <a:defRPr sz="1700" b="0" kern="1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87488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»"/>
              <a:defRPr sz="1600" b="0" kern="1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>
              <a:solidFill>
                <a:schemeClr val="tx1"/>
              </a:solidFill>
            </a:endParaRPr>
          </a:p>
          <a:p>
            <a:endParaRPr lang="cs-CZ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5CF2E6-5B16-4055-82E4-5D70CFD65BDE}"/>
              </a:ext>
            </a:extLst>
          </p:cNvPr>
          <p:cNvSpPr txBox="1"/>
          <p:nvPr/>
        </p:nvSpPr>
        <p:spPr>
          <a:xfrm>
            <a:off x="443060" y="953136"/>
            <a:ext cx="10444899" cy="4849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design and modelling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integrated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circuits</a:t>
            </a:r>
            <a:endParaRPr lang="cs-CZ" sz="2400" kern="1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electrical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measurements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analyses</a:t>
            </a:r>
            <a:endParaRPr lang="cs-CZ" sz="2400" kern="1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data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analysis</a:t>
            </a:r>
            <a:endParaRPr lang="cs-CZ" sz="2400" kern="1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AI,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machine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learning,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machine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vision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physical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chemical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analyses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microscopy</a:t>
            </a:r>
            <a:endParaRPr lang="cs-CZ" sz="2400" kern="1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software development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material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science</a:t>
            </a: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process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engineering</a:t>
            </a:r>
            <a:endParaRPr lang="cs-CZ" sz="2400" kern="10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lnSpc>
                <a:spcPct val="107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industrial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engineering</a:t>
            </a:r>
            <a:r>
              <a:rPr lang="cs-CZ" sz="2400" kern="10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cs-CZ" sz="2400" kern="1000" dirty="0" err="1">
                <a:solidFill>
                  <a:schemeClr val="tx2">
                    <a:lumMod val="75000"/>
                  </a:schemeClr>
                </a:solidFill>
              </a:rPr>
              <a:t>automation</a:t>
            </a:r>
            <a:endParaRPr lang="cs-CZ" sz="2400" kern="1000" dirty="0">
              <a:solidFill>
                <a:schemeClr val="tx2">
                  <a:lumMod val="75000"/>
                </a:schemeClr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159697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40D0-353B-49B3-9ABA-62287A172DB7}"/>
              </a:ext>
            </a:extLst>
          </p:cNvPr>
          <p:cNvSpPr txBox="1">
            <a:spLocks/>
          </p:cNvSpPr>
          <p:nvPr/>
        </p:nvSpPr>
        <p:spPr>
          <a:xfrm>
            <a:off x="696480" y="285156"/>
            <a:ext cx="11228955" cy="685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i="0" kern="1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/>
              <a:t>benefits to our employees</a:t>
            </a:r>
          </a:p>
        </p:txBody>
      </p:sp>
      <p:pic>
        <p:nvPicPr>
          <p:cNvPr id="3" name="Picture Placeholder 4" descr="Fotky">
            <a:extLst>
              <a:ext uri="{FF2B5EF4-FFF2-40B4-BE49-F238E27FC236}">
                <a16:creationId xmlns:a16="http://schemas.microsoft.com/office/drawing/2014/main" id="{C69BF3E8-CE8E-4359-B700-6B73AA0B0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382" y="2361500"/>
            <a:ext cx="514242" cy="539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F9EEBB-F321-4625-B1CF-6B0D4BEB494F}"/>
              </a:ext>
            </a:extLst>
          </p:cNvPr>
          <p:cNvSpPr txBox="1"/>
          <p:nvPr/>
        </p:nvSpPr>
        <p:spPr>
          <a:xfrm>
            <a:off x="1733008" y="2441715"/>
            <a:ext cx="293328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5 weeks holidays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Placeholder 4" descr="Fotky">
            <a:extLst>
              <a:ext uri="{FF2B5EF4-FFF2-40B4-BE49-F238E27FC236}">
                <a16:creationId xmlns:a16="http://schemas.microsoft.com/office/drawing/2014/main" id="{A78D8CA9-FBA6-4D86-8E44-A7E97A46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0866" y="4529197"/>
            <a:ext cx="552945" cy="656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1E94EB-57B8-4363-B2A6-05B2FA482918}"/>
              </a:ext>
            </a:extLst>
          </p:cNvPr>
          <p:cNvSpPr txBox="1"/>
          <p:nvPr/>
        </p:nvSpPr>
        <p:spPr>
          <a:xfrm>
            <a:off x="1643258" y="4694426"/>
            <a:ext cx="3883572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commuting contribution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E3325-4B6D-48C3-86D5-1AD5BCC90E79}"/>
              </a:ext>
            </a:extLst>
          </p:cNvPr>
          <p:cNvSpPr txBox="1"/>
          <p:nvPr/>
        </p:nvSpPr>
        <p:spPr>
          <a:xfrm>
            <a:off x="6611513" y="4592761"/>
            <a:ext cx="3518116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relax zones 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6BFC80-B16F-4E23-A6C1-BF0563A98FF2}"/>
              </a:ext>
            </a:extLst>
          </p:cNvPr>
          <p:cNvSpPr txBox="1"/>
          <p:nvPr/>
        </p:nvSpPr>
        <p:spPr>
          <a:xfrm>
            <a:off x="6581588" y="1157019"/>
            <a:ext cx="321064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home working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5F027-2EF8-4B80-8CC0-82DE221EA893}"/>
              </a:ext>
            </a:extLst>
          </p:cNvPr>
          <p:cNvSpPr txBox="1"/>
          <p:nvPr/>
        </p:nvSpPr>
        <p:spPr>
          <a:xfrm>
            <a:off x="6611513" y="1953730"/>
            <a:ext cx="5015913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monthly bonus on benefit card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Picture Placeholder 4" descr="Fotky">
            <a:extLst>
              <a:ext uri="{FF2B5EF4-FFF2-40B4-BE49-F238E27FC236}">
                <a16:creationId xmlns:a16="http://schemas.microsoft.com/office/drawing/2014/main" id="{FE06C9DF-F48A-4082-8B4A-CA58181F6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582" y="3887534"/>
            <a:ext cx="458024" cy="5046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E8DF68-42B2-4F2E-9A17-D79C8796F00B}"/>
              </a:ext>
            </a:extLst>
          </p:cNvPr>
          <p:cNvSpPr txBox="1"/>
          <p:nvPr/>
        </p:nvSpPr>
        <p:spPr>
          <a:xfrm>
            <a:off x="1693191" y="3887534"/>
            <a:ext cx="344103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flexible working hours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Placeholder 4" descr="Fotky">
            <a:extLst>
              <a:ext uri="{FF2B5EF4-FFF2-40B4-BE49-F238E27FC236}">
                <a16:creationId xmlns:a16="http://schemas.microsoft.com/office/drawing/2014/main" id="{6BBEC02C-53C6-4F2D-9E73-568340A5A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830" y="2721752"/>
            <a:ext cx="772326" cy="6319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224FE6-B05E-4734-9EF6-77938C6D322D}"/>
              </a:ext>
            </a:extLst>
          </p:cNvPr>
          <p:cNvSpPr txBox="1"/>
          <p:nvPr/>
        </p:nvSpPr>
        <p:spPr>
          <a:xfrm>
            <a:off x="6626279" y="2803134"/>
            <a:ext cx="303336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trainings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CCFDE3-D82D-494D-A0C9-88537AFA4C41}"/>
              </a:ext>
            </a:extLst>
          </p:cNvPr>
          <p:cNvSpPr txBox="1"/>
          <p:nvPr/>
        </p:nvSpPr>
        <p:spPr>
          <a:xfrm>
            <a:off x="1733008" y="902086"/>
            <a:ext cx="3401213" cy="1446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accelerated salary development for fresh graduates </a:t>
            </a:r>
            <a:r>
              <a:rPr lang="cs-CZ" sz="1600" b="1">
                <a:solidFill>
                  <a:schemeClr val="bg2">
                    <a:lumMod val="10000"/>
                  </a:schemeClr>
                </a:solidFill>
              </a:rPr>
              <a:t>(up to 20% increase after 18 months) 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487EEF-E726-4A90-9D22-CA983B3BACDF}"/>
              </a:ext>
            </a:extLst>
          </p:cNvPr>
          <p:cNvSpPr txBox="1"/>
          <p:nvPr/>
        </p:nvSpPr>
        <p:spPr>
          <a:xfrm>
            <a:off x="1719913" y="5501318"/>
            <a:ext cx="294638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housing support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D3714F-8F9B-4B47-B09E-DC88F909AA1B}"/>
              </a:ext>
            </a:extLst>
          </p:cNvPr>
          <p:cNvSpPr txBox="1"/>
          <p:nvPr/>
        </p:nvSpPr>
        <p:spPr>
          <a:xfrm>
            <a:off x="6626279" y="3715427"/>
            <a:ext cx="4221830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canteen and cafeteria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Picture Placeholder 4" descr="benefity-seznam-900.jpg ‎- Fotky">
            <a:extLst>
              <a:ext uri="{FF2B5EF4-FFF2-40B4-BE49-F238E27FC236}">
                <a16:creationId xmlns:a16="http://schemas.microsoft.com/office/drawing/2014/main" id="{4DE5F5CF-6FF2-4C67-8552-9D366F085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117" y="1082862"/>
            <a:ext cx="504132" cy="591051"/>
          </a:xfrm>
          <a:prstGeom prst="rect">
            <a:avLst/>
          </a:prstGeom>
        </p:spPr>
      </p:pic>
      <p:pic>
        <p:nvPicPr>
          <p:cNvPr id="18" name="Picture Placeholder 4" descr="benefity-seznam-900.jpg ‎- Fotky">
            <a:extLst>
              <a:ext uri="{FF2B5EF4-FFF2-40B4-BE49-F238E27FC236}">
                <a16:creationId xmlns:a16="http://schemas.microsoft.com/office/drawing/2014/main" id="{FDC7EC47-B34B-42E1-A2F6-6F8020CAB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117" y="5459938"/>
            <a:ext cx="575331" cy="6023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3E17A8-AA7A-48ED-B450-A71B95FC9922}"/>
              </a:ext>
            </a:extLst>
          </p:cNvPr>
          <p:cNvSpPr txBox="1"/>
          <p:nvPr/>
        </p:nvSpPr>
        <p:spPr>
          <a:xfrm>
            <a:off x="6611513" y="5530313"/>
            <a:ext cx="4504722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volunteering</a:t>
            </a:r>
          </a:p>
        </p:txBody>
      </p:sp>
      <p:pic>
        <p:nvPicPr>
          <p:cNvPr id="20" name="Picture Placeholder 4" descr="benefity-seznam-900.jpg ‎- Fotky">
            <a:extLst>
              <a:ext uri="{FF2B5EF4-FFF2-40B4-BE49-F238E27FC236}">
                <a16:creationId xmlns:a16="http://schemas.microsoft.com/office/drawing/2014/main" id="{0BBB018D-CF49-4155-B983-D842BB22E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255" y="3175256"/>
            <a:ext cx="654918" cy="58750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30BFD2-8962-4CE6-89CF-C7224359A681}"/>
              </a:ext>
            </a:extLst>
          </p:cNvPr>
          <p:cNvSpPr txBox="1"/>
          <p:nvPr/>
        </p:nvSpPr>
        <p:spPr>
          <a:xfrm>
            <a:off x="1693191" y="3122886"/>
            <a:ext cx="3617936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399" b="1">
                <a:solidFill>
                  <a:schemeClr val="bg2">
                    <a:lumMod val="10000"/>
                  </a:schemeClr>
                </a:solidFill>
              </a:rPr>
              <a:t>sick days, bridge days</a:t>
            </a:r>
            <a:endParaRPr lang="en-US" sz="2399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2" name="Picture Placeholder 4" descr="benefity-seznam-900.jpg ‎- Fotky">
            <a:extLst>
              <a:ext uri="{FF2B5EF4-FFF2-40B4-BE49-F238E27FC236}">
                <a16:creationId xmlns:a16="http://schemas.microsoft.com/office/drawing/2014/main" id="{3B1E617C-0E67-46AA-B658-277B0A8B17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2382" y="5459938"/>
            <a:ext cx="578724" cy="627769"/>
          </a:xfrm>
          <a:prstGeom prst="rect">
            <a:avLst/>
          </a:prstGeom>
        </p:spPr>
      </p:pic>
      <p:pic>
        <p:nvPicPr>
          <p:cNvPr id="24" name="Picture Placeholder 4" descr="benefity-seznam-900.jpg ‎- Fotky">
            <a:extLst>
              <a:ext uri="{FF2B5EF4-FFF2-40B4-BE49-F238E27FC236}">
                <a16:creationId xmlns:a16="http://schemas.microsoft.com/office/drawing/2014/main" id="{F15A93C0-0437-44A6-B590-6DD99F14E6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2710" y="1875692"/>
            <a:ext cx="668248" cy="617623"/>
          </a:xfrm>
          <a:prstGeom prst="rect">
            <a:avLst/>
          </a:prstGeom>
        </p:spPr>
      </p:pic>
      <p:pic>
        <p:nvPicPr>
          <p:cNvPr id="25" name="Picture Placeholder 4" descr="benefity-seznam-900.jpg ‎- Fotky">
            <a:extLst>
              <a:ext uri="{FF2B5EF4-FFF2-40B4-BE49-F238E27FC236}">
                <a16:creationId xmlns:a16="http://schemas.microsoft.com/office/drawing/2014/main" id="{0AF3A53A-9CFE-4CEB-A104-6133D135F8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7535" y="3565663"/>
            <a:ext cx="620828" cy="693257"/>
          </a:xfrm>
          <a:prstGeom prst="rect">
            <a:avLst/>
          </a:prstGeom>
        </p:spPr>
      </p:pic>
      <p:pic>
        <p:nvPicPr>
          <p:cNvPr id="26" name="Picture Placeholder 4" descr="benefity-seznam-900.jpg ‎- Fotky">
            <a:extLst>
              <a:ext uri="{FF2B5EF4-FFF2-40B4-BE49-F238E27FC236}">
                <a16:creationId xmlns:a16="http://schemas.microsoft.com/office/drawing/2014/main" id="{6CF94873-9547-4480-83E3-EC0AE628EC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2710" y="4593785"/>
            <a:ext cx="605586" cy="527447"/>
          </a:xfrm>
          <a:prstGeom prst="rect">
            <a:avLst/>
          </a:prstGeom>
        </p:spPr>
      </p:pic>
      <p:pic>
        <p:nvPicPr>
          <p:cNvPr id="28" name="Graphic 27" descr="Money outline">
            <a:extLst>
              <a:ext uri="{FF2B5EF4-FFF2-40B4-BE49-F238E27FC236}">
                <a16:creationId xmlns:a16="http://schemas.microsoft.com/office/drawing/2014/main" id="{2532DCE0-BCD0-4C61-BE52-AB4D4FCDE4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0866" y="950256"/>
            <a:ext cx="571696" cy="5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884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5504A8AF-4231-458B-AF9E-AB33CC567433}"/>
              </a:ext>
            </a:extLst>
          </p:cNvPr>
          <p:cNvSpPr txBox="1">
            <a:spLocks/>
          </p:cNvSpPr>
          <p:nvPr/>
        </p:nvSpPr>
        <p:spPr>
          <a:xfrm>
            <a:off x="4762217" y="1070264"/>
            <a:ext cx="3093310" cy="1620981"/>
          </a:xfrm>
          <a:prstGeom prst="rect">
            <a:avLst/>
          </a:prstGeom>
        </p:spPr>
        <p:txBody>
          <a:bodyPr/>
          <a:lstStyle>
            <a:lvl1pPr marL="261938" indent="-26193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•"/>
              <a:defRPr sz="2400" b="0" kern="10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8013" indent="-2698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−"/>
              <a:defRPr sz="2200" b="0" kern="1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383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800" b="0" kern="10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57300" indent="-206375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bg1">
                  <a:lumMod val="65000"/>
                </a:schemeClr>
              </a:buClr>
              <a:buFont typeface="Arial" pitchFamily="34" charset="0"/>
              <a:buChar char="▫"/>
              <a:defRPr sz="1700" b="0" kern="1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87488" indent="-22542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»"/>
              <a:defRPr sz="1600" b="0" kern="10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>
                <a:solidFill>
                  <a:schemeClr val="accent1"/>
                </a:solidFill>
                <a:hlinkClick r:id="rId3"/>
              </a:rPr>
              <a:t>kariera-onsemi.cz</a:t>
            </a:r>
            <a:endParaRPr lang="en-US" b="1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664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back up slides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140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guitar&#10;&#10;Description automatically generated with medium confidence">
            <a:extLst>
              <a:ext uri="{FF2B5EF4-FFF2-40B4-BE49-F238E27FC236}">
                <a16:creationId xmlns:a16="http://schemas.microsoft.com/office/drawing/2014/main" id="{DB00778F-1177-4608-9D0B-B23499706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568" y="869567"/>
            <a:ext cx="10265454" cy="54849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E8038-16A5-43F0-8F20-8735AFEB3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onsemi</a:t>
            </a:r>
            <a:r>
              <a:rPr lang="en-US"/>
              <a:t> Silicon Carbide (</a:t>
            </a:r>
            <a:r>
              <a:rPr lang="en-US" err="1"/>
              <a:t>SiC</a:t>
            </a:r>
            <a:r>
              <a:rPr lang="en-US"/>
              <a:t>) Manufacturing Life Cycle </a:t>
            </a:r>
          </a:p>
        </p:txBody>
      </p:sp>
      <p:sp>
        <p:nvSpPr>
          <p:cNvPr id="5" name="Round Diagonal Corner Rectangle 15">
            <a:extLst>
              <a:ext uri="{FF2B5EF4-FFF2-40B4-BE49-F238E27FC236}">
                <a16:creationId xmlns:a16="http://schemas.microsoft.com/office/drawing/2014/main" id="{15925F53-A282-4D72-9595-752DFD270AA9}"/>
              </a:ext>
            </a:extLst>
          </p:cNvPr>
          <p:cNvSpPr/>
          <p:nvPr/>
        </p:nvSpPr>
        <p:spPr>
          <a:xfrm>
            <a:off x="265303" y="3117740"/>
            <a:ext cx="2912433" cy="2592625"/>
          </a:xfrm>
          <a:prstGeom prst="round2DiagRect">
            <a:avLst>
              <a:gd name="adj1" fmla="val 11309"/>
              <a:gd name="adj2" fmla="val 0"/>
            </a:avLst>
          </a:prstGeom>
          <a:solidFill>
            <a:srgbClr val="E2E2E2"/>
          </a:solidFill>
          <a:ln w="25400">
            <a:noFill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137124" tIns="45708" rIns="137124" bIns="73133" anchor="ctr" anchorCtr="0">
            <a:spAutoFit/>
          </a:bodyPr>
          <a:lstStyle/>
          <a:p>
            <a:pPr>
              <a:lnSpc>
                <a:spcPct val="105000"/>
              </a:lnSpc>
              <a:spcBef>
                <a:spcPts val="400"/>
              </a:spcBef>
            </a:pPr>
            <a:r>
              <a:rPr lang="en-US" sz="1600" b="1" err="1">
                <a:solidFill>
                  <a:schemeClr val="accent1"/>
                </a:solidFill>
              </a:rPr>
              <a:t>onsemi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 is the only supplier of silicon carbide solutions with vertical integration capability including </a:t>
            </a:r>
            <a:r>
              <a:rPr lang="en-US" sz="1600" err="1">
                <a:solidFill>
                  <a:schemeClr val="tx2">
                    <a:lumMod val="75000"/>
                  </a:schemeClr>
                </a:solidFill>
              </a:rPr>
              <a:t>SiC</a:t>
            </a:r>
            <a:r>
              <a:rPr lang="en-US" sz="1600">
                <a:solidFill>
                  <a:schemeClr val="tx2">
                    <a:lumMod val="75000"/>
                  </a:schemeClr>
                </a:solidFill>
              </a:rPr>
              <a:t> crystal growth, substrate, epitaxy, device fabrication, best-in-class integrated modules and discrete package solutions</a:t>
            </a:r>
            <a:endParaRPr lang="en-US" sz="160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9DC047-EEC8-4C71-AC12-7B8D172336BF}"/>
              </a:ext>
            </a:extLst>
          </p:cNvPr>
          <p:cNvSpPr txBox="1"/>
          <p:nvPr/>
        </p:nvSpPr>
        <p:spPr>
          <a:xfrm>
            <a:off x="4846001" y="3537238"/>
            <a:ext cx="6092407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9" b="1">
                <a:solidFill>
                  <a:srgbClr val="3A4D54"/>
                </a:solidFill>
              </a:rPr>
              <a:t>3. Epi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EDA8F-9FA8-40EE-BE1F-4FD12151788A}"/>
              </a:ext>
            </a:extLst>
          </p:cNvPr>
          <p:cNvSpPr txBox="1"/>
          <p:nvPr/>
        </p:nvSpPr>
        <p:spPr>
          <a:xfrm>
            <a:off x="3653570" y="4796906"/>
            <a:ext cx="6092407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9" b="1">
                <a:solidFill>
                  <a:srgbClr val="3A4D54"/>
                </a:solidFill>
              </a:rPr>
              <a:t>4. Fab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EAD779-6005-4B94-9736-DC6C3B7DA36C}"/>
              </a:ext>
            </a:extLst>
          </p:cNvPr>
          <p:cNvSpPr txBox="1"/>
          <p:nvPr/>
        </p:nvSpPr>
        <p:spPr>
          <a:xfrm>
            <a:off x="6558551" y="3098696"/>
            <a:ext cx="6092407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9" b="1">
                <a:solidFill>
                  <a:srgbClr val="3A4D54"/>
                </a:solidFill>
              </a:rPr>
              <a:t>2. </a:t>
            </a:r>
            <a:r>
              <a:rPr lang="cs-CZ" sz="2399" b="1" err="1">
                <a:solidFill>
                  <a:srgbClr val="3A4D54"/>
                </a:solidFill>
              </a:rPr>
              <a:t>Wafering</a:t>
            </a:r>
            <a:endParaRPr lang="en-US" sz="2399" b="1">
              <a:solidFill>
                <a:srgbClr val="3A4D5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A6FC4F-B7AB-455B-B53D-1E497394EF36}"/>
              </a:ext>
            </a:extLst>
          </p:cNvPr>
          <p:cNvSpPr txBox="1"/>
          <p:nvPr/>
        </p:nvSpPr>
        <p:spPr>
          <a:xfrm>
            <a:off x="5951932" y="1078347"/>
            <a:ext cx="6092407" cy="4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9" b="1">
                <a:solidFill>
                  <a:srgbClr val="3A4D54"/>
                </a:solidFill>
              </a:rPr>
              <a:t>1. Crystallization</a:t>
            </a:r>
          </a:p>
        </p:txBody>
      </p:sp>
    </p:spTree>
    <p:extLst>
      <p:ext uri="{BB962C8B-B14F-4D97-AF65-F5344CB8AC3E}">
        <p14:creationId xmlns:p14="http://schemas.microsoft.com/office/powerpoint/2010/main" val="420448264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38150" y="828711"/>
            <a:ext cx="5017664" cy="5456828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onsemi is </a:t>
            </a:r>
            <a:r>
              <a:rPr lang="cs-CZ" sz="2200">
                <a:solidFill>
                  <a:schemeClr val="accent1"/>
                </a:solidFill>
              </a:rPr>
              <a:t>semiconductor manufacturer </a:t>
            </a: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that 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is driving </a:t>
            </a:r>
            <a:r>
              <a:rPr lang="en-US" sz="2200">
                <a:solidFill>
                  <a:schemeClr val="accent1"/>
                </a:solidFill>
              </a:rPr>
              <a:t>innovations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to help build </a:t>
            </a: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better future. </a:t>
            </a:r>
            <a:endParaRPr lang="cs-CZ" sz="220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cs-CZ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we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focus on: </a:t>
            </a:r>
          </a:p>
          <a:p>
            <a:pPr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200">
                <a:solidFill>
                  <a:schemeClr val="accent1"/>
                </a:solidFill>
              </a:rPr>
              <a:t>automotive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(~ 45% revenue)</a:t>
            </a:r>
          </a:p>
          <a:p>
            <a:pPr lvl="1"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cs-CZ" sz="1900">
                <a:solidFill>
                  <a:schemeClr val="tx2">
                    <a:lumMod val="75000"/>
                  </a:schemeClr>
                </a:solidFill>
              </a:rPr>
              <a:t>vehicle</a:t>
            </a:r>
            <a:r>
              <a:rPr lang="en-US" sz="1900">
                <a:solidFill>
                  <a:schemeClr val="tx2">
                    <a:lumMod val="75000"/>
                  </a:schemeClr>
                </a:solidFill>
              </a:rPr>
              <a:t> electrification and safety</a:t>
            </a:r>
            <a:endParaRPr lang="cs-CZ" sz="1900">
              <a:solidFill>
                <a:schemeClr val="tx2">
                  <a:lumMod val="75000"/>
                </a:schemeClr>
              </a:solidFill>
            </a:endParaRPr>
          </a:p>
          <a:p>
            <a:pPr lvl="1"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endParaRPr lang="cs-CZ" sz="1900">
              <a:solidFill>
                <a:schemeClr val="tx2">
                  <a:lumMod val="75000"/>
                </a:schemeClr>
              </a:solidFill>
            </a:endParaRPr>
          </a:p>
          <a:p>
            <a:pPr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endParaRPr lang="cs-CZ" sz="2200">
              <a:solidFill>
                <a:schemeClr val="accent1"/>
              </a:solidFill>
            </a:endParaRPr>
          </a:p>
          <a:p>
            <a:pPr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200">
                <a:solidFill>
                  <a:schemeClr val="accent1"/>
                </a:solidFill>
              </a:rPr>
              <a:t>industrial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2200">
                <a:solidFill>
                  <a:schemeClr val="tx2">
                    <a:lumMod val="75000"/>
                  </a:schemeClr>
                </a:solidFill>
              </a:rPr>
              <a:t>(~ 25% revenue)</a:t>
            </a:r>
          </a:p>
          <a:p>
            <a:pPr lvl="1"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cs-CZ" sz="190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sz="1900" err="1">
                <a:solidFill>
                  <a:schemeClr val="tx2">
                    <a:lumMod val="75000"/>
                  </a:schemeClr>
                </a:solidFill>
              </a:rPr>
              <a:t>nergy</a:t>
            </a:r>
            <a:r>
              <a:rPr lang="cs-CZ" sz="1900">
                <a:solidFill>
                  <a:schemeClr val="tx2">
                    <a:lumMod val="75000"/>
                  </a:schemeClr>
                </a:solidFill>
              </a:rPr>
              <a:t> infrustructure</a:t>
            </a:r>
          </a:p>
          <a:p>
            <a:pPr lvl="1"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cs-CZ" sz="1900">
                <a:solidFill>
                  <a:schemeClr val="tx2">
                    <a:lumMod val="75000"/>
                  </a:schemeClr>
                </a:solidFill>
              </a:rPr>
              <a:t>factory</a:t>
            </a:r>
            <a:r>
              <a:rPr lang="en-US" sz="1900">
                <a:solidFill>
                  <a:schemeClr val="tx2">
                    <a:lumMod val="75000"/>
                  </a:schemeClr>
                </a:solidFill>
              </a:rPr>
              <a:t> automation</a:t>
            </a:r>
            <a:endParaRPr lang="cs-CZ" sz="1900">
              <a:solidFill>
                <a:schemeClr val="tx2">
                  <a:lumMod val="75000"/>
                </a:schemeClr>
              </a:solidFill>
            </a:endParaRPr>
          </a:p>
          <a:p>
            <a:pPr lvl="1"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cs-CZ" sz="1900">
                <a:solidFill>
                  <a:schemeClr val="tx2">
                    <a:lumMod val="75000"/>
                  </a:schemeClr>
                </a:solidFill>
              </a:rPr>
              <a:t>ethernet, bluetooth low energy (BLE)</a:t>
            </a:r>
          </a:p>
          <a:p>
            <a:pPr marL="338138" lvl="1" indent="0" defTabSz="457200"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endParaRPr lang="cs-CZ" sz="1900">
              <a:solidFill>
                <a:schemeClr val="tx2">
                  <a:lumMod val="75000"/>
                </a:schemeClr>
              </a:solidFill>
            </a:endParaRPr>
          </a:p>
          <a:p>
            <a:pPr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endParaRPr lang="cs-CZ" sz="2200">
              <a:solidFill>
                <a:schemeClr val="accent1"/>
              </a:solidFill>
            </a:endParaRPr>
          </a:p>
          <a:p>
            <a:pPr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cs-CZ" sz="2200">
                <a:solidFill>
                  <a:schemeClr val="accent1"/>
                </a:solidFill>
              </a:rPr>
              <a:t>telecommunications</a:t>
            </a:r>
          </a:p>
          <a:p>
            <a:pPr lvl="1" defTabSz="457200"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1900">
                <a:solidFill>
                  <a:schemeClr val="tx2">
                    <a:lumMod val="75000"/>
                  </a:schemeClr>
                </a:solidFill>
              </a:rPr>
              <a:t>5G and cloud </a:t>
            </a:r>
            <a:endParaRPr lang="cs-CZ" sz="1900">
              <a:solidFill>
                <a:schemeClr val="tx2">
                  <a:lumMod val="75000"/>
                </a:schemeClr>
              </a:solidFill>
            </a:endParaRPr>
          </a:p>
          <a:p>
            <a:pPr marR="0" lvl="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cs-CZ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8150" y="206987"/>
            <a:ext cx="2831824" cy="512064"/>
          </a:xfrm>
        </p:spPr>
        <p:txBody>
          <a:bodyPr anchor="t">
            <a:normAutofit/>
          </a:bodyPr>
          <a:lstStyle/>
          <a:p>
            <a:r>
              <a:rPr lang="cs-CZ"/>
              <a:t>our mission</a:t>
            </a:r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3F04DC2-EE97-4266-83B3-C97B10BAE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2" r="9732"/>
          <a:stretch/>
        </p:blipFill>
        <p:spPr>
          <a:xfrm>
            <a:off x="8918852" y="2605647"/>
            <a:ext cx="3269973" cy="1732324"/>
          </a:xfrm>
          <a:prstGeom prst="rect">
            <a:avLst/>
          </a:prstGeom>
        </p:spPr>
      </p:pic>
      <p:pic>
        <p:nvPicPr>
          <p:cNvPr id="36" name="Picture 4" descr="Nejlepší mobilní telefony s bezdrátovým nabíjením - červen 2022 | Cena ...">
            <a:extLst>
              <a:ext uri="{FF2B5EF4-FFF2-40B4-BE49-F238E27FC236}">
                <a16:creationId xmlns:a16="http://schemas.microsoft.com/office/drawing/2014/main" id="{81C355BD-F9A5-4296-A822-D42DB8A29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92" y="4589021"/>
            <a:ext cx="2391772" cy="125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7415D77-DE7C-470B-909F-F478AAE1A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852" y="4367847"/>
            <a:ext cx="3269973" cy="1770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E33000C-2D1A-42EA-BE3C-F05E81E8D2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868" t="698" r="-7556" b="-698"/>
          <a:stretch/>
        </p:blipFill>
        <p:spPr>
          <a:xfrm>
            <a:off x="5767835" y="828711"/>
            <a:ext cx="3463039" cy="177693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6A2053E-40C8-4ACC-8073-455511A63B99}"/>
              </a:ext>
            </a:extLst>
          </p:cNvPr>
          <p:cNvGrpSpPr/>
          <p:nvPr/>
        </p:nvGrpSpPr>
        <p:grpSpPr>
          <a:xfrm>
            <a:off x="754758" y="2932326"/>
            <a:ext cx="523246" cy="496674"/>
            <a:chOff x="6523120" y="3367852"/>
            <a:chExt cx="794927" cy="7955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DF79058-D127-4B2F-A1D5-7276A83ED1A3}"/>
                </a:ext>
              </a:extLst>
            </p:cNvPr>
            <p:cNvSpPr/>
            <p:nvPr/>
          </p:nvSpPr>
          <p:spPr>
            <a:xfrm>
              <a:off x="6523120" y="3367852"/>
              <a:ext cx="794927" cy="795528"/>
            </a:xfrm>
            <a:prstGeom prst="ellipse">
              <a:avLst/>
            </a:prstGeom>
            <a:solidFill>
              <a:srgbClr val="425760"/>
            </a:solidFill>
            <a:ln w="444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N" sz="1600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B8E64C7-8B33-483B-B7F6-DC3811C1A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 bright="10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6705531" y="3486381"/>
              <a:ext cx="426134" cy="456176"/>
            </a:xfrm>
            <a:prstGeom prst="rect">
              <a:avLst/>
            </a:prstGeom>
            <a:effectLst/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B00DBE-D238-4354-A286-6FA4578FEF08}"/>
              </a:ext>
            </a:extLst>
          </p:cNvPr>
          <p:cNvGrpSpPr>
            <a:grpSpLocks noChangeAspect="1"/>
          </p:cNvGrpSpPr>
          <p:nvPr/>
        </p:nvGrpSpPr>
        <p:grpSpPr>
          <a:xfrm>
            <a:off x="1384290" y="2930412"/>
            <a:ext cx="498212" cy="498588"/>
            <a:chOff x="8173392" y="1434137"/>
            <a:chExt cx="896112" cy="896554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E63696F-F325-4725-AC41-E1C2385E9F50}"/>
                </a:ext>
              </a:extLst>
            </p:cNvPr>
            <p:cNvSpPr/>
            <p:nvPr/>
          </p:nvSpPr>
          <p:spPr>
            <a:xfrm>
              <a:off x="8173392" y="1434137"/>
              <a:ext cx="896112" cy="896554"/>
            </a:xfrm>
            <a:prstGeom prst="ellipse">
              <a:avLst/>
            </a:prstGeom>
            <a:solidFill>
              <a:srgbClr val="425760"/>
            </a:solidFill>
            <a:ln w="444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IN" sz="1600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CF8D1C5-3C6D-46C0-BB42-FDE3EC6C2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10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17220" y="1592456"/>
              <a:ext cx="617663" cy="449754"/>
            </a:xfrm>
            <a:prstGeom prst="rect">
              <a:avLst/>
            </a:prstGeom>
            <a:effectLst/>
          </p:spPr>
        </p:pic>
      </p:grpSp>
      <p:sp>
        <p:nvSpPr>
          <p:cNvPr id="47" name="Oval 46">
            <a:extLst>
              <a:ext uri="{FF2B5EF4-FFF2-40B4-BE49-F238E27FC236}">
                <a16:creationId xmlns:a16="http://schemas.microsoft.com/office/drawing/2014/main" id="{A84FB983-522F-4255-B033-5506ACE723E0}"/>
              </a:ext>
            </a:extLst>
          </p:cNvPr>
          <p:cNvSpPr>
            <a:spLocks noChangeAspect="1"/>
          </p:cNvSpPr>
          <p:nvPr/>
        </p:nvSpPr>
        <p:spPr>
          <a:xfrm>
            <a:off x="1437153" y="4804249"/>
            <a:ext cx="523246" cy="523520"/>
          </a:xfrm>
          <a:prstGeom prst="ellipse">
            <a:avLst/>
          </a:prstGeom>
          <a:solidFill>
            <a:schemeClr val="tx1">
              <a:alpha val="63000"/>
            </a:schemeClr>
          </a:solidFill>
          <a:ln w="412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81BCA3-990D-4C9C-B82E-1E1B18A0A4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882" y="4970257"/>
            <a:ext cx="319620" cy="246605"/>
          </a:xfrm>
          <a:prstGeom prst="rect">
            <a:avLst/>
          </a:prstGeom>
          <a:effectLst/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CA43867A-33FC-4D48-896A-3C8623CB2665}"/>
              </a:ext>
            </a:extLst>
          </p:cNvPr>
          <p:cNvSpPr>
            <a:spLocks noChangeAspect="1"/>
          </p:cNvSpPr>
          <p:nvPr/>
        </p:nvSpPr>
        <p:spPr>
          <a:xfrm>
            <a:off x="2086128" y="4808581"/>
            <a:ext cx="547891" cy="548178"/>
          </a:xfrm>
          <a:prstGeom prst="ellipse">
            <a:avLst/>
          </a:prstGeom>
          <a:solidFill>
            <a:schemeClr val="tx1">
              <a:alpha val="63000"/>
            </a:schemeClr>
          </a:solidFill>
          <a:ln w="412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391051B-0EC0-4EFF-8946-BBCC9C48772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300" y="4862067"/>
            <a:ext cx="238986" cy="372565"/>
          </a:xfrm>
          <a:prstGeom prst="rect">
            <a:avLst/>
          </a:prstGeom>
          <a:effectLst/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D471B43E-0A42-4E64-B374-2691F1488B2B}"/>
              </a:ext>
            </a:extLst>
          </p:cNvPr>
          <p:cNvSpPr>
            <a:spLocks noChangeAspect="1"/>
          </p:cNvSpPr>
          <p:nvPr/>
        </p:nvSpPr>
        <p:spPr>
          <a:xfrm>
            <a:off x="786259" y="4804301"/>
            <a:ext cx="523246" cy="523520"/>
          </a:xfrm>
          <a:prstGeom prst="ellipse">
            <a:avLst/>
          </a:prstGeom>
          <a:solidFill>
            <a:schemeClr val="tx1">
              <a:alpha val="63000"/>
            </a:schemeClr>
          </a:solidFill>
          <a:ln w="412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C0FDA85-3B00-4E4B-81E7-DE3C4CA2724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lum bright="10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62" y="4915156"/>
            <a:ext cx="301550" cy="301706"/>
          </a:xfrm>
          <a:prstGeom prst="rect">
            <a:avLst/>
          </a:prstGeom>
          <a:effectLst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F29AA5B-BEA4-41F3-8F63-D24FBA320CD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994" t="-689" r="-410" b="689"/>
          <a:stretch/>
        </p:blipFill>
        <p:spPr>
          <a:xfrm>
            <a:off x="5767835" y="2590911"/>
            <a:ext cx="3151017" cy="17470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DCB1E36-4D74-47E6-8CEB-35D2632FA84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55" r="10223"/>
          <a:stretch/>
        </p:blipFill>
        <p:spPr>
          <a:xfrm>
            <a:off x="8918852" y="828711"/>
            <a:ext cx="3269973" cy="17622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BFB6E09-0721-1F50-7278-1DF11A4D752D}"/>
              </a:ext>
            </a:extLst>
          </p:cNvPr>
          <p:cNvSpPr>
            <a:spLocks noChangeAspect="1"/>
          </p:cNvSpPr>
          <p:nvPr/>
        </p:nvSpPr>
        <p:spPr>
          <a:xfrm>
            <a:off x="751142" y="5982881"/>
            <a:ext cx="502053" cy="502314"/>
          </a:xfrm>
          <a:prstGeom prst="ellipse">
            <a:avLst/>
          </a:prstGeom>
          <a:solidFill>
            <a:srgbClr val="425760"/>
          </a:solidFill>
          <a:ln w="22225">
            <a:solidFill>
              <a:schemeClr val="accent1"/>
            </a:solidFill>
          </a:ln>
          <a:effectLst>
            <a:outerShdw blurRad="63500" sx="102000" sy="102000" algn="ctr" rotWithShape="0">
              <a:schemeClr val="tx2">
                <a:lumMod val="75000"/>
                <a:alpha val="3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AF46D-E035-15BF-5760-D8B49204AFEB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239" y="6081545"/>
            <a:ext cx="204403" cy="2762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737740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DEA48-CD44-48CB-AAB6-CABA98735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we develop solutions for market leaders – onsemi inside!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E0E658-DF1C-F03E-E467-830BCF4CB4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25" y="1455272"/>
            <a:ext cx="238986" cy="372565"/>
          </a:xfrm>
          <a:prstGeom prst="rect">
            <a:avLst/>
          </a:prstGeom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89BBA8-A6AC-383D-6533-F1220FDFD1C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693" y="1556127"/>
            <a:ext cx="319620" cy="246605"/>
          </a:xfrm>
          <a:prstGeom prst="rect">
            <a:avLst/>
          </a:prstGeom>
          <a:effectLst/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4AE30EDF-B5E1-C1BF-4FB3-7B81508FD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484" y="1686423"/>
            <a:ext cx="764172" cy="763535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8C6C88B9-ADF8-5D37-8B7B-E51A91A4AC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13" y="1827605"/>
            <a:ext cx="810617" cy="810617"/>
          </a:xfrm>
          <a:prstGeom prst="rect">
            <a:avLst/>
          </a:prstGeom>
        </p:spPr>
      </p:pic>
      <p:pic>
        <p:nvPicPr>
          <p:cNvPr id="1026" name="Picture 4" descr="Naše společnost | Bosch Česká republika">
            <a:extLst>
              <a:ext uri="{FF2B5EF4-FFF2-40B4-BE49-F238E27FC236}">
                <a16:creationId xmlns:a16="http://schemas.microsoft.com/office/drawing/2014/main" id="{67B9ED00-E85E-0C53-6AD6-BE27E0B2F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302" y="1734699"/>
            <a:ext cx="1401408" cy="78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5" descr="upload.wikimedia.org/wikipedia/de/thumb/b/b8/Co...">
            <a:extLst>
              <a:ext uri="{FF2B5EF4-FFF2-40B4-BE49-F238E27FC236}">
                <a16:creationId xmlns:a16="http://schemas.microsoft.com/office/drawing/2014/main" id="{1604BCBB-98F5-688F-B6B7-730723D19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35" y="1953624"/>
            <a:ext cx="1380343" cy="42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Vw Logo transparent PNG - StickPNG">
            <a:extLst>
              <a:ext uri="{FF2B5EF4-FFF2-40B4-BE49-F238E27FC236}">
                <a16:creationId xmlns:a16="http://schemas.microsoft.com/office/drawing/2014/main" id="{7C031AFE-AD60-D82F-290B-10548126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25" y="1866116"/>
            <a:ext cx="810617" cy="8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MW Logo, Png, Meaning">
            <a:extLst>
              <a:ext uri="{FF2B5EF4-FFF2-40B4-BE49-F238E27FC236}">
                <a16:creationId xmlns:a16="http://schemas.microsoft.com/office/drawing/2014/main" id="{4480D45C-96BB-7DF1-0281-AFC83709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48" y="1800568"/>
            <a:ext cx="944588" cy="94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udi Logo Png - Free Transparent PNG Logos">
            <a:extLst>
              <a:ext uri="{FF2B5EF4-FFF2-40B4-BE49-F238E27FC236}">
                <a16:creationId xmlns:a16="http://schemas.microsoft.com/office/drawing/2014/main" id="{3B235693-653B-9BEE-4DBF-74936417D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335" y="5859812"/>
            <a:ext cx="150230" cy="1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14" descr="Image">
            <a:extLst>
              <a:ext uri="{FF2B5EF4-FFF2-40B4-BE49-F238E27FC236}">
                <a16:creationId xmlns:a16="http://schemas.microsoft.com/office/drawing/2014/main" id="{A1AEB9E9-F510-60C6-6A53-F24DD1D66E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5" name="Picture 24" descr="A race car on a white background&#10;&#10;Description automatically generated">
            <a:extLst>
              <a:ext uri="{FF2B5EF4-FFF2-40B4-BE49-F238E27FC236}">
                <a16:creationId xmlns:a16="http://schemas.microsoft.com/office/drawing/2014/main" id="{F36414CF-8B21-9A97-A737-5D15261623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934" y="4884995"/>
            <a:ext cx="2513794" cy="1414009"/>
          </a:xfrm>
          <a:prstGeom prst="rect">
            <a:avLst/>
          </a:prstGeom>
        </p:spPr>
      </p:pic>
      <p:pic>
        <p:nvPicPr>
          <p:cNvPr id="1042" name="Picture 18" descr="onsemi Silicon Carbide Technology Enables All-Electric VISION EQXX to Go  Further on a Single Charge">
            <a:extLst>
              <a:ext uri="{FF2B5EF4-FFF2-40B4-BE49-F238E27FC236}">
                <a16:creationId xmlns:a16="http://schemas.microsoft.com/office/drawing/2014/main" id="{095560D0-9EB0-7558-A04C-B8FB72BB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71" y="4884995"/>
            <a:ext cx="2513795" cy="141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rcedes Logo - Free Transparent PNG Logos">
            <a:extLst>
              <a:ext uri="{FF2B5EF4-FFF2-40B4-BE49-F238E27FC236}">
                <a16:creationId xmlns:a16="http://schemas.microsoft.com/office/drawing/2014/main" id="{FE3BC6A6-8157-A7B0-2EED-824E8E616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34" y="2925982"/>
            <a:ext cx="1048991" cy="10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7E80C40B-36B6-62A1-0373-7343EA325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81" y="1737473"/>
            <a:ext cx="1876419" cy="61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3B3D334A-0F19-52A4-63B0-D6CFDF7D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91" y="4321802"/>
            <a:ext cx="1539150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Audi Logo Png - Free Transparent PNG Logos">
            <a:extLst>
              <a:ext uri="{FF2B5EF4-FFF2-40B4-BE49-F238E27FC236}">
                <a16:creationId xmlns:a16="http://schemas.microsoft.com/office/drawing/2014/main" id="{8492A932-1A85-6B78-EC9F-B8A667E1C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20" y="2924781"/>
            <a:ext cx="1380344" cy="97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Sony Logo transparent PNG - StickPNG">
            <a:extLst>
              <a:ext uri="{FF2B5EF4-FFF2-40B4-BE49-F238E27FC236}">
                <a16:creationId xmlns:a16="http://schemas.microsoft.com/office/drawing/2014/main" id="{63492718-16EC-45E9-B8E7-306C27B25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484" y="2725015"/>
            <a:ext cx="1576289" cy="3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4">
            <a:extLst>
              <a:ext uri="{FF2B5EF4-FFF2-40B4-BE49-F238E27FC236}">
                <a16:creationId xmlns:a16="http://schemas.microsoft.com/office/drawing/2014/main" id="{32B0CD3A-2978-7C15-6D95-B1279300B5E9}"/>
              </a:ext>
            </a:extLst>
          </p:cNvPr>
          <p:cNvSpPr txBox="1">
            <a:spLocks/>
          </p:cNvSpPr>
          <p:nvPr/>
        </p:nvSpPr>
        <p:spPr>
          <a:xfrm>
            <a:off x="6087028" y="194586"/>
            <a:ext cx="2831824" cy="512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2000"/>
              </a:lnSpc>
              <a:spcBef>
                <a:spcPct val="0"/>
              </a:spcBef>
              <a:buNone/>
              <a:defRPr sz="3000" b="1" i="0" kern="1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8" name="Rectangle: Rounded Corners 19">
            <a:extLst>
              <a:ext uri="{FF2B5EF4-FFF2-40B4-BE49-F238E27FC236}">
                <a16:creationId xmlns:a16="http://schemas.microsoft.com/office/drawing/2014/main" id="{83235A45-CEDE-9EA0-1CA2-C16A0ACE6E58}"/>
              </a:ext>
            </a:extLst>
          </p:cNvPr>
          <p:cNvSpPr/>
          <p:nvPr/>
        </p:nvSpPr>
        <p:spPr>
          <a:xfrm>
            <a:off x="675908" y="983393"/>
            <a:ext cx="2505709" cy="447912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2000" b="1"/>
              <a:t>automotive</a:t>
            </a:r>
            <a:endParaRPr lang="en-US" b="1"/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7FA295B2-E37E-7874-E4DF-96C4B3A6EFCB}"/>
              </a:ext>
            </a:extLst>
          </p:cNvPr>
          <p:cNvSpPr/>
          <p:nvPr/>
        </p:nvSpPr>
        <p:spPr>
          <a:xfrm>
            <a:off x="4311751" y="943680"/>
            <a:ext cx="2505709" cy="447912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2000" b="1"/>
              <a:t>industrial</a:t>
            </a:r>
            <a:endParaRPr lang="en-US" b="1"/>
          </a:p>
        </p:txBody>
      </p:sp>
      <p:sp>
        <p:nvSpPr>
          <p:cNvPr id="30" name="Rectangle: Rounded Corners 19">
            <a:extLst>
              <a:ext uri="{FF2B5EF4-FFF2-40B4-BE49-F238E27FC236}">
                <a16:creationId xmlns:a16="http://schemas.microsoft.com/office/drawing/2014/main" id="{AD7EFE27-2383-6CE6-5F16-8E675F80B489}"/>
              </a:ext>
            </a:extLst>
          </p:cNvPr>
          <p:cNvSpPr/>
          <p:nvPr/>
        </p:nvSpPr>
        <p:spPr>
          <a:xfrm>
            <a:off x="8102602" y="940367"/>
            <a:ext cx="2505709" cy="447912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cs-CZ" sz="2000" b="1"/>
              <a:t>telecom</a:t>
            </a:r>
            <a:endParaRPr lang="en-US" b="1"/>
          </a:p>
        </p:txBody>
      </p:sp>
      <p:pic>
        <p:nvPicPr>
          <p:cNvPr id="1060" name="Picture 36" descr="Servicios – Softlution!">
            <a:extLst>
              <a:ext uri="{FF2B5EF4-FFF2-40B4-BE49-F238E27FC236}">
                <a16:creationId xmlns:a16="http://schemas.microsoft.com/office/drawing/2014/main" id="{ACE52EF8-1179-AA10-6D59-C2599B4A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36" y="2398772"/>
            <a:ext cx="1246554" cy="124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abb-logo-png-transparent – Electrical Products at your door step">
            <a:extLst>
              <a:ext uri="{FF2B5EF4-FFF2-40B4-BE49-F238E27FC236}">
                <a16:creationId xmlns:a16="http://schemas.microsoft.com/office/drawing/2014/main" id="{7F0F62A0-DAB4-3B0F-5AA4-59A2C83C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02" y="3496695"/>
            <a:ext cx="1316395" cy="69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B476C457-7A50-7724-F4DB-9F5B87E35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710" y="3513937"/>
            <a:ext cx="1539151" cy="60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iemens Logo and symbol, meaning, history, PNG, brand">
            <a:extLst>
              <a:ext uri="{FF2B5EF4-FFF2-40B4-BE49-F238E27FC236}">
                <a16:creationId xmlns:a16="http://schemas.microsoft.com/office/drawing/2014/main" id="{2CA9E77A-EBB8-2F88-BDA0-39C053E78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69" y="2545487"/>
            <a:ext cx="1399234" cy="78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>
            <a:extLst>
              <a:ext uri="{FF2B5EF4-FFF2-40B4-BE49-F238E27FC236}">
                <a16:creationId xmlns:a16="http://schemas.microsoft.com/office/drawing/2014/main" id="{B6890B4D-AA0F-AE8F-4082-FF912C1A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12" y="2745156"/>
            <a:ext cx="1356014" cy="2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>
            <a:extLst>
              <a:ext uri="{FF2B5EF4-FFF2-40B4-BE49-F238E27FC236}">
                <a16:creationId xmlns:a16="http://schemas.microsoft.com/office/drawing/2014/main" id="{F6111BB8-9CAE-7F9D-B4C8-88175953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66" y="4101620"/>
            <a:ext cx="984513" cy="71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AD47BD6-E4A8-D264-E223-1D698E4010C0}"/>
              </a:ext>
            </a:extLst>
          </p:cNvPr>
          <p:cNvSpPr txBox="1"/>
          <p:nvPr/>
        </p:nvSpPr>
        <p:spPr>
          <a:xfrm>
            <a:off x="3806248" y="479739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cs-CZ"/>
          </a:p>
        </p:txBody>
      </p:sp>
      <p:sp>
        <p:nvSpPr>
          <p:cNvPr id="33" name="AutoShape 52" descr="Inovační firma Zlínského… | Inovační firma Zlínského kraje">
            <a:extLst>
              <a:ext uri="{FF2B5EF4-FFF2-40B4-BE49-F238E27FC236}">
                <a16:creationId xmlns:a16="http://schemas.microsoft.com/office/drawing/2014/main" id="{ED3B9305-A7E5-6ABC-9B79-E7DFB173BC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222583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err="1"/>
              <a:t>onsemi</a:t>
            </a:r>
            <a:r>
              <a:rPr lang="en-US"/>
              <a:t> at a glance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535517" y="941880"/>
            <a:ext cx="11282796" cy="5174031"/>
            <a:chOff x="436449" y="897860"/>
            <a:chExt cx="11282796" cy="517403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6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2901331" y="2795240"/>
              <a:ext cx="2210879" cy="3276651"/>
            </a:xfrm>
            <a:prstGeom prst="round2DiagRect">
              <a:avLst>
                <a:gd name="adj1" fmla="val 12573"/>
                <a:gd name="adj2" fmla="val 0"/>
              </a:avLst>
            </a:prstGeom>
            <a:solidFill>
              <a:srgbClr val="E2E2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5366212" y="2795240"/>
              <a:ext cx="2210879" cy="3276651"/>
            </a:xfrm>
            <a:prstGeom prst="round2DiagRect">
              <a:avLst>
                <a:gd name="adj1" fmla="val 12573"/>
                <a:gd name="adj2" fmla="val 0"/>
              </a:avLst>
            </a:prstGeom>
            <a:solidFill>
              <a:srgbClr val="E2E2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436449" y="2795240"/>
              <a:ext cx="2210879" cy="3276651"/>
            </a:xfrm>
            <a:prstGeom prst="round2DiagRect">
              <a:avLst>
                <a:gd name="adj1" fmla="val 12573"/>
                <a:gd name="adj2" fmla="val 0"/>
              </a:avLst>
            </a:prstGeom>
            <a:solidFill>
              <a:srgbClr val="E2E2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7822060" y="897860"/>
              <a:ext cx="3631981" cy="1683240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7785754" y="897860"/>
              <a:ext cx="3933491" cy="5174031"/>
            </a:xfrm>
            <a:prstGeom prst="round2DiagRect">
              <a:avLst>
                <a:gd name="adj1" fmla="val 6799"/>
                <a:gd name="adj2" fmla="val 0"/>
              </a:avLst>
            </a:prstGeom>
            <a:solidFill>
              <a:srgbClr val="E2E2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grpSp>
          <p:nvGrpSpPr>
            <p:cNvPr id="9" name="Group 62"/>
            <p:cNvGrpSpPr/>
            <p:nvPr/>
          </p:nvGrpSpPr>
          <p:grpSpPr>
            <a:xfrm>
              <a:off x="9032162" y="2375696"/>
              <a:ext cx="2254760" cy="1435059"/>
              <a:chOff x="8991600" y="2385398"/>
              <a:chExt cx="2255348" cy="1435059"/>
            </a:xfrm>
          </p:grpSpPr>
          <p:sp>
            <p:nvSpPr>
              <p:cNvPr id="27" name="Content Placeholder 6">
                <a:extLst>
                  <a:ext uri="{FF2B5EF4-FFF2-40B4-BE49-F238E27FC236}">
                    <a16:creationId xmlns:a16="http://schemas.microsoft.com/office/drawing/2014/main" id="{927B3A83-14AF-4D3D-8A9E-6329EF192D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91600" y="2385398"/>
                <a:ext cx="1722394" cy="60272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accent1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accent4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accent6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accent2"/>
                    </a:solidFill>
                    <a:latin typeface="Inter" panose="020B05020300000000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en-US" sz="2200" b="1">
                    <a:solidFill>
                      <a:srgbClr val="DE740A"/>
                    </a:solidFill>
                    <a:latin typeface="Arial"/>
                    <a:ea typeface="Inter regular" panose="020B0502030000000004" pitchFamily="34" charset="0"/>
                    <a:cs typeface="Arial"/>
                  </a:rPr>
                  <a:t>45% female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Inter regular" panose="020B0502030000000004" pitchFamily="34" charset="0"/>
                    <a:cs typeface="Arial" panose="020B0604020202020204" pitchFamily="34" charset="0"/>
                  </a:rPr>
                  <a:t>global workforce</a:t>
                </a: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3D6A378-621F-4A6A-BB82-43A2C48F6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email">
                <a:lum bright="-10000" contrast="13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68929" y="3241292"/>
                <a:ext cx="456073" cy="5791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Content Placeholder 6">
                <a:extLst>
                  <a:ext uri="{FF2B5EF4-FFF2-40B4-BE49-F238E27FC236}">
                    <a16:creationId xmlns:a16="http://schemas.microsoft.com/office/drawing/2014/main" id="{E1D7A99B-6050-4AE7-B284-B63A6550EFD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5002" y="3200230"/>
                <a:ext cx="1721946" cy="602729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tx1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400" b="0" i="0" kern="1200">
                    <a:solidFill>
                      <a:schemeClr val="accent1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b="0" i="0" kern="1200">
                    <a:solidFill>
                      <a:schemeClr val="accent4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accent6"/>
                    </a:solidFill>
                    <a:latin typeface="Inter" panose="020B0502030000000004" pitchFamily="34" charset="0"/>
                    <a:ea typeface="Inter" panose="020B0502030000000004" pitchFamily="34" charset="0"/>
                    <a:cs typeface="Inter" panose="020B0502030000000004" pitchFamily="34" charset="0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accent2"/>
                    </a:solidFill>
                    <a:latin typeface="Inter" panose="020B0502030000000004" pitchFamily="34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2200" b="1" spc="-150">
                    <a:solidFill>
                      <a:srgbClr val="DA6B18"/>
                    </a:solidFill>
                    <a:latin typeface="Arial" panose="020B0604020202020204" pitchFamily="34" charset="0"/>
                    <a:ea typeface="Inter regular" panose="020B0502030000000004" pitchFamily="34" charset="0"/>
                    <a:cs typeface="Arial" panose="020B0604020202020204" pitchFamily="34" charset="0"/>
                  </a:rPr>
                  <a:t>1</a:t>
                </a: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DE740A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Inter regular" panose="020B0502030000000004" pitchFamily="34" charset="0"/>
                    <a:cs typeface="Arial" panose="020B0604020202020204" pitchFamily="34" charset="0"/>
                  </a:rPr>
                  <a:t>8% female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Inter regular" panose="020B0502030000000004" pitchFamily="34" charset="0"/>
                    <a:cs typeface="Arial" panose="020B0604020202020204" pitchFamily="34" charset="0"/>
                  </a:rPr>
                  <a:t>board of directors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C7BE3CF-8008-48DF-B7E6-A699EB3FB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27457" y="1103955"/>
              <a:ext cx="1615925" cy="1039720"/>
            </a:xfrm>
            <a:prstGeom prst="rect">
              <a:avLst/>
            </a:prstGeom>
            <a:effectLst/>
          </p:spPr>
        </p:pic>
        <p:sp>
          <p:nvSpPr>
            <p:cNvPr id="36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3945110" y="897860"/>
              <a:ext cx="3631981" cy="1683240"/>
            </a:xfrm>
            <a:prstGeom prst="round2DiagRect">
              <a:avLst/>
            </a:prstGeom>
            <a:solidFill>
              <a:srgbClr val="E2E2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CF04C25-0000-4943-96E6-3355160E1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9048" y="1301415"/>
              <a:ext cx="947051" cy="757839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436449" y="897860"/>
              <a:ext cx="3263691" cy="1683240"/>
            </a:xfrm>
            <a:prstGeom prst="round2DiagRect">
              <a:avLst/>
            </a:prstGeom>
            <a:solidFill>
              <a:srgbClr val="E2E2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grpSp>
          <p:nvGrpSpPr>
            <p:cNvPr id="11" name="Group 43"/>
            <p:cNvGrpSpPr/>
            <p:nvPr/>
          </p:nvGrpSpPr>
          <p:grpSpPr>
            <a:xfrm>
              <a:off x="793221" y="1111615"/>
              <a:ext cx="798422" cy="1060109"/>
              <a:chOff x="672251" y="912853"/>
              <a:chExt cx="798630" cy="1060109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03BC497-3582-4973-95C9-0920AEE17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2251" y="922638"/>
                <a:ext cx="787744" cy="1050324"/>
              </a:xfrm>
              <a:prstGeom prst="rect">
                <a:avLst/>
              </a:prstGeom>
              <a:effectLst/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103BC497-3582-4973-95C9-0920AEE17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83137" y="922638"/>
                <a:ext cx="787744" cy="1050324"/>
              </a:xfrm>
              <a:prstGeom prst="rect">
                <a:avLst/>
              </a:prstGeom>
              <a:effectLst/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03BC497-3582-4973-95C9-0920AEE17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7694" y="919010"/>
                <a:ext cx="787744" cy="1050324"/>
              </a:xfrm>
              <a:prstGeom prst="rect">
                <a:avLst/>
              </a:prstGeom>
              <a:effectLst/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103BC497-3582-4973-95C9-0920AEE17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lum bright="-12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77694" y="912853"/>
                <a:ext cx="787744" cy="1050324"/>
              </a:xfrm>
              <a:prstGeom prst="rect">
                <a:avLst/>
              </a:prstGeom>
              <a:effectLst/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6ECAD07-E3F6-4540-A61A-061231D32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4937" y="2995395"/>
              <a:ext cx="1173902" cy="1281728"/>
            </a:xfrm>
            <a:prstGeom prst="rect">
              <a:avLst/>
            </a:prstGeom>
            <a:effectLst/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BAF6DC0-7A84-4B73-B0BF-E2689071E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0324" y="3085971"/>
              <a:ext cx="1141710" cy="1157725"/>
            </a:xfrm>
            <a:prstGeom prst="rect">
              <a:avLst/>
            </a:prstGeom>
            <a:effectLst/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F84291B-147D-4DC7-873E-A2F15AE7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94440" y="3100389"/>
              <a:ext cx="1154421" cy="1163511"/>
            </a:xfrm>
            <a:prstGeom prst="rect">
              <a:avLst/>
            </a:prstGeom>
            <a:effectLst/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6D8DF9-E55A-4D31-A92E-950F7C4C019E}"/>
                </a:ext>
              </a:extLst>
            </p:cNvPr>
            <p:cNvSpPr txBox="1"/>
            <p:nvPr/>
          </p:nvSpPr>
          <p:spPr>
            <a:xfrm>
              <a:off x="3077010" y="4399562"/>
              <a:ext cx="1828338" cy="1232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b="1">
                  <a:solidFill>
                    <a:srgbClr val="DA6B18"/>
                  </a:solidFill>
                </a:rPr>
                <a:t>22</a:t>
              </a:r>
              <a:r>
                <a:rPr lang="en-US">
                  <a:solidFill>
                    <a:srgbClr val="DA6B18"/>
                  </a:solidFill>
                </a:rPr>
                <a:t> </a:t>
              </a:r>
            </a:p>
            <a:p>
              <a:pPr algn="ctr">
                <a:lnSpc>
                  <a:spcPct val="95000"/>
                </a:lnSpc>
              </a:pP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Manufacturing Sites in</a:t>
              </a:r>
              <a:b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10 countries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A5F509E-7B94-45A0-896A-15B0AA643D46}"/>
                </a:ext>
              </a:extLst>
            </p:cNvPr>
            <p:cNvSpPr txBox="1"/>
            <p:nvPr/>
          </p:nvSpPr>
          <p:spPr>
            <a:xfrm>
              <a:off x="547563" y="4399562"/>
              <a:ext cx="1988650" cy="120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b="1">
                  <a:solidFill>
                    <a:srgbClr val="DA6B18"/>
                  </a:solidFill>
                </a:rPr>
                <a:t>43</a:t>
              </a:r>
              <a:r>
                <a:rPr lang="en-US" sz="2400">
                  <a:solidFill>
                    <a:schemeClr val="accent1"/>
                  </a:solidFill>
                </a:rPr>
                <a:t> </a:t>
              </a:r>
            </a:p>
            <a:p>
              <a:pPr algn="ctr">
                <a:lnSpc>
                  <a:spcPct val="95000"/>
                </a:lnSpc>
              </a:pP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Design Centers in</a:t>
              </a:r>
              <a:b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19 countries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8758C7-8D09-415C-A509-12BC9B55D004}"/>
                </a:ext>
              </a:extLst>
            </p:cNvPr>
            <p:cNvSpPr txBox="1"/>
            <p:nvPr/>
          </p:nvSpPr>
          <p:spPr>
            <a:xfrm>
              <a:off x="5662578" y="4399562"/>
              <a:ext cx="1555786" cy="143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en-US" sz="2400" b="1">
                  <a:solidFill>
                    <a:srgbClr val="DA6B18"/>
                  </a:solidFill>
                </a:rPr>
                <a:t>8 </a:t>
              </a:r>
              <a:r>
                <a:rPr lang="en-US" b="1">
                  <a:solidFill>
                    <a:schemeClr val="accent1"/>
                  </a:solidFill>
                </a:rPr>
                <a:t> </a:t>
              </a:r>
            </a:p>
            <a:p>
              <a:pPr algn="ctr">
                <a:lnSpc>
                  <a:spcPct val="95000"/>
                </a:lnSpc>
              </a:pP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Solution Engineering Centers in</a:t>
              </a:r>
              <a:b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5 countries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9ACBB6-1E50-4334-ADDA-CC88CE73372A}"/>
                </a:ext>
              </a:extLst>
            </p:cNvPr>
            <p:cNvSpPr txBox="1"/>
            <p:nvPr/>
          </p:nvSpPr>
          <p:spPr>
            <a:xfrm>
              <a:off x="9979600" y="1068713"/>
              <a:ext cx="1391366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400" b="1">
                  <a:solidFill>
                    <a:srgbClr val="DA6B18"/>
                  </a:solidFill>
                </a:rPr>
                <a:t>~33,000 </a:t>
              </a:r>
            </a:p>
            <a:p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Employees </a:t>
              </a:r>
              <a:b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Worldwide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62225C5-F911-481E-A94A-146DEDFCA6C9}"/>
                </a:ext>
              </a:extLst>
            </p:cNvPr>
            <p:cNvSpPr txBox="1"/>
            <p:nvPr/>
          </p:nvSpPr>
          <p:spPr>
            <a:xfrm>
              <a:off x="5485887" y="1160304"/>
              <a:ext cx="1771639" cy="98488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 anchorCtr="0">
              <a:spAutoFit/>
            </a:bodyPr>
            <a:lstStyle/>
            <a:p>
              <a:r>
                <a:rPr lang="en-US" sz="2400" b="1" dirty="0">
                  <a:solidFill>
                    <a:srgbClr val="DA6B18"/>
                  </a:solidFill>
                </a:rPr>
                <a:t>$</a:t>
              </a:r>
              <a:r>
                <a:rPr lang="cs-CZ" sz="2400" b="1" dirty="0">
                  <a:solidFill>
                    <a:srgbClr val="DA6B18"/>
                  </a:solidFill>
                </a:rPr>
                <a:t>8</a:t>
              </a:r>
              <a:r>
                <a:rPr lang="en-US" sz="2400" b="1" dirty="0">
                  <a:solidFill>
                    <a:srgbClr val="DA6B18"/>
                  </a:solidFill>
                </a:rPr>
                <a:t>.</a:t>
              </a:r>
              <a:r>
                <a:rPr lang="cs-CZ" sz="2400" b="1" dirty="0">
                  <a:solidFill>
                    <a:srgbClr val="DA6B18"/>
                  </a:solidFill>
                </a:rPr>
                <a:t>3</a:t>
              </a:r>
              <a:r>
                <a:rPr lang="en-US" sz="2400" b="1" dirty="0">
                  <a:solidFill>
                    <a:srgbClr val="DA6B18"/>
                  </a:solidFill>
                </a:rPr>
                <a:t> billion</a:t>
              </a:r>
            </a:p>
            <a:p>
              <a:r>
                <a:rPr lang="en-US" sz="1700" b="1" dirty="0">
                  <a:solidFill>
                    <a:schemeClr val="tx2">
                      <a:lumMod val="75000"/>
                    </a:schemeClr>
                  </a:solidFill>
                </a:rPr>
                <a:t>Revenue </a:t>
              </a:r>
              <a:br>
                <a:rPr lang="en-US" sz="1700" b="1" dirty="0"/>
              </a:b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in 2023</a:t>
              </a:r>
              <a:endParaRPr lang="cs-CZ" sz="1700" b="1">
                <a:solidFill>
                  <a:schemeClr val="tx2">
                    <a:lumMod val="75000"/>
                  </a:schemeClr>
                </a:solidFill>
                <a:cs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62225C5-F911-481E-A94A-146DEDFCA6C9}"/>
                </a:ext>
              </a:extLst>
            </p:cNvPr>
            <p:cNvSpPr txBox="1"/>
            <p:nvPr/>
          </p:nvSpPr>
          <p:spPr>
            <a:xfrm>
              <a:off x="1733590" y="1152609"/>
              <a:ext cx="1587294" cy="100027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sz="2400" b="1">
                  <a:solidFill>
                    <a:srgbClr val="DA6B18"/>
                  </a:solidFill>
                </a:rPr>
                <a:t>HQ</a:t>
              </a:r>
              <a:r>
                <a:rPr lang="en-US" sz="2400">
                  <a:solidFill>
                    <a:srgbClr val="DE740A"/>
                  </a:solidFill>
                </a:rPr>
                <a:t> </a:t>
              </a:r>
            </a:p>
            <a:p>
              <a:r>
                <a:rPr lang="cs-CZ" sz="1700" b="1">
                  <a:solidFill>
                    <a:schemeClr val="tx2">
                      <a:lumMod val="75000"/>
                    </a:schemeClr>
                  </a:solidFill>
                </a:rPr>
                <a:t>Scottsdale</a:t>
              </a: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, </a:t>
              </a:r>
              <a:b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en-US" sz="1700" b="1">
                  <a:solidFill>
                    <a:schemeClr val="tx2">
                      <a:lumMod val="75000"/>
                    </a:schemeClr>
                  </a:solidFill>
                </a:rPr>
                <a:t>Arizona, USA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CD93EE3-C236-4D2C-ACC6-B88A9BE047C0}"/>
              </a:ext>
            </a:extLst>
          </p:cNvPr>
          <p:cNvSpPr txBox="1"/>
          <p:nvPr/>
        </p:nvSpPr>
        <p:spPr>
          <a:xfrm>
            <a:off x="3046228" y="3244398"/>
            <a:ext cx="6092456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>
                <a:solidFill>
                  <a:srgbClr val="3A4D54"/>
                </a:solidFill>
              </a:rPr>
              <a:t>R&amp;D</a:t>
            </a:r>
            <a:endParaRPr lang="en-US" sz="1799">
              <a:solidFill>
                <a:srgbClr val="3A4D54"/>
              </a:solidFill>
              <a:cs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5423B1-906E-48CC-B331-D21A39AEEA32}"/>
              </a:ext>
            </a:extLst>
          </p:cNvPr>
          <p:cNvSpPr txBox="1"/>
          <p:nvPr/>
        </p:nvSpPr>
        <p:spPr>
          <a:xfrm>
            <a:off x="3046228" y="3244398"/>
            <a:ext cx="6092456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>
                <a:solidFill>
                  <a:srgbClr val="3A4D54"/>
                </a:solidFill>
              </a:rPr>
              <a:t>R&amp;D</a:t>
            </a:r>
            <a:endParaRPr lang="en-US" sz="1799">
              <a:solidFill>
                <a:srgbClr val="3A4D54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79362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C2C53-E00C-4F49-B1F4-45E906B5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onsemi</a:t>
            </a:r>
            <a:r>
              <a:rPr lang="en-US"/>
              <a:t> </a:t>
            </a:r>
            <a:r>
              <a:rPr lang="cs-CZ"/>
              <a:t>in Central Europe  </a:t>
            </a:r>
            <a:endParaRPr lang="en-US"/>
          </a:p>
        </p:txBody>
      </p:sp>
      <p:pic>
        <p:nvPicPr>
          <p:cNvPr id="4" name="Picture 3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47654462-BB27-4F9C-B05B-3CF1D50F6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40" y="103913"/>
            <a:ext cx="1110307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F3C5C7-03FC-4A21-AA54-E629D340590C}"/>
              </a:ext>
            </a:extLst>
          </p:cNvPr>
          <p:cNvSpPr txBox="1"/>
          <p:nvPr/>
        </p:nvSpPr>
        <p:spPr>
          <a:xfrm>
            <a:off x="6383512" y="2985807"/>
            <a:ext cx="1084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ROŽNOV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CEA3E1-47E5-4DD5-B56F-C7DDB1633CC4}"/>
              </a:ext>
            </a:extLst>
          </p:cNvPr>
          <p:cNvSpPr txBox="1"/>
          <p:nvPr/>
        </p:nvSpPr>
        <p:spPr>
          <a:xfrm>
            <a:off x="5717348" y="3804494"/>
            <a:ext cx="8037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BRNO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CAAD4A-4344-4E9C-9804-104BCBADFCEF}"/>
              </a:ext>
            </a:extLst>
          </p:cNvPr>
          <p:cNvSpPr txBox="1"/>
          <p:nvPr/>
        </p:nvSpPr>
        <p:spPr>
          <a:xfrm>
            <a:off x="6817614" y="5214616"/>
            <a:ext cx="1447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BRATISLAVA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16CAC8-8B18-4DCF-A0AE-6032B57D93F8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7605260" y="1937956"/>
            <a:ext cx="746395" cy="1172702"/>
          </a:xfrm>
          <a:prstGeom prst="line">
            <a:avLst/>
          </a:prstGeom>
          <a:ln w="317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6B2FC16C-07B3-49F1-8A54-1803D5290C86}"/>
              </a:ext>
            </a:extLst>
          </p:cNvPr>
          <p:cNvSpPr/>
          <p:nvPr/>
        </p:nvSpPr>
        <p:spPr>
          <a:xfrm>
            <a:off x="7468147" y="775858"/>
            <a:ext cx="2514600" cy="13716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3A95C3-4CA4-4FD1-8074-6DD8ED7512F8}"/>
              </a:ext>
            </a:extLst>
          </p:cNvPr>
          <p:cNvSpPr txBox="1"/>
          <p:nvPr/>
        </p:nvSpPr>
        <p:spPr>
          <a:xfrm>
            <a:off x="7170654" y="4411508"/>
            <a:ext cx="1360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PIEŠŤANY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A5735A-EC30-4089-9AE1-5CF159A6D050}"/>
              </a:ext>
            </a:extLst>
          </p:cNvPr>
          <p:cNvSpPr txBox="1"/>
          <p:nvPr/>
        </p:nvSpPr>
        <p:spPr>
          <a:xfrm>
            <a:off x="7763250" y="3775720"/>
            <a:ext cx="918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+mj-lt"/>
              </a:rPr>
              <a:t>ŽILINA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46534-65DD-4813-AB89-D69AA4F3154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092386" y="4733104"/>
            <a:ext cx="2014270" cy="523473"/>
          </a:xfrm>
          <a:prstGeom prst="line">
            <a:avLst/>
          </a:prstGeom>
          <a:ln w="317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B5C4234-CB63-4CDB-B5E5-F2550F985733}"/>
              </a:ext>
            </a:extLst>
          </p:cNvPr>
          <p:cNvSpPr/>
          <p:nvPr/>
        </p:nvSpPr>
        <p:spPr>
          <a:xfrm>
            <a:off x="8906350" y="4813423"/>
            <a:ext cx="2175810" cy="118680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D8519B-083E-4C53-AF51-0F57015D8598}"/>
              </a:ext>
            </a:extLst>
          </p:cNvPr>
          <p:cNvCxnSpPr>
            <a:cxnSpLocks/>
          </p:cNvCxnSpPr>
          <p:nvPr/>
        </p:nvCxnSpPr>
        <p:spPr>
          <a:xfrm flipV="1">
            <a:off x="6073121" y="5384848"/>
            <a:ext cx="679022" cy="386631"/>
          </a:xfrm>
          <a:prstGeom prst="line">
            <a:avLst/>
          </a:prstGeom>
          <a:ln w="317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3774D37-AF9F-45DF-BC5C-0F5BEF2D296F}"/>
              </a:ext>
            </a:extLst>
          </p:cNvPr>
          <p:cNvSpPr/>
          <p:nvPr/>
        </p:nvSpPr>
        <p:spPr>
          <a:xfrm>
            <a:off x="4815042" y="5524474"/>
            <a:ext cx="1479628" cy="80707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21E1EA0-7B52-48BA-A49E-436808D04706}"/>
              </a:ext>
            </a:extLst>
          </p:cNvPr>
          <p:cNvCxnSpPr>
            <a:cxnSpLocks/>
          </p:cNvCxnSpPr>
          <p:nvPr/>
        </p:nvCxnSpPr>
        <p:spPr>
          <a:xfrm>
            <a:off x="5717348" y="3046480"/>
            <a:ext cx="396197" cy="657900"/>
          </a:xfrm>
          <a:prstGeom prst="line">
            <a:avLst/>
          </a:prstGeom>
          <a:ln w="317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FFAABC2-7DA1-4AD2-8D2F-E7B4AFB9C4C4}"/>
              </a:ext>
            </a:extLst>
          </p:cNvPr>
          <p:cNvSpPr/>
          <p:nvPr/>
        </p:nvSpPr>
        <p:spPr>
          <a:xfrm>
            <a:off x="4558553" y="2417176"/>
            <a:ext cx="1479628" cy="80707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5C0F18-1FFE-4C7D-9E68-7BD63BDC3308}"/>
              </a:ext>
            </a:extLst>
          </p:cNvPr>
          <p:cNvGrpSpPr/>
          <p:nvPr/>
        </p:nvGrpSpPr>
        <p:grpSpPr>
          <a:xfrm>
            <a:off x="27233" y="3490450"/>
            <a:ext cx="3286029" cy="3099171"/>
            <a:chOff x="277060" y="3615196"/>
            <a:chExt cx="2715479" cy="312760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200BCE1-E445-4AE9-B0DA-7AD1E289A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50069" y="3615196"/>
              <a:ext cx="534954" cy="48632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062BEA4-8FFA-48CA-8236-70D7A5D6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323738" y="6208787"/>
              <a:ext cx="588265" cy="53401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1EC5D5C-CDDE-4F67-971D-58F9CA6B9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96960" y="4508031"/>
              <a:ext cx="641173" cy="581437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5514559E-C8C9-4A73-AE1C-EF78A2D24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7060" y="5812411"/>
              <a:ext cx="588265" cy="53401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742C1C2-4215-4DC7-B9FF-573FEECA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340127" y="4967176"/>
              <a:ext cx="588875" cy="53401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6A60BB-DB47-4467-9CB4-E8CBE2658CBA}"/>
                </a:ext>
              </a:extLst>
            </p:cNvPr>
            <p:cNvSpPr txBox="1"/>
            <p:nvPr/>
          </p:nvSpPr>
          <p:spPr>
            <a:xfrm>
              <a:off x="791419" y="3712275"/>
              <a:ext cx="156945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>
                  <a:solidFill>
                    <a:schemeClr val="tx2"/>
                  </a:solidFill>
                  <a:latin typeface="+mj-lt"/>
                </a:rPr>
                <a:t>New Product Development</a:t>
              </a:r>
              <a:endParaRPr lang="en-US" sz="110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89A9144-A8D3-4332-803C-EEDB6CB857CB}"/>
                </a:ext>
              </a:extLst>
            </p:cNvPr>
            <p:cNvSpPr txBox="1"/>
            <p:nvPr/>
          </p:nvSpPr>
          <p:spPr>
            <a:xfrm>
              <a:off x="841045" y="5960198"/>
              <a:ext cx="11121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>
                  <a:solidFill>
                    <a:schemeClr val="tx2"/>
                  </a:solidFill>
                </a:rPr>
                <a:t>IT</a:t>
              </a:r>
              <a:r>
                <a:rPr lang="cs-CZ" sz="1100">
                  <a:solidFill>
                    <a:schemeClr val="tx2"/>
                  </a:solidFill>
                </a:rPr>
                <a:t> Center </a:t>
              </a:r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AFD2D9-8213-408C-B8DF-6F48F9D589F3}"/>
                </a:ext>
              </a:extLst>
            </p:cNvPr>
            <p:cNvSpPr txBox="1"/>
            <p:nvPr/>
          </p:nvSpPr>
          <p:spPr>
            <a:xfrm>
              <a:off x="841045" y="6333110"/>
              <a:ext cx="11121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>
                  <a:solidFill>
                    <a:schemeClr val="tx2"/>
                  </a:solidFill>
                </a:rPr>
                <a:t>F</a:t>
              </a:r>
              <a:r>
                <a:rPr lang="en-US" sz="1100" err="1">
                  <a:solidFill>
                    <a:schemeClr val="tx2"/>
                  </a:solidFill>
                </a:rPr>
                <a:t>inance</a:t>
              </a:r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F819BCD-01DF-470C-A827-4B054F240836}"/>
                </a:ext>
              </a:extLst>
            </p:cNvPr>
            <p:cNvSpPr txBox="1"/>
            <p:nvPr/>
          </p:nvSpPr>
          <p:spPr>
            <a:xfrm>
              <a:off x="791419" y="4186737"/>
              <a:ext cx="2201120" cy="2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>
                  <a:solidFill>
                    <a:schemeClr val="tx2"/>
                  </a:solidFill>
                </a:rPr>
                <a:t>Wafers and Devices Manufacturing</a:t>
              </a:r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0F053CD-971C-49AB-BD98-39BDF8A2DA4C}"/>
                </a:ext>
              </a:extLst>
            </p:cNvPr>
            <p:cNvSpPr txBox="1"/>
            <p:nvPr/>
          </p:nvSpPr>
          <p:spPr>
            <a:xfrm>
              <a:off x="807793" y="5106447"/>
              <a:ext cx="18837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>
                  <a:solidFill>
                    <a:schemeClr val="tx2"/>
                  </a:solidFill>
                </a:rPr>
                <a:t>Product Analysis Lab</a:t>
              </a:r>
              <a:endParaRPr lang="en-US" sz="1100">
                <a:solidFill>
                  <a:schemeClr val="tx2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03F3F4-C9F7-4E83-A585-AED061D43C57}"/>
                </a:ext>
              </a:extLst>
            </p:cNvPr>
            <p:cNvSpPr txBox="1"/>
            <p:nvPr/>
          </p:nvSpPr>
          <p:spPr>
            <a:xfrm>
              <a:off x="800907" y="4640085"/>
              <a:ext cx="1766260" cy="264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100">
                  <a:solidFill>
                    <a:schemeClr val="tx2"/>
                  </a:solidFill>
                </a:rPr>
                <a:t>Research and Development</a:t>
              </a:r>
              <a:endParaRPr lang="en-US" sz="1100">
                <a:solidFill>
                  <a:schemeClr val="tx2"/>
                </a:solidFill>
              </a:endParaRP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E7AFAFF-4F7E-478A-8DA5-003CBF82F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1261" y="2460951"/>
            <a:ext cx="753182" cy="68471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DBA30CF-76A2-4793-B782-E51E86656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40472" y="5040036"/>
            <a:ext cx="754276" cy="68471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8A4BA67-AC21-4B9F-A421-9670714E11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864069" y="888465"/>
            <a:ext cx="822115" cy="745521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2E958893-2BB0-4C4B-8275-39745EC58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0826" y="5049437"/>
            <a:ext cx="754276" cy="68471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E62755D-5984-49BA-B685-5BAA7D9BDC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76458" y="1413186"/>
            <a:ext cx="755058" cy="6847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9BCD169-E18A-41FA-ACCD-48EECD0D7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66894" y="5585653"/>
            <a:ext cx="753182" cy="68471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CA522BA-A64B-40F6-A6B7-4486C0367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17467" y="5095565"/>
            <a:ext cx="753182" cy="6847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5CCD608-C734-4BAE-B506-DA5BC969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4556" y="879537"/>
            <a:ext cx="753182" cy="68471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7752A69-8904-4E15-A228-9A357DEA61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929748" y="1362332"/>
            <a:ext cx="754276" cy="684710"/>
          </a:xfrm>
          <a:prstGeom prst="rect">
            <a:avLst/>
          </a:prstGeom>
        </p:spPr>
      </p:pic>
      <p:pic>
        <p:nvPicPr>
          <p:cNvPr id="67" name="Picture 66" descr="Icon&#10;&#10;Description automatically generated">
            <a:extLst>
              <a:ext uri="{FF2B5EF4-FFF2-40B4-BE49-F238E27FC236}">
                <a16:creationId xmlns:a16="http://schemas.microsoft.com/office/drawing/2014/main" id="{85A57A76-91CC-4A11-B5C5-4169B2D6C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1402" y="1366181"/>
            <a:ext cx="754276" cy="68471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3A380C2-814E-4272-ABB0-F1DED958ECBD}"/>
              </a:ext>
            </a:extLst>
          </p:cNvPr>
          <p:cNvSpPr/>
          <p:nvPr/>
        </p:nvSpPr>
        <p:spPr>
          <a:xfrm>
            <a:off x="6038882" y="3612758"/>
            <a:ext cx="160638" cy="160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3EC18E-552E-457E-B26E-5E57CD8175BF}"/>
              </a:ext>
            </a:extLst>
          </p:cNvPr>
          <p:cNvSpPr/>
          <p:nvPr/>
        </p:nvSpPr>
        <p:spPr>
          <a:xfrm>
            <a:off x="7468147" y="3087133"/>
            <a:ext cx="160638" cy="160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071534-5B9B-4861-9874-A12AA750B042}"/>
              </a:ext>
            </a:extLst>
          </p:cNvPr>
          <p:cNvSpPr/>
          <p:nvPr/>
        </p:nvSpPr>
        <p:spPr>
          <a:xfrm>
            <a:off x="6656976" y="5303574"/>
            <a:ext cx="160638" cy="160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5CAF69-D432-4CFA-8BB4-7A1A01CC4A7E}"/>
              </a:ext>
            </a:extLst>
          </p:cNvPr>
          <p:cNvSpPr/>
          <p:nvPr/>
        </p:nvSpPr>
        <p:spPr>
          <a:xfrm>
            <a:off x="7092386" y="4652785"/>
            <a:ext cx="160638" cy="1606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Tech Support Icon Vector Art, Icons, and Graphics for Free Download">
            <a:extLst>
              <a:ext uri="{FF2B5EF4-FFF2-40B4-BE49-F238E27FC236}">
                <a16:creationId xmlns:a16="http://schemas.microsoft.com/office/drawing/2014/main" id="{7D7D5A52-EDA8-1D40-E6A0-876FCB63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6" y="5234769"/>
            <a:ext cx="486322" cy="48632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1CE723-A0BD-98F9-74A9-8F42813694F7}"/>
              </a:ext>
            </a:extLst>
          </p:cNvPr>
          <p:cNvSpPr txBox="1"/>
          <p:nvPr/>
        </p:nvSpPr>
        <p:spPr>
          <a:xfrm>
            <a:off x="649664" y="5344094"/>
            <a:ext cx="2663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>
                <a:solidFill>
                  <a:schemeClr val="tx2"/>
                </a:solidFill>
              </a:rPr>
              <a:t>Technical Support Center</a:t>
            </a:r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2060" name="Picture 12" descr="7,111 Silicon Stock Illustrations, Cliparts and Royalty Free Silicon Vectors">
            <a:extLst>
              <a:ext uri="{FF2B5EF4-FFF2-40B4-BE49-F238E27FC236}">
                <a16:creationId xmlns:a16="http://schemas.microsoft.com/office/drawing/2014/main" id="{6E756393-1F3D-7D05-7760-9ECE8C33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63" y="3976243"/>
            <a:ext cx="438501" cy="4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7,111 Silicon Stock Illustrations, Cliparts and Royalty Free Silicon Vectors">
            <a:extLst>
              <a:ext uri="{FF2B5EF4-FFF2-40B4-BE49-F238E27FC236}">
                <a16:creationId xmlns:a16="http://schemas.microsoft.com/office/drawing/2014/main" id="{831ED0AA-17E6-F36E-80DD-A1B1CB43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447" y="1002641"/>
            <a:ext cx="438501" cy="4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377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onsemi</a:t>
            </a:r>
            <a:r>
              <a:rPr lang="en-US"/>
              <a:t> </a:t>
            </a:r>
            <a:r>
              <a:rPr lang="cs-CZ"/>
              <a:t>in Rožnov </a:t>
            </a:r>
            <a:r>
              <a:rPr lang="en-US"/>
              <a:t>at a glance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34861" y="924558"/>
            <a:ext cx="11052817" cy="5204893"/>
            <a:chOff x="436449" y="897860"/>
            <a:chExt cx="11052817" cy="520489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6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2901331" y="2795241"/>
              <a:ext cx="2210879" cy="3307512"/>
            </a:xfrm>
            <a:prstGeom prst="round2DiagRect">
              <a:avLst>
                <a:gd name="adj1" fmla="val 12573"/>
                <a:gd name="adj2" fmla="val 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51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436449" y="2795240"/>
              <a:ext cx="2210879" cy="1784181"/>
            </a:xfrm>
            <a:prstGeom prst="round2DiagRect">
              <a:avLst>
                <a:gd name="adj1" fmla="val 12573"/>
                <a:gd name="adj2" fmla="val 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67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7869187" y="918412"/>
              <a:ext cx="3620079" cy="3310704"/>
            </a:xfrm>
            <a:prstGeom prst="round2Diag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36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3900418" y="897860"/>
              <a:ext cx="3631981" cy="1683240"/>
            </a:xfrm>
            <a:prstGeom prst="round2Diag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5C6E19B-4A4E-458E-AA77-0FCD4C316483}"/>
                </a:ext>
              </a:extLst>
            </p:cNvPr>
            <p:cNvSpPr/>
            <p:nvPr/>
          </p:nvSpPr>
          <p:spPr>
            <a:xfrm>
              <a:off x="436449" y="897860"/>
              <a:ext cx="3263691" cy="1683240"/>
            </a:xfrm>
            <a:prstGeom prst="round2Diag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6D8DF9-E55A-4D31-A92E-950F7C4C019E}"/>
                </a:ext>
              </a:extLst>
            </p:cNvPr>
            <p:cNvSpPr txBox="1"/>
            <p:nvPr/>
          </p:nvSpPr>
          <p:spPr>
            <a:xfrm>
              <a:off x="3077010" y="4399562"/>
              <a:ext cx="1828338" cy="3408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95000"/>
                </a:lnSpc>
              </a:pPr>
              <a:endParaRPr lang="en-US" sz="1700" b="1">
                <a:solidFill>
                  <a:schemeClr val="tx2">
                    <a:lumMod val="75000"/>
                  </a:schemeClr>
                </a:solidFill>
                <a:cs typeface="Arial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A5F509E-7B94-45A0-896A-15B0AA643D46}"/>
                </a:ext>
              </a:extLst>
            </p:cNvPr>
            <p:cNvSpPr txBox="1"/>
            <p:nvPr/>
          </p:nvSpPr>
          <p:spPr>
            <a:xfrm>
              <a:off x="547563" y="4399562"/>
              <a:ext cx="1988650" cy="34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endParaRPr lang="en-US" sz="1700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9ACBB6-1E50-4334-ADDA-CC88CE73372A}"/>
                </a:ext>
              </a:extLst>
            </p:cNvPr>
            <p:cNvSpPr txBox="1"/>
            <p:nvPr/>
          </p:nvSpPr>
          <p:spPr>
            <a:xfrm>
              <a:off x="9979600" y="1399573"/>
              <a:ext cx="184731" cy="3539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endParaRPr lang="en-US" sz="1700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62225C5-F911-481E-A94A-146DEDFCA6C9}"/>
                </a:ext>
              </a:extLst>
            </p:cNvPr>
            <p:cNvSpPr txBox="1"/>
            <p:nvPr/>
          </p:nvSpPr>
          <p:spPr>
            <a:xfrm>
              <a:off x="5485887" y="1475775"/>
              <a:ext cx="184731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ctr" anchorCtr="0">
              <a:spAutoFit/>
            </a:bodyPr>
            <a:lstStyle/>
            <a:p>
              <a:endParaRPr lang="en-US" sz="1700" b="1">
                <a:solidFill>
                  <a:schemeClr val="tx2">
                    <a:lumMod val="75000"/>
                  </a:schemeClr>
                </a:solidFill>
                <a:cs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62225C5-F911-481E-A94A-146DEDFCA6C9}"/>
                </a:ext>
              </a:extLst>
            </p:cNvPr>
            <p:cNvSpPr txBox="1"/>
            <p:nvPr/>
          </p:nvSpPr>
          <p:spPr>
            <a:xfrm>
              <a:off x="1733590" y="1475774"/>
              <a:ext cx="184731" cy="35394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endParaRPr lang="en-US" sz="1700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48758C7-8D09-415C-A509-12BC9B55D004}"/>
                </a:ext>
              </a:extLst>
            </p:cNvPr>
            <p:cNvSpPr txBox="1"/>
            <p:nvPr/>
          </p:nvSpPr>
          <p:spPr>
            <a:xfrm>
              <a:off x="5662578" y="4399562"/>
              <a:ext cx="1555786" cy="34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endParaRPr lang="en-US" sz="1700" b="1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0F93BB8-2DE7-1540-F951-756BF706E2D8}"/>
              </a:ext>
            </a:extLst>
          </p:cNvPr>
          <p:cNvSpPr txBox="1"/>
          <p:nvPr/>
        </p:nvSpPr>
        <p:spPr>
          <a:xfrm>
            <a:off x="657365" y="1424110"/>
            <a:ext cx="289003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average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annual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75000"/>
                  </a:schemeClr>
                </a:solidFill>
              </a:rPr>
              <a:t>revenue</a:t>
            </a:r>
            <a:endParaRPr lang="en-US" dirty="0" err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C6AAFC-8048-C9C5-710F-B02EBDE43144}"/>
              </a:ext>
            </a:extLst>
          </p:cNvPr>
          <p:cNvSpPr txBox="1"/>
          <p:nvPr/>
        </p:nvSpPr>
        <p:spPr>
          <a:xfrm>
            <a:off x="987801" y="1048445"/>
            <a:ext cx="242747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700" b="1" dirty="0">
                <a:solidFill>
                  <a:schemeClr val="bg1"/>
                </a:solidFill>
              </a:rPr>
              <a:t>5,5 </a:t>
            </a:r>
            <a:r>
              <a:rPr lang="cs-CZ" sz="2700" b="1" dirty="0" err="1">
                <a:solidFill>
                  <a:schemeClr val="bg1"/>
                </a:solidFill>
              </a:rPr>
              <a:t>bln</a:t>
            </a:r>
            <a:r>
              <a:rPr lang="cs-CZ" sz="2700" b="1" dirty="0">
                <a:solidFill>
                  <a:schemeClr val="bg1"/>
                </a:solidFill>
              </a:rPr>
              <a:t> CZK</a:t>
            </a:r>
            <a:r>
              <a:rPr lang="cs-CZ" sz="2800" b="1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FE37D-7E17-1D43-D79E-47EC2B488386}"/>
              </a:ext>
            </a:extLst>
          </p:cNvPr>
          <p:cNvSpPr txBox="1"/>
          <p:nvPr/>
        </p:nvSpPr>
        <p:spPr>
          <a:xfrm>
            <a:off x="4320968" y="1047567"/>
            <a:ext cx="3070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&gt; </a:t>
            </a:r>
            <a:r>
              <a:rPr lang="cs-CZ" sz="1800">
                <a:solidFill>
                  <a:schemeClr val="bg1"/>
                </a:solidFill>
              </a:rPr>
              <a:t>75 years history </a:t>
            </a:r>
          </a:p>
          <a:p>
            <a:r>
              <a:rPr lang="cs-CZ" sz="1800">
                <a:solidFill>
                  <a:schemeClr val="bg1"/>
                </a:solidFill>
              </a:rPr>
              <a:t>in the electronics industry 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7C49C1-882C-47B8-A018-59C379B40A70}"/>
              </a:ext>
            </a:extLst>
          </p:cNvPr>
          <p:cNvSpPr/>
          <p:nvPr/>
        </p:nvSpPr>
        <p:spPr>
          <a:xfrm>
            <a:off x="5192203" y="1718568"/>
            <a:ext cx="754733" cy="724282"/>
          </a:xfrm>
          <a:prstGeom prst="ellipse">
            <a:avLst/>
          </a:prstGeom>
          <a:blipFill>
            <a:blip r:embed="rId2"/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EA73B9-AF3C-1DF6-A768-94C42B45FA0A}"/>
              </a:ext>
            </a:extLst>
          </p:cNvPr>
          <p:cNvSpPr txBox="1"/>
          <p:nvPr/>
        </p:nvSpPr>
        <p:spPr>
          <a:xfrm>
            <a:off x="545976" y="2902928"/>
            <a:ext cx="2099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chemeClr val="tx2">
                    <a:lumMod val="75000"/>
                  </a:schemeClr>
                </a:solidFill>
              </a:rPr>
              <a:t>our business stands on </a:t>
            </a:r>
            <a:r>
              <a:rPr lang="cs-CZ" sz="1600" b="1">
                <a:solidFill>
                  <a:schemeClr val="accent1"/>
                </a:solidFill>
              </a:rPr>
              <a:t>innovations</a:t>
            </a:r>
          </a:p>
          <a:p>
            <a:endParaRPr lang="cs-CZ" sz="1600" b="1">
              <a:solidFill>
                <a:schemeClr val="bg1"/>
              </a:solidFill>
            </a:endParaRPr>
          </a:p>
          <a:p>
            <a:endParaRPr lang="cs-CZ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3E41DE-92DC-9579-A98C-99717262C5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17256" y="1198708"/>
            <a:ext cx="1615925" cy="1039720"/>
          </a:xfrm>
          <a:prstGeom prst="rect">
            <a:avLst/>
          </a:prstGeom>
          <a:effectLst/>
        </p:spPr>
      </p:pic>
      <p:sp>
        <p:nvSpPr>
          <p:cNvPr id="11" name="AutoShape 2" descr="Inovační firma Zlínského kraje">
            <a:extLst>
              <a:ext uri="{FF2B5EF4-FFF2-40B4-BE49-F238E27FC236}">
                <a16:creationId xmlns:a16="http://schemas.microsoft.com/office/drawing/2014/main" id="{BFDE9F67-ABD1-98A3-8CB6-27CC25FCA7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2FCBFC-B68C-A351-254E-A22B3564F1EF}"/>
              </a:ext>
            </a:extLst>
          </p:cNvPr>
          <p:cNvSpPr txBox="1"/>
          <p:nvPr/>
        </p:nvSpPr>
        <p:spPr>
          <a:xfrm>
            <a:off x="8103731" y="3708842"/>
            <a:ext cx="2591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cs-CZ"/>
          </a:p>
        </p:txBody>
      </p:sp>
      <p:sp>
        <p:nvSpPr>
          <p:cNvPr id="32" name="AutoShape 4" descr="Inovační firma Zlínského kraje">
            <a:extLst>
              <a:ext uri="{FF2B5EF4-FFF2-40B4-BE49-F238E27FC236}">
                <a16:creationId xmlns:a16="http://schemas.microsoft.com/office/drawing/2014/main" id="{9016C811-CA59-FC6A-F0EC-855B11049C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3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3" name="AutoShape 6" descr="Inovační firma Zlínského… | Inovační firma Zlínského kraje">
            <a:extLst>
              <a:ext uri="{FF2B5EF4-FFF2-40B4-BE49-F238E27FC236}">
                <a16:creationId xmlns:a16="http://schemas.microsoft.com/office/drawing/2014/main" id="{1E242ACC-69F0-ABC6-BC2A-3A3E195A6C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6813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4" name="AutoShape 8" descr="Inovační firma Zlínského… | Inovační firma Zlínského kraje">
            <a:extLst>
              <a:ext uri="{FF2B5EF4-FFF2-40B4-BE49-F238E27FC236}">
                <a16:creationId xmlns:a16="http://schemas.microsoft.com/office/drawing/2014/main" id="{EC5A70FF-B022-4392-6A3E-5A30F167A3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99213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59F841C-4965-4780-3BAC-6783A5440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7" y="3616387"/>
            <a:ext cx="1901620" cy="67517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D03A7F0-67A6-615E-DE01-14EC88268236}"/>
              </a:ext>
            </a:extLst>
          </p:cNvPr>
          <p:cNvSpPr txBox="1"/>
          <p:nvPr/>
        </p:nvSpPr>
        <p:spPr>
          <a:xfrm>
            <a:off x="7888715" y="2436897"/>
            <a:ext cx="3698989" cy="15140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1600" b="1" err="1">
                <a:solidFill>
                  <a:schemeClr val="tx2">
                    <a:lumMod val="75000"/>
                  </a:schemeClr>
                </a:solidFill>
              </a:rPr>
              <a:t>important</a:t>
            </a:r>
            <a:r>
              <a:rPr lang="cs-CZ" sz="1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b="1" err="1">
                <a:solidFill>
                  <a:schemeClr val="tx2">
                    <a:lumMod val="75000"/>
                  </a:schemeClr>
                </a:solidFill>
              </a:rPr>
              <a:t>employer</a:t>
            </a:r>
            <a:r>
              <a:rPr lang="cs-CZ" sz="1600" b="1" dirty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cs-CZ" sz="1600" b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cs-CZ" sz="1600" b="1" dirty="0">
                <a:solidFill>
                  <a:schemeClr val="tx2">
                    <a:lumMod val="75000"/>
                  </a:schemeClr>
                </a:solidFill>
              </a:rPr>
              <a:t> region</a:t>
            </a:r>
            <a:endParaRPr lang="cs-CZ" sz="1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endParaRPr lang="cs-CZ" sz="1600" dirty="0">
              <a:cs typeface="Arial"/>
            </a:endParaRPr>
          </a:p>
          <a:p>
            <a:pPr>
              <a:spcBef>
                <a:spcPts val="600"/>
              </a:spcBef>
            </a:pPr>
            <a:r>
              <a:rPr lang="cs-CZ" sz="1600" dirty="0">
                <a:solidFill>
                  <a:schemeClr val="tx2">
                    <a:lumMod val="75000"/>
                  </a:schemeClr>
                </a:solidFill>
                <a:cs typeface="Arial"/>
              </a:rPr>
              <a:t>± 30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cs typeface="Arial"/>
              </a:rPr>
              <a:t>% employees with university degree </a:t>
            </a:r>
          </a:p>
          <a:p>
            <a:pPr>
              <a:spcBef>
                <a:spcPts val="600"/>
              </a:spcBef>
            </a:pPr>
            <a:r>
              <a:rPr lang="cs-CZ" sz="1600" dirty="0">
                <a:solidFill>
                  <a:schemeClr val="tx2">
                    <a:lumMod val="75000"/>
                  </a:schemeClr>
                </a:solidFill>
                <a:cs typeface="Arial"/>
              </a:rPr>
              <a:t>± 200 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experts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  <a:cs typeface="Arial"/>
              </a:rPr>
              <a:t> in 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  <a:cs typeface="Arial"/>
              </a:rPr>
              <a:t>product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  <a:cs typeface="Arial"/>
              </a:rPr>
              <a:t> development</a:t>
            </a:r>
            <a:r>
              <a:rPr lang="cs-CZ" dirty="0">
                <a:solidFill>
                  <a:schemeClr val="tx2">
                    <a:lumMod val="75000"/>
                  </a:schemeClr>
                </a:solidFill>
                <a:cs typeface="Arial"/>
              </a:rPr>
              <a:t> 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D9A4AA-4CEE-8C00-5D71-F3D14A3F41CD}"/>
              </a:ext>
            </a:extLst>
          </p:cNvPr>
          <p:cNvSpPr txBox="1"/>
          <p:nvPr/>
        </p:nvSpPr>
        <p:spPr>
          <a:xfrm>
            <a:off x="9849821" y="1344709"/>
            <a:ext cx="1335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>
                <a:solidFill>
                  <a:schemeClr val="tx2">
                    <a:lumMod val="75000"/>
                  </a:schemeClr>
                </a:solidFill>
              </a:rPr>
              <a:t>~ </a:t>
            </a:r>
            <a:r>
              <a:rPr lang="cs-CZ" b="1">
                <a:solidFill>
                  <a:schemeClr val="accent1"/>
                </a:solidFill>
              </a:rPr>
              <a:t>2,200</a:t>
            </a:r>
            <a:r>
              <a:rPr lang="cs-CZ">
                <a:solidFill>
                  <a:schemeClr val="tx2">
                    <a:lumMod val="75000"/>
                  </a:schemeClr>
                </a:solidFill>
              </a:rPr>
              <a:t> employees</a:t>
            </a:r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7903C7-2380-DF2F-5572-D13EFD77D6CF}"/>
              </a:ext>
            </a:extLst>
          </p:cNvPr>
          <p:cNvSpPr txBox="1"/>
          <p:nvPr/>
        </p:nvSpPr>
        <p:spPr>
          <a:xfrm>
            <a:off x="2884567" y="3370446"/>
            <a:ext cx="2345016" cy="17389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61620" indent="-261620"/>
            <a:r>
              <a:rPr lang="cs-CZ" sz="2700" b="1" dirty="0">
                <a:solidFill>
                  <a:schemeClr val="bg1"/>
                </a:solidFill>
              </a:rPr>
              <a:t>  7 </a:t>
            </a:r>
            <a:r>
              <a:rPr lang="cs-CZ" sz="2700" b="1" dirty="0" err="1">
                <a:solidFill>
                  <a:schemeClr val="bg1"/>
                </a:solidFill>
              </a:rPr>
              <a:t>bln</a:t>
            </a:r>
            <a:r>
              <a:rPr lang="cs-CZ" sz="2700" b="1" dirty="0">
                <a:solidFill>
                  <a:schemeClr val="bg1"/>
                </a:solidFill>
              </a:rPr>
              <a:t> CZK</a:t>
            </a:r>
            <a:r>
              <a:rPr lang="cs-CZ" b="1" dirty="0">
                <a:solidFill>
                  <a:schemeClr val="bg1"/>
                </a:solidFill>
              </a:rPr>
              <a:t> </a:t>
            </a:r>
            <a:endParaRPr lang="cs-CZ" sz="1800" b="1">
              <a:solidFill>
                <a:schemeClr val="bg1"/>
              </a:solidFill>
            </a:endParaRPr>
          </a:p>
          <a:p>
            <a:pPr algn="ctr"/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invested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into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new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technologies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SiC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research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cs-CZ" sz="1600" err="1">
                <a:solidFill>
                  <a:schemeClr val="tx2">
                    <a:lumMod val="75000"/>
                  </a:schemeClr>
                </a:solidFill>
              </a:rPr>
              <a:t>manufacturing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)  </a:t>
            </a:r>
            <a:endParaRPr lang="cs-CZ" sz="1600" dirty="0">
              <a:solidFill>
                <a:schemeClr val="tx2">
                  <a:lumMod val="75000"/>
                </a:schemeClr>
              </a:solidFill>
              <a:cs typeface="Arial"/>
            </a:endParaRPr>
          </a:p>
          <a:p>
            <a:pPr algn="ctr"/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last 2 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years</a:t>
            </a:r>
            <a:endParaRPr lang="cs-CZ" sz="1600" dirty="0" err="1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55" name="Rectangle: Rounded Corners 19">
            <a:extLst>
              <a:ext uri="{FF2B5EF4-FFF2-40B4-BE49-F238E27FC236}">
                <a16:creationId xmlns:a16="http://schemas.microsoft.com/office/drawing/2014/main" id="{0E3DB8F3-9F8B-0EB1-07B0-2240E2804877}"/>
              </a:ext>
            </a:extLst>
          </p:cNvPr>
          <p:cNvSpPr/>
          <p:nvPr/>
        </p:nvSpPr>
        <p:spPr>
          <a:xfrm>
            <a:off x="5274060" y="2814226"/>
            <a:ext cx="2253008" cy="934731"/>
          </a:xfrm>
          <a:prstGeom prst="round2DiagRect">
            <a:avLst>
              <a:gd name="adj1" fmla="val 12573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endParaRPr lang="cs-CZ" sz="1800" b="1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26D45D6-3B26-1F61-CB76-99FEABE7A557}"/>
              </a:ext>
            </a:extLst>
          </p:cNvPr>
          <p:cNvSpPr txBox="1"/>
          <p:nvPr/>
        </p:nvSpPr>
        <p:spPr>
          <a:xfrm>
            <a:off x="5229488" y="3076791"/>
            <a:ext cx="22950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&gt; </a:t>
            </a:r>
            <a:r>
              <a:rPr lang="cs-CZ" b="1" dirty="0">
                <a:solidFill>
                  <a:schemeClr val="bg1"/>
                </a:solidFill>
              </a:rPr>
              <a:t>300</a:t>
            </a:r>
            <a:r>
              <a:rPr lang="cs-CZ" sz="1800" b="1" dirty="0">
                <a:solidFill>
                  <a:schemeClr val="bg1"/>
                </a:solidFill>
              </a:rPr>
              <a:t> </a:t>
            </a:r>
            <a:r>
              <a:rPr lang="cs-CZ" sz="1800" b="1" dirty="0" err="1">
                <a:solidFill>
                  <a:schemeClr val="bg1"/>
                </a:solidFill>
              </a:rPr>
              <a:t>patents</a:t>
            </a:r>
            <a:r>
              <a:rPr lang="cs-CZ" b="1" dirty="0">
                <a:solidFill>
                  <a:schemeClr val="bg1"/>
                </a:solidFill>
              </a:rPr>
              <a:t> in CZ</a:t>
            </a:r>
            <a:endParaRPr lang="cs-CZ" sz="1800" b="1" dirty="0">
              <a:solidFill>
                <a:schemeClr val="bg1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239BB930-7E3A-525A-524B-C5947AC253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941" y="2925749"/>
            <a:ext cx="631618" cy="5018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6281B6-59CE-5DD3-C837-F124E998C3C1}"/>
              </a:ext>
            </a:extLst>
          </p:cNvPr>
          <p:cNvSpPr txBox="1"/>
          <p:nvPr/>
        </p:nvSpPr>
        <p:spPr>
          <a:xfrm>
            <a:off x="2897202" y="5241882"/>
            <a:ext cx="22132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Rožnov </a:t>
            </a:r>
            <a:r>
              <a:rPr lang="cs-CZ" b="1" dirty="0" err="1">
                <a:solidFill>
                  <a:schemeClr val="bg1"/>
                </a:solidFill>
              </a:rPr>
              <a:t>is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key</a:t>
            </a:r>
            <a:r>
              <a:rPr lang="cs-CZ" b="1" dirty="0">
                <a:solidFill>
                  <a:schemeClr val="bg1"/>
                </a:solidFill>
              </a:rPr>
              <a:t> </a:t>
            </a:r>
            <a:r>
              <a:rPr lang="cs-CZ" b="1" dirty="0" err="1">
                <a:solidFill>
                  <a:schemeClr val="bg1"/>
                </a:solidFill>
              </a:rPr>
              <a:t>SiC</a:t>
            </a:r>
            <a:endParaRPr lang="en-US" dirty="0">
              <a:solidFill>
                <a:schemeClr val="bg1"/>
              </a:solidFill>
              <a:cs typeface="Arial"/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corporate</a:t>
            </a:r>
            <a:r>
              <a:rPr lang="cs-CZ" b="1" dirty="0">
                <a:solidFill>
                  <a:schemeClr val="bg1"/>
                </a:solidFill>
              </a:rPr>
              <a:t> </a:t>
            </a:r>
            <a:r>
              <a:rPr lang="cs-CZ" b="1" dirty="0" err="1">
                <a:solidFill>
                  <a:schemeClr val="bg1"/>
                </a:solidFill>
              </a:rPr>
              <a:t>location</a:t>
            </a:r>
            <a:r>
              <a:rPr lang="cs-CZ" b="1" dirty="0">
                <a:solidFill>
                  <a:schemeClr val="bg1"/>
                </a:solidFill>
              </a:rPr>
              <a:t> </a:t>
            </a:r>
            <a:r>
              <a:rPr lang="cs-CZ" b="1" dirty="0">
                <a:solidFill>
                  <a:schemeClr val="bg1"/>
                </a:solidFill>
                <a:cs typeface="Arial"/>
              </a:rPr>
              <a:t> </a:t>
            </a:r>
            <a:endParaRPr lang="cs-CZ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10" name="Picture 9" descr="A black and white bill&#10;&#10;Description automatically generated">
            <a:extLst>
              <a:ext uri="{FF2B5EF4-FFF2-40B4-BE49-F238E27FC236}">
                <a16:creationId xmlns:a16="http://schemas.microsoft.com/office/drawing/2014/main" id="{43931911-9FCC-81BD-8061-B32230AE41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124" y="1867135"/>
            <a:ext cx="613764" cy="501856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63F7B83E-B0EA-3B56-166C-68E882BA47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5"/>
          <a:stretch/>
        </p:blipFill>
        <p:spPr>
          <a:xfrm>
            <a:off x="5276198" y="3883396"/>
            <a:ext cx="2320677" cy="22478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3" name="Rectangle: Rounded Corners 19">
            <a:extLst>
              <a:ext uri="{FF2B5EF4-FFF2-40B4-BE49-F238E27FC236}">
                <a16:creationId xmlns:a16="http://schemas.microsoft.com/office/drawing/2014/main" id="{E56B81CC-0E4A-6D43-71E4-61FB64BA7A9F}"/>
              </a:ext>
            </a:extLst>
          </p:cNvPr>
          <p:cNvSpPr/>
          <p:nvPr/>
        </p:nvSpPr>
        <p:spPr>
          <a:xfrm>
            <a:off x="436334" y="4730095"/>
            <a:ext cx="2210302" cy="1398654"/>
          </a:xfrm>
          <a:prstGeom prst="round2DiagRect">
            <a:avLst>
              <a:gd name="adj1" fmla="val 12573"/>
              <a:gd name="adj2" fmla="val 0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799"/>
          </a:p>
        </p:txBody>
      </p:sp>
      <p:sp>
        <p:nvSpPr>
          <p:cNvPr id="25" name="Rectangle: Rounded Corners 19">
            <a:extLst>
              <a:ext uri="{FF2B5EF4-FFF2-40B4-BE49-F238E27FC236}">
                <a16:creationId xmlns:a16="http://schemas.microsoft.com/office/drawing/2014/main" id="{9B651B5B-4867-6B39-DFA2-570AE89E1DF7}"/>
              </a:ext>
            </a:extLst>
          </p:cNvPr>
          <p:cNvSpPr/>
          <p:nvPr/>
        </p:nvSpPr>
        <p:spPr>
          <a:xfrm>
            <a:off x="7889466" y="4366181"/>
            <a:ext cx="3614834" cy="1683240"/>
          </a:xfrm>
          <a:prstGeom prst="round2Diag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algn="ctr"/>
            <a:endParaRPr lang="cs-CZ" sz="1750" dirty="0">
              <a:solidFill>
                <a:srgbClr val="3F4A5A"/>
              </a:solidFill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094B24-0866-78EB-0F00-2E5D5384D4CE}"/>
              </a:ext>
            </a:extLst>
          </p:cNvPr>
          <p:cNvSpPr txBox="1"/>
          <p:nvPr/>
        </p:nvSpPr>
        <p:spPr>
          <a:xfrm>
            <a:off x="7867138" y="4354490"/>
            <a:ext cx="3631035" cy="5230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700" b="1" dirty="0">
                <a:solidFill>
                  <a:schemeClr val="bg1"/>
                </a:solidFill>
              </a:rPr>
              <a:t>3 </a:t>
            </a:r>
            <a:r>
              <a:rPr lang="cs-CZ" sz="2700" b="1" dirty="0" err="1">
                <a:solidFill>
                  <a:schemeClr val="bg1"/>
                </a:solidFill>
              </a:rPr>
              <a:t>bln</a:t>
            </a:r>
            <a:r>
              <a:rPr lang="cs-CZ" sz="2700" b="1" dirty="0">
                <a:solidFill>
                  <a:schemeClr val="bg1"/>
                </a:solidFill>
              </a:rPr>
              <a:t> chips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F3C812-F27E-C674-A0D9-DAB7C8D2D6E4}"/>
              </a:ext>
            </a:extLst>
          </p:cNvPr>
          <p:cNvSpPr txBox="1"/>
          <p:nvPr/>
        </p:nvSpPr>
        <p:spPr>
          <a:xfrm>
            <a:off x="7867137" y="4748337"/>
            <a:ext cx="36272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manufactured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annually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 </a:t>
            </a:r>
            <a:endParaRPr lang="cs-CZ" sz="160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5F99FB-4237-CEF8-D389-97FCA3B414B6}"/>
              </a:ext>
            </a:extLst>
          </p:cNvPr>
          <p:cNvSpPr txBox="1"/>
          <p:nvPr/>
        </p:nvSpPr>
        <p:spPr>
          <a:xfrm>
            <a:off x="7863393" y="5449216"/>
            <a:ext cx="363478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manufactured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annually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 (Si + </a:t>
            </a:r>
            <a:r>
              <a:rPr lang="cs-CZ" sz="1600" dirty="0" err="1">
                <a:solidFill>
                  <a:schemeClr val="tx2">
                    <a:lumMod val="75000"/>
                  </a:schemeClr>
                </a:solidFill>
              </a:rPr>
              <a:t>SiC</a:t>
            </a:r>
            <a:r>
              <a:rPr lang="cs-CZ" sz="1600" dirty="0">
                <a:solidFill>
                  <a:schemeClr val="tx2">
                    <a:lumMod val="75000"/>
                  </a:schemeClr>
                </a:solidFill>
              </a:rPr>
              <a:t>) </a:t>
            </a:r>
            <a:endParaRPr lang="cs-CZ" sz="160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9DA11B-8F0C-17C1-B953-09EDBD6A6863}"/>
              </a:ext>
            </a:extLst>
          </p:cNvPr>
          <p:cNvSpPr txBox="1"/>
          <p:nvPr/>
        </p:nvSpPr>
        <p:spPr>
          <a:xfrm>
            <a:off x="7982331" y="5008891"/>
            <a:ext cx="3631035" cy="5230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700" b="1" dirty="0">
                <a:solidFill>
                  <a:schemeClr val="bg1"/>
                </a:solidFill>
              </a:rPr>
              <a:t>3 mil </a:t>
            </a:r>
            <a:r>
              <a:rPr lang="cs-CZ" sz="2700" b="1" dirty="0" err="1">
                <a:solidFill>
                  <a:schemeClr val="bg1"/>
                </a:solidFill>
              </a:rPr>
              <a:t>wafers</a:t>
            </a:r>
            <a:r>
              <a:rPr lang="cs-CZ" sz="2750" b="1" dirty="0">
                <a:solidFill>
                  <a:schemeClr val="bg1"/>
                </a:solidFill>
              </a:rPr>
              <a:t> </a:t>
            </a:r>
            <a:endParaRPr lang="cs-CZ" sz="275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101444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79CE1A-9435-484D-939E-EDF3BBED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onsemi in Rožnov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7325D-E3B9-4BE8-A1BF-CAB209AD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282">
            <a:extLst>
              <a:ext uri="{FF2B5EF4-FFF2-40B4-BE49-F238E27FC236}">
                <a16:creationId xmlns:a16="http://schemas.microsoft.com/office/drawing/2014/main" id="{C304F38F-FCCF-447A-A48F-9AB93351C9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934851"/>
            <a:ext cx="9699105" cy="550920"/>
          </a:xfrm>
          <a:prstGeom prst="homePlate">
            <a:avLst>
              <a:gd name="adj" fmla="val 0"/>
            </a:avLst>
          </a:prstGeom>
          <a:solidFill>
            <a:srgbClr val="E6E6E6"/>
          </a:solidFill>
          <a:ln w="38100" algn="ctr">
            <a:noFill/>
            <a:miter lim="800000"/>
            <a:headEnd/>
            <a:tailEnd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2011680" tIns="118872" rIns="137160" bIns="13716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34A6CA"/>
              </a:buClr>
            </a:pPr>
            <a:endParaRPr lang="en-US" altLang="ja-JP" sz="1900" kern="1000">
              <a:solidFill>
                <a:srgbClr val="000000">
                  <a:lumMod val="85000"/>
                </a:srgbClr>
              </a:solidFill>
            </a:endParaRPr>
          </a:p>
        </p:txBody>
      </p:sp>
      <p:sp>
        <p:nvSpPr>
          <p:cNvPr id="6" name="Rectangle 282">
            <a:extLst>
              <a:ext uri="{FF2B5EF4-FFF2-40B4-BE49-F238E27FC236}">
                <a16:creationId xmlns:a16="http://schemas.microsoft.com/office/drawing/2014/main" id="{FC4ECE59-A4C0-49DD-B274-9E93E0576AF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7" y="934854"/>
            <a:ext cx="2940215" cy="550917"/>
          </a:xfrm>
          <a:prstGeom prst="homePlate">
            <a:avLst>
              <a:gd name="adj" fmla="val 2821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rgbClr val="E77119"/>
              </a:gs>
              <a:gs pos="91000">
                <a:schemeClr val="accent1">
                  <a:lumMod val="75000"/>
                </a:schemeClr>
              </a:gs>
            </a:gsLst>
            <a:lin ang="2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lIns="91440" tIns="0" rIns="91440" bIns="73152" anchor="ctr" anchorCtr="0">
            <a:noAutofit/>
          </a:bodyPr>
          <a:lstStyle/>
          <a:p>
            <a:pPr algn="ctr" eaLnBrk="0" fontAlgn="base" hangingPunct="0">
              <a:lnSpc>
                <a:spcPct val="99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SzPct val="105000"/>
            </a:pPr>
            <a:endParaRPr lang="en-US" sz="2000" b="1" i="1" kern="9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C5AE6-F44A-4B0C-A579-E91D2EAB3B08}"/>
              </a:ext>
            </a:extLst>
          </p:cNvPr>
          <p:cNvSpPr txBox="1"/>
          <p:nvPr/>
        </p:nvSpPr>
        <p:spPr>
          <a:xfrm>
            <a:off x="658623" y="1024876"/>
            <a:ext cx="228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wafer production</a:t>
            </a:r>
          </a:p>
        </p:txBody>
      </p:sp>
      <p:sp>
        <p:nvSpPr>
          <p:cNvPr id="8" name="Rectangle 282">
            <a:extLst>
              <a:ext uri="{FF2B5EF4-FFF2-40B4-BE49-F238E27FC236}">
                <a16:creationId xmlns:a16="http://schemas.microsoft.com/office/drawing/2014/main" id="{523398AA-55F1-4C8F-980C-C399BCEC60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1797030"/>
            <a:ext cx="9699105" cy="550920"/>
          </a:xfrm>
          <a:prstGeom prst="homePlate">
            <a:avLst>
              <a:gd name="adj" fmla="val 0"/>
            </a:avLst>
          </a:prstGeom>
          <a:solidFill>
            <a:srgbClr val="E6E6E6"/>
          </a:solidFill>
          <a:ln w="38100" algn="ctr">
            <a:noFill/>
            <a:miter lim="800000"/>
            <a:headEnd/>
            <a:tailEnd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2011680" tIns="118872" rIns="137160" bIns="137160" anchor="t" anchorCtr="0">
            <a:spAutoFit/>
          </a:bodyPr>
          <a:lstStyle/>
          <a:p>
            <a:pPr marL="342900" lvl="0" indent="-342900">
              <a:spcBef>
                <a:spcPts val="600"/>
              </a:spcBef>
              <a:buClr>
                <a:srgbClr val="34A6CA"/>
              </a:buClr>
              <a:buFont typeface="Arial" panose="020B0604020202020204" pitchFamily="34" charset="0"/>
              <a:buChar char="•"/>
            </a:pPr>
            <a:endParaRPr lang="en-US" altLang="ja-JP" sz="1900" kern="1000">
              <a:solidFill>
                <a:srgbClr val="000000">
                  <a:lumMod val="85000"/>
                </a:srgbClr>
              </a:solidFill>
            </a:endParaRPr>
          </a:p>
        </p:txBody>
      </p:sp>
      <p:sp>
        <p:nvSpPr>
          <p:cNvPr id="9" name="Rectangle 282">
            <a:extLst>
              <a:ext uri="{FF2B5EF4-FFF2-40B4-BE49-F238E27FC236}">
                <a16:creationId xmlns:a16="http://schemas.microsoft.com/office/drawing/2014/main" id="{3C682AB8-D5AB-471E-B0B8-E831F1BBB87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1797030"/>
            <a:ext cx="2940216" cy="550917"/>
          </a:xfrm>
          <a:prstGeom prst="homePlate">
            <a:avLst>
              <a:gd name="adj" fmla="val 2821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rgbClr val="E77119"/>
              </a:gs>
              <a:gs pos="91000">
                <a:schemeClr val="accent1">
                  <a:lumMod val="75000"/>
                </a:schemeClr>
              </a:gs>
            </a:gsLst>
            <a:lin ang="2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lIns="91440" tIns="0" rIns="91440" bIns="73152" anchor="ctr" anchorCtr="0">
            <a:noAutofit/>
          </a:bodyPr>
          <a:lstStyle/>
          <a:p>
            <a:pPr algn="ctr" eaLnBrk="0" fontAlgn="base" hangingPunct="0">
              <a:lnSpc>
                <a:spcPct val="99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SzPct val="105000"/>
            </a:pPr>
            <a:endParaRPr lang="en-US" sz="2000" b="1" i="1" kern="9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E2BF8-101F-4C0F-8F3B-6F80A138B82C}"/>
              </a:ext>
            </a:extLst>
          </p:cNvPr>
          <p:cNvSpPr txBox="1"/>
          <p:nvPr/>
        </p:nvSpPr>
        <p:spPr>
          <a:xfrm>
            <a:off x="658623" y="1887822"/>
            <a:ext cx="258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devices manufacturing </a:t>
            </a:r>
          </a:p>
        </p:txBody>
      </p:sp>
      <p:sp>
        <p:nvSpPr>
          <p:cNvPr id="11" name="Rectangle 282">
            <a:extLst>
              <a:ext uri="{FF2B5EF4-FFF2-40B4-BE49-F238E27FC236}">
                <a16:creationId xmlns:a16="http://schemas.microsoft.com/office/drawing/2014/main" id="{DE3EA251-0C81-4EE1-910F-D38139048C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2672059"/>
            <a:ext cx="9699105" cy="550920"/>
          </a:xfrm>
          <a:prstGeom prst="homePlate">
            <a:avLst>
              <a:gd name="adj" fmla="val 0"/>
            </a:avLst>
          </a:prstGeom>
          <a:solidFill>
            <a:srgbClr val="E6E6E6"/>
          </a:solidFill>
          <a:ln w="38100" algn="ctr">
            <a:noFill/>
            <a:miter lim="800000"/>
            <a:headEnd/>
            <a:tailEnd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2011680" tIns="118872" rIns="137160" bIns="13716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34A6CA"/>
              </a:buClr>
            </a:pPr>
            <a:endParaRPr lang="en-US" altLang="ja-JP" sz="1900" kern="1000">
              <a:solidFill>
                <a:srgbClr val="000000">
                  <a:lumMod val="85000"/>
                </a:srgbClr>
              </a:solidFill>
            </a:endParaRPr>
          </a:p>
        </p:txBody>
      </p:sp>
      <p:sp>
        <p:nvSpPr>
          <p:cNvPr id="12" name="Rectangle 282">
            <a:extLst>
              <a:ext uri="{FF2B5EF4-FFF2-40B4-BE49-F238E27FC236}">
                <a16:creationId xmlns:a16="http://schemas.microsoft.com/office/drawing/2014/main" id="{8A1C6E80-1D2F-4479-A052-C0A6F4A0A664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7" y="2672059"/>
            <a:ext cx="2940217" cy="550917"/>
          </a:xfrm>
          <a:prstGeom prst="homePlate">
            <a:avLst>
              <a:gd name="adj" fmla="val 2821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rgbClr val="E77119"/>
              </a:gs>
              <a:gs pos="91000">
                <a:schemeClr val="accent1">
                  <a:lumMod val="75000"/>
                </a:schemeClr>
              </a:gs>
            </a:gsLst>
            <a:lin ang="2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lIns="91440" tIns="0" rIns="91440" bIns="73152" anchor="ctr" anchorCtr="0">
            <a:noAutofit/>
          </a:bodyPr>
          <a:lstStyle/>
          <a:p>
            <a:pPr algn="ctr" eaLnBrk="0" fontAlgn="base" hangingPunct="0">
              <a:lnSpc>
                <a:spcPct val="99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SzPct val="105000"/>
            </a:pPr>
            <a:endParaRPr lang="en-US" sz="2000" b="1" i="1" kern="9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092DEE-B88F-4FDD-AA8E-FD0F0D708232}"/>
              </a:ext>
            </a:extLst>
          </p:cNvPr>
          <p:cNvSpPr txBox="1"/>
          <p:nvPr/>
        </p:nvSpPr>
        <p:spPr>
          <a:xfrm>
            <a:off x="658623" y="2762851"/>
            <a:ext cx="28774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err="1">
                <a:solidFill>
                  <a:schemeClr val="bg1"/>
                </a:solidFill>
              </a:rPr>
              <a:t>new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product</a:t>
            </a:r>
            <a:r>
              <a:rPr lang="cs-CZ">
                <a:solidFill>
                  <a:schemeClr val="bg1"/>
                </a:solidFill>
              </a:rPr>
              <a:t> development</a:t>
            </a:r>
          </a:p>
        </p:txBody>
      </p:sp>
      <p:sp>
        <p:nvSpPr>
          <p:cNvPr id="15" name="Rectangle 282">
            <a:extLst>
              <a:ext uri="{FF2B5EF4-FFF2-40B4-BE49-F238E27FC236}">
                <a16:creationId xmlns:a16="http://schemas.microsoft.com/office/drawing/2014/main" id="{F8DE6F8F-151E-4301-8B23-6342EB13F2E2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3547082"/>
            <a:ext cx="9699105" cy="550920"/>
          </a:xfrm>
          <a:prstGeom prst="homePlate">
            <a:avLst>
              <a:gd name="adj" fmla="val 0"/>
            </a:avLst>
          </a:prstGeom>
          <a:solidFill>
            <a:srgbClr val="E6E6E6"/>
          </a:solidFill>
          <a:ln w="38100" algn="ctr">
            <a:noFill/>
            <a:miter lim="800000"/>
            <a:headEnd/>
            <a:tailEnd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2011680" tIns="118872" rIns="137160" bIns="13716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34A6CA"/>
              </a:buClr>
            </a:pPr>
            <a:endParaRPr lang="en-US" altLang="ja-JP" sz="1900" kern="1000">
              <a:solidFill>
                <a:srgbClr val="000000">
                  <a:lumMod val="85000"/>
                </a:srgbClr>
              </a:solidFill>
            </a:endParaRPr>
          </a:p>
        </p:txBody>
      </p:sp>
      <p:sp>
        <p:nvSpPr>
          <p:cNvPr id="16" name="Rectangle 282">
            <a:extLst>
              <a:ext uri="{FF2B5EF4-FFF2-40B4-BE49-F238E27FC236}">
                <a16:creationId xmlns:a16="http://schemas.microsoft.com/office/drawing/2014/main" id="{2BE1D96E-C62A-4838-AE2B-0377D06D6AA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3547085"/>
            <a:ext cx="2940218" cy="550917"/>
          </a:xfrm>
          <a:prstGeom prst="homePlate">
            <a:avLst>
              <a:gd name="adj" fmla="val 2821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rgbClr val="E77119"/>
              </a:gs>
              <a:gs pos="91000">
                <a:schemeClr val="accent1">
                  <a:lumMod val="75000"/>
                </a:schemeClr>
              </a:gs>
            </a:gsLst>
            <a:lin ang="2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lIns="91440" tIns="0" rIns="91440" bIns="73152" anchor="ctr" anchorCtr="0">
            <a:noAutofit/>
          </a:bodyPr>
          <a:lstStyle/>
          <a:p>
            <a:pPr algn="ctr" eaLnBrk="0" fontAlgn="base" hangingPunct="0">
              <a:lnSpc>
                <a:spcPct val="99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SzPct val="105000"/>
            </a:pPr>
            <a:endParaRPr lang="en-US" sz="2000" b="1" i="1" kern="9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E5BFC2-20F4-4AB8-915D-2C64A236ADB8}"/>
              </a:ext>
            </a:extLst>
          </p:cNvPr>
          <p:cNvSpPr txBox="1"/>
          <p:nvPr/>
        </p:nvSpPr>
        <p:spPr>
          <a:xfrm>
            <a:off x="658623" y="3637107"/>
            <a:ext cx="274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</a:t>
            </a:r>
            <a:r>
              <a:rPr lang="cs-CZ">
                <a:solidFill>
                  <a:schemeClr val="bg1"/>
                </a:solidFill>
              </a:rPr>
              <a:t>esearch</a:t>
            </a:r>
            <a:r>
              <a:rPr lang="en-US">
                <a:solidFill>
                  <a:schemeClr val="bg1"/>
                </a:solidFill>
              </a:rPr>
              <a:t> &amp; development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Rectangle 282">
            <a:extLst>
              <a:ext uri="{FF2B5EF4-FFF2-40B4-BE49-F238E27FC236}">
                <a16:creationId xmlns:a16="http://schemas.microsoft.com/office/drawing/2014/main" id="{087325F6-578A-482A-A7E2-EA00DC2E42F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4519961"/>
            <a:ext cx="9699105" cy="550920"/>
          </a:xfrm>
          <a:prstGeom prst="homePlate">
            <a:avLst>
              <a:gd name="adj" fmla="val 0"/>
            </a:avLst>
          </a:prstGeom>
          <a:solidFill>
            <a:srgbClr val="E6E6E6"/>
          </a:solidFill>
          <a:ln w="38100" algn="ctr">
            <a:noFill/>
            <a:miter lim="800000"/>
            <a:headEnd/>
            <a:tailEnd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2011680" tIns="118872" rIns="137160" bIns="13716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34A6CA"/>
              </a:buClr>
            </a:pPr>
            <a:endParaRPr lang="en-US" altLang="ja-JP" sz="1900" kern="1000">
              <a:solidFill>
                <a:srgbClr val="000000">
                  <a:lumMod val="85000"/>
                </a:srgbClr>
              </a:solidFill>
            </a:endParaRPr>
          </a:p>
        </p:txBody>
      </p:sp>
      <p:sp>
        <p:nvSpPr>
          <p:cNvPr id="19" name="Rectangle 282">
            <a:extLst>
              <a:ext uri="{FF2B5EF4-FFF2-40B4-BE49-F238E27FC236}">
                <a16:creationId xmlns:a16="http://schemas.microsoft.com/office/drawing/2014/main" id="{57A0D2DE-0ED9-476E-BE61-EAA1EBFE0EF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4519964"/>
            <a:ext cx="2940218" cy="550917"/>
          </a:xfrm>
          <a:prstGeom prst="homePlate">
            <a:avLst>
              <a:gd name="adj" fmla="val 2821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rgbClr val="E77119"/>
              </a:gs>
              <a:gs pos="91000">
                <a:schemeClr val="accent1">
                  <a:lumMod val="75000"/>
                </a:schemeClr>
              </a:gs>
            </a:gsLst>
            <a:lin ang="2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lIns="91440" tIns="0" rIns="91440" bIns="73152" anchor="ctr" anchorCtr="0">
            <a:noAutofit/>
          </a:bodyPr>
          <a:lstStyle/>
          <a:p>
            <a:pPr algn="ctr" eaLnBrk="0" fontAlgn="base" hangingPunct="0">
              <a:lnSpc>
                <a:spcPct val="99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SzPct val="105000"/>
            </a:pPr>
            <a:endParaRPr lang="en-US" sz="2000" b="1" i="1" kern="9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6C6A13-ED15-44C5-9C85-A26D0F816646}"/>
              </a:ext>
            </a:extLst>
          </p:cNvPr>
          <p:cNvSpPr txBox="1"/>
          <p:nvPr/>
        </p:nvSpPr>
        <p:spPr>
          <a:xfrm>
            <a:off x="658623" y="4609986"/>
            <a:ext cx="274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product anal</a:t>
            </a:r>
            <a:r>
              <a:rPr lang="cs-CZ">
                <a:solidFill>
                  <a:schemeClr val="bg1"/>
                </a:solidFill>
              </a:rPr>
              <a:t>y</a:t>
            </a:r>
            <a:r>
              <a:rPr lang="en-US">
                <a:solidFill>
                  <a:schemeClr val="bg1"/>
                </a:solidFill>
              </a:rPr>
              <a:t>s</a:t>
            </a:r>
            <a:r>
              <a:rPr lang="cs-CZ">
                <a:solidFill>
                  <a:schemeClr val="bg1"/>
                </a:solidFill>
              </a:rPr>
              <a:t>is lab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EC3ECA-44D3-4BFA-BF21-E339A046C283}"/>
              </a:ext>
            </a:extLst>
          </p:cNvPr>
          <p:cNvSpPr txBox="1"/>
          <p:nvPr/>
        </p:nvSpPr>
        <p:spPr>
          <a:xfrm>
            <a:off x="3181214" y="3547082"/>
            <a:ext cx="6995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1400" kern="1000" err="1">
                <a:solidFill>
                  <a:schemeClr val="tx2">
                    <a:lumMod val="75000"/>
                  </a:schemeClr>
                </a:solidFill>
              </a:rPr>
              <a:t>aterial</a:t>
            </a:r>
            <a:r>
              <a:rPr lang="en-US" sz="1400" kern="1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1400" kern="1000" err="1">
                <a:solidFill>
                  <a:schemeClr val="tx2">
                    <a:lumMod val="75000"/>
                  </a:schemeClr>
                </a:solidFill>
              </a:rPr>
              <a:t>evelopment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 (SiC, SOI, Si)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1400" kern="1000" err="1">
                <a:solidFill>
                  <a:schemeClr val="tx2">
                    <a:lumMod val="75000"/>
                  </a:schemeClr>
                </a:solidFill>
              </a:rPr>
              <a:t>evice</a:t>
            </a:r>
            <a:r>
              <a:rPr lang="en-US" sz="1400" kern="1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sz="1400" kern="1000" err="1">
                <a:solidFill>
                  <a:schemeClr val="tx2">
                    <a:lumMod val="75000"/>
                  </a:schemeClr>
                </a:solidFill>
              </a:rPr>
              <a:t>evelopment</a:t>
            </a:r>
            <a:r>
              <a:rPr lang="en-US" sz="1400" kern="1000">
                <a:solidFill>
                  <a:schemeClr val="tx2">
                    <a:lumMod val="75000"/>
                  </a:schemeClr>
                </a:solidFill>
              </a:rPr>
              <a:t> (Si/</a:t>
            </a:r>
            <a:r>
              <a:rPr lang="en-US" sz="1400" kern="1000" err="1">
                <a:solidFill>
                  <a:schemeClr val="tx2">
                    <a:lumMod val="75000"/>
                  </a:schemeClr>
                </a:solidFill>
              </a:rPr>
              <a:t>SiC</a:t>
            </a:r>
            <a:r>
              <a:rPr lang="en-US" sz="1400" kern="1000">
                <a:solidFill>
                  <a:schemeClr val="tx2">
                    <a:lumMod val="75000"/>
                  </a:schemeClr>
                </a:solidFill>
              </a:rPr>
              <a:t> Power Device – FRD, TIGBT, MOSFET)</a:t>
            </a:r>
          </a:p>
          <a:p>
            <a:pPr marL="542925" lvl="1"/>
            <a:endParaRPr lang="en-US" sz="1400" kern="1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B468A8-0FD4-459E-954B-DBD46799665C}"/>
              </a:ext>
            </a:extLst>
          </p:cNvPr>
          <p:cNvSpPr txBox="1"/>
          <p:nvPr/>
        </p:nvSpPr>
        <p:spPr>
          <a:xfrm>
            <a:off x="3181215" y="4602708"/>
            <a:ext cx="6995481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 err="1">
                <a:solidFill>
                  <a:schemeClr val="tx2">
                    <a:lumMod val="75000"/>
                  </a:schemeClr>
                </a:solidFill>
              </a:rPr>
              <a:t>physical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cs-CZ" sz="1400" kern="1000" err="1">
                <a:solidFill>
                  <a:schemeClr val="tx2">
                    <a:lumMod val="75000"/>
                  </a:schemeClr>
                </a:solidFill>
              </a:rPr>
              <a:t>electrical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sz="1400" kern="1000" err="1">
                <a:solidFill>
                  <a:schemeClr val="tx2">
                    <a:lumMod val="75000"/>
                  </a:schemeClr>
                </a:solidFill>
              </a:rPr>
              <a:t>analyses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cs-CZ" sz="1400" kern="1000" err="1">
                <a:solidFill>
                  <a:schemeClr val="tx2">
                    <a:lumMod val="75000"/>
                  </a:schemeClr>
                </a:solidFill>
              </a:rPr>
              <a:t>microscopy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endParaRPr lang="cs-CZ" sz="1400" kern="1000">
              <a:solidFill>
                <a:schemeClr val="tx2">
                  <a:lumMod val="75000"/>
                </a:schemeClr>
              </a:solidFill>
            </a:endParaRPr>
          </a:p>
          <a:p>
            <a:pPr marL="542925" lvl="1"/>
            <a:endParaRPr lang="en-US" sz="1400" kern="1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DA84F1-35C4-449B-ABDF-839D74648A46}"/>
              </a:ext>
            </a:extLst>
          </p:cNvPr>
          <p:cNvSpPr txBox="1"/>
          <p:nvPr/>
        </p:nvSpPr>
        <p:spPr>
          <a:xfrm>
            <a:off x="3181214" y="938179"/>
            <a:ext cx="6995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Si, SiC, SOI wafers</a:t>
            </a:r>
          </a:p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big investments into SiC </a:t>
            </a:r>
            <a:endParaRPr lang="en-US" sz="1400" kern="1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Rectangle 282">
            <a:extLst>
              <a:ext uri="{FF2B5EF4-FFF2-40B4-BE49-F238E27FC236}">
                <a16:creationId xmlns:a16="http://schemas.microsoft.com/office/drawing/2014/main" id="{C8D8197A-0ADC-4EA2-B042-622DB9DE8A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5424113"/>
            <a:ext cx="9699105" cy="550920"/>
          </a:xfrm>
          <a:prstGeom prst="homePlate">
            <a:avLst>
              <a:gd name="adj" fmla="val 0"/>
            </a:avLst>
          </a:prstGeom>
          <a:solidFill>
            <a:srgbClr val="E6E6E6"/>
          </a:solidFill>
          <a:ln w="38100" algn="ctr">
            <a:noFill/>
            <a:miter lim="800000"/>
            <a:headEnd/>
            <a:tailEnd/>
          </a:ln>
          <a:effectLst>
            <a:outerShdw blurRad="38100" dist="12700" dir="5400000" algn="t" rotWithShape="0">
              <a:prstClr val="black">
                <a:alpha val="40000"/>
              </a:prstClr>
            </a:outerShdw>
          </a:effectLst>
        </p:spPr>
        <p:txBody>
          <a:bodyPr wrap="square" lIns="2011680" tIns="118872" rIns="137160" bIns="137160" anchor="t" anchorCtr="0">
            <a:spAutoFit/>
          </a:bodyPr>
          <a:lstStyle/>
          <a:p>
            <a:pPr lvl="0">
              <a:spcBef>
                <a:spcPts val="600"/>
              </a:spcBef>
              <a:buClr>
                <a:srgbClr val="34A6CA"/>
              </a:buClr>
            </a:pPr>
            <a:endParaRPr lang="en-US" altLang="ja-JP" sz="1900" kern="1000">
              <a:solidFill>
                <a:srgbClr val="000000">
                  <a:lumMod val="85000"/>
                </a:srgbClr>
              </a:solidFill>
            </a:endParaRPr>
          </a:p>
        </p:txBody>
      </p:sp>
      <p:sp>
        <p:nvSpPr>
          <p:cNvPr id="29" name="Rectangle 282">
            <a:extLst>
              <a:ext uri="{FF2B5EF4-FFF2-40B4-BE49-F238E27FC236}">
                <a16:creationId xmlns:a16="http://schemas.microsoft.com/office/drawing/2014/main" id="{3DB12359-4DC9-4C94-A32A-5313455C3DBA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5888" y="5424116"/>
            <a:ext cx="2940218" cy="550917"/>
          </a:xfrm>
          <a:prstGeom prst="homePlate">
            <a:avLst>
              <a:gd name="adj" fmla="val 28215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50000">
                <a:srgbClr val="E77119"/>
              </a:gs>
              <a:gs pos="91000">
                <a:schemeClr val="accent1">
                  <a:lumMod val="75000"/>
                </a:schemeClr>
              </a:gs>
            </a:gsLst>
            <a:lin ang="2400000" scaled="0"/>
          </a:gradFill>
          <a:ln w="38100" algn="ctr">
            <a:noFill/>
            <a:miter lim="800000"/>
            <a:headEnd/>
            <a:tailEnd/>
          </a:ln>
          <a:effectLst/>
        </p:spPr>
        <p:txBody>
          <a:bodyPr wrap="square" lIns="91440" tIns="0" rIns="91440" bIns="73152" anchor="ctr" anchorCtr="0">
            <a:noAutofit/>
          </a:bodyPr>
          <a:lstStyle/>
          <a:p>
            <a:pPr algn="ctr" eaLnBrk="0" fontAlgn="base" hangingPunct="0">
              <a:lnSpc>
                <a:spcPct val="99000"/>
              </a:lnSpc>
              <a:spcBef>
                <a:spcPts val="500"/>
              </a:spcBef>
              <a:spcAft>
                <a:spcPct val="0"/>
              </a:spcAft>
              <a:buClr>
                <a:schemeClr val="bg2"/>
              </a:buClr>
              <a:buSzPct val="105000"/>
            </a:pPr>
            <a:endParaRPr lang="en-US" sz="2000" b="1" i="1" kern="90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37B5A7-5883-4A1E-9D6B-A4F9AA9C5960}"/>
              </a:ext>
            </a:extLst>
          </p:cNvPr>
          <p:cNvSpPr txBox="1"/>
          <p:nvPr/>
        </p:nvSpPr>
        <p:spPr>
          <a:xfrm>
            <a:off x="658623" y="5514138"/>
            <a:ext cx="2749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IT center</a:t>
            </a:r>
          </a:p>
        </p:txBody>
      </p:sp>
      <p:sp>
        <p:nvSpPr>
          <p:cNvPr id="13" name="AutoShape 4" descr="Inovační firma Zlínského… | Inovační firma Zlínského kraje">
            <a:extLst>
              <a:ext uri="{FF2B5EF4-FFF2-40B4-BE49-F238E27FC236}">
                <a16:creationId xmlns:a16="http://schemas.microsoft.com/office/drawing/2014/main" id="{1AA0BBF0-239C-F20B-7D65-281D690F20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2" y="1241049"/>
            <a:ext cx="2340351" cy="23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2ACD97-DF4D-414D-B338-961AEE2337CD}"/>
              </a:ext>
            </a:extLst>
          </p:cNvPr>
          <p:cNvSpPr txBox="1"/>
          <p:nvPr/>
        </p:nvSpPr>
        <p:spPr>
          <a:xfrm>
            <a:off x="3181213" y="1900812"/>
            <a:ext cx="699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3 bln chips per year</a:t>
            </a:r>
            <a:endParaRPr lang="en-US" sz="1400" kern="1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4F3A37-65C7-B70B-C117-99091DC0EA08}"/>
              </a:ext>
            </a:extLst>
          </p:cNvPr>
          <p:cNvSpPr txBox="1"/>
          <p:nvPr/>
        </p:nvSpPr>
        <p:spPr>
          <a:xfrm>
            <a:off x="3181213" y="2722703"/>
            <a:ext cx="699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en-US" sz="1400" kern="1000">
                <a:solidFill>
                  <a:schemeClr val="tx2">
                    <a:lumMod val="75000"/>
                  </a:schemeClr>
                </a:solidFill>
              </a:rPr>
              <a:t>150+ employees covering complete development flow​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276003-81FB-0795-EB04-200611C94B91}"/>
              </a:ext>
            </a:extLst>
          </p:cNvPr>
          <p:cNvSpPr txBox="1"/>
          <p:nvPr/>
        </p:nvSpPr>
        <p:spPr>
          <a:xfrm>
            <a:off x="3181213" y="5559149"/>
            <a:ext cx="69954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675" lvl="1" indent="-285750">
              <a:buFont typeface="Arial" panose="020B0604020202020204" pitchFamily="34" charset="0"/>
              <a:buChar char="•"/>
            </a:pP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100</a:t>
            </a:r>
            <a:r>
              <a:rPr lang="en-US" sz="1400" kern="1000">
                <a:solidFill>
                  <a:schemeClr val="tx2">
                    <a:lumMod val="75000"/>
                  </a:schemeClr>
                </a:solidFill>
              </a:rPr>
              <a:t>+</a:t>
            </a:r>
            <a:r>
              <a:rPr lang="cs-CZ" sz="1400" kern="1000">
                <a:solidFill>
                  <a:schemeClr val="tx2">
                    <a:lumMod val="75000"/>
                  </a:schemeClr>
                </a:solidFill>
              </a:rPr>
              <a:t> employees supporting the whole corporation</a:t>
            </a:r>
            <a:endParaRPr lang="en-US" sz="1400" kern="100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54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what we offer to students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8712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DC64CE-EE4F-CBD6-F64D-8976A6122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41" y="101422"/>
            <a:ext cx="11228955" cy="698485"/>
          </a:xfrm>
        </p:spPr>
        <p:txBody>
          <a:bodyPr/>
          <a:lstStyle/>
          <a:p>
            <a:r>
              <a:rPr lang="cs-CZ" dirty="0"/>
              <a:t>Spolupráce s VŠ – přehled aktivit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F8C92-8FC5-0190-D2B8-9EC4647A1F3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71BD8F-80C4-492F-A433-DD6C63C8D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99" y="1012824"/>
            <a:ext cx="11651875" cy="45630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61620" indent="-261620"/>
            <a:r>
              <a:rPr lang="cs-CZ" sz="1800" b="1" dirty="0">
                <a:solidFill>
                  <a:schemeClr val="tx1"/>
                </a:solidFill>
                <a:cs typeface="Arial"/>
              </a:rPr>
              <a:t>výuka</a:t>
            </a:r>
            <a:r>
              <a:rPr lang="cs-CZ" sz="1800" dirty="0">
                <a:solidFill>
                  <a:schemeClr val="tx1"/>
                </a:solidFill>
                <a:cs typeface="Arial"/>
              </a:rPr>
              <a:t> celých </a:t>
            </a:r>
            <a:r>
              <a:rPr lang="cs-CZ" sz="1800" b="1" dirty="0">
                <a:solidFill>
                  <a:schemeClr val="tx1"/>
                </a:solidFill>
                <a:cs typeface="Arial"/>
              </a:rPr>
              <a:t>semestrálních předmětů</a:t>
            </a:r>
            <a:r>
              <a:rPr lang="cs-CZ" sz="1800" dirty="0">
                <a:solidFill>
                  <a:schemeClr val="tx1"/>
                </a:solidFill>
                <a:cs typeface="Arial"/>
              </a:rPr>
              <a:t> (návrh čipů, technologie výroby)</a:t>
            </a:r>
            <a:endParaRPr lang="cs-CZ" sz="1800" dirty="0">
              <a:solidFill>
                <a:schemeClr val="tx1"/>
              </a:solidFill>
            </a:endParaRPr>
          </a:p>
          <a:p>
            <a:pPr marL="261620" indent="-261620">
              <a:buClr>
                <a:srgbClr val="A6A6A6"/>
              </a:buClr>
            </a:pPr>
            <a:r>
              <a:rPr lang="cs-CZ" sz="1800" b="1" dirty="0">
                <a:solidFill>
                  <a:schemeClr val="tx1"/>
                </a:solidFill>
              </a:rPr>
              <a:t>přednášky na půdě fakult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vedené </a:t>
            </a:r>
            <a:r>
              <a:rPr lang="cs-CZ" sz="1800" dirty="0">
                <a:solidFill>
                  <a:schemeClr val="tx1"/>
                </a:solidFill>
              </a:rPr>
              <a:t>našimi </a:t>
            </a:r>
            <a:r>
              <a:rPr lang="cs-CZ" sz="1800" b="1" dirty="0">
                <a:solidFill>
                  <a:schemeClr val="tx1"/>
                </a:solidFill>
              </a:rPr>
              <a:t>špičkovými odborníky</a:t>
            </a:r>
            <a:endParaRPr lang="cs-CZ" sz="1800" b="1" dirty="0">
              <a:solidFill>
                <a:schemeClr val="tx1"/>
              </a:solidFill>
              <a:cs typeface="Arial"/>
            </a:endParaRPr>
          </a:p>
          <a:p>
            <a:pPr marL="261620" indent="-261620">
              <a:buClr>
                <a:srgbClr val="A6A6A6"/>
              </a:buClr>
            </a:pPr>
            <a:r>
              <a:rPr lang="cs-CZ" sz="1800" b="1" dirty="0">
                <a:solidFill>
                  <a:schemeClr val="tx1"/>
                </a:solidFill>
              </a:rPr>
              <a:t>odborné exkurze</a:t>
            </a:r>
            <a:r>
              <a:rPr lang="cs-CZ" sz="1800" dirty="0">
                <a:solidFill>
                  <a:schemeClr val="tx1"/>
                </a:solidFill>
              </a:rPr>
              <a:t> pro studenty i akademickou obec</a:t>
            </a:r>
            <a:endParaRPr lang="cs-CZ" sz="2000" dirty="0">
              <a:solidFill>
                <a:schemeClr val="tx1"/>
              </a:solidFill>
            </a:endParaRPr>
          </a:p>
          <a:p>
            <a:pPr marL="261620" indent="-261620"/>
            <a:r>
              <a:rPr lang="cs-CZ" sz="1800" dirty="0">
                <a:solidFill>
                  <a:schemeClr val="tx1"/>
                </a:solidFill>
              </a:rPr>
              <a:t>placené </a:t>
            </a:r>
            <a:r>
              <a:rPr lang="cs-CZ" sz="1800" b="1" dirty="0">
                <a:solidFill>
                  <a:schemeClr val="tx1"/>
                </a:solidFill>
              </a:rPr>
              <a:t>odborné stáže</a:t>
            </a:r>
            <a:r>
              <a:rPr lang="cs-CZ" sz="1800" dirty="0">
                <a:solidFill>
                  <a:schemeClr val="tx1"/>
                </a:solidFill>
              </a:rPr>
              <a:t> pod vedením našich odborníků</a:t>
            </a:r>
            <a:endParaRPr lang="cs-CZ" sz="1800" dirty="0">
              <a:solidFill>
                <a:schemeClr val="tx1"/>
              </a:solidFill>
              <a:highlight>
                <a:srgbClr val="FFFF00"/>
              </a:highlight>
              <a:cs typeface="Arial"/>
            </a:endParaRPr>
          </a:p>
          <a:p>
            <a:pPr marL="261620" indent="-261620"/>
            <a:r>
              <a:rPr lang="cs-CZ" sz="1800" b="1" dirty="0">
                <a:solidFill>
                  <a:schemeClr val="tx1"/>
                </a:solidFill>
              </a:rPr>
              <a:t>stipendia</a:t>
            </a:r>
            <a:r>
              <a:rPr lang="cs-CZ" sz="1800" dirty="0">
                <a:solidFill>
                  <a:schemeClr val="tx1"/>
                </a:solidFill>
              </a:rPr>
              <a:t> pro nejlepší studenty</a:t>
            </a:r>
            <a:endParaRPr lang="cs-CZ" sz="1800" dirty="0">
              <a:solidFill>
                <a:schemeClr val="tx1"/>
              </a:solidFill>
              <a:highlight>
                <a:srgbClr val="FFFF00"/>
              </a:highlight>
              <a:cs typeface="Arial"/>
            </a:endParaRPr>
          </a:p>
          <a:p>
            <a:pPr marL="261620" indent="-261620"/>
            <a:r>
              <a:rPr lang="cs-CZ" sz="1800" b="1" dirty="0">
                <a:solidFill>
                  <a:schemeClr val="tx1"/>
                </a:solidFill>
              </a:rPr>
              <a:t>vedení diplomových a bakalářských prací</a:t>
            </a:r>
            <a:r>
              <a:rPr lang="cs-CZ" sz="1800" dirty="0">
                <a:solidFill>
                  <a:schemeClr val="tx1"/>
                </a:solidFill>
              </a:rPr>
              <a:t> (průměrně 15 prací ročně)</a:t>
            </a:r>
            <a:endParaRPr lang="cs-CZ" sz="1800" dirty="0">
              <a:solidFill>
                <a:schemeClr val="tx1"/>
              </a:solidFill>
              <a:cs typeface="Arial"/>
            </a:endParaRPr>
          </a:p>
          <a:p>
            <a:pPr marL="261620" indent="-261620"/>
            <a:r>
              <a:rPr lang="cs-CZ" sz="1800" dirty="0">
                <a:solidFill>
                  <a:schemeClr val="tx1"/>
                </a:solidFill>
              </a:rPr>
              <a:t>měření v našich laboratořích</a:t>
            </a:r>
            <a:endParaRPr lang="cs-CZ" sz="1800" dirty="0">
              <a:solidFill>
                <a:schemeClr val="tx1"/>
              </a:solidFill>
              <a:highlight>
                <a:srgbClr val="00FFFF"/>
              </a:highlight>
              <a:cs typeface="Arial"/>
            </a:endParaRPr>
          </a:p>
          <a:p>
            <a:pPr marL="261620" indent="-261620"/>
            <a:r>
              <a:rPr lang="cs-CZ" sz="1800" dirty="0">
                <a:solidFill>
                  <a:schemeClr val="tx1"/>
                </a:solidFill>
              </a:rPr>
              <a:t>účast na studentských vědeckých konferencích a soutěží závěrečných prací</a:t>
            </a:r>
            <a:endParaRPr lang="cs-CZ" sz="1800" dirty="0">
              <a:solidFill>
                <a:schemeClr val="tx1"/>
              </a:solidFill>
              <a:cs typeface="Arial"/>
            </a:endParaRPr>
          </a:p>
          <a:p>
            <a:pPr marL="261620" indent="-261620"/>
            <a:r>
              <a:rPr lang="cs-CZ" sz="1800" dirty="0">
                <a:solidFill>
                  <a:schemeClr val="tx1"/>
                </a:solidFill>
              </a:rPr>
              <a:t>finanční a materiální podpora technických laboratoří</a:t>
            </a:r>
            <a:endParaRPr lang="cs-CZ" sz="1800" dirty="0">
              <a:solidFill>
                <a:schemeClr val="tx1"/>
              </a:solidFill>
              <a:cs typeface="Arial"/>
            </a:endParaRPr>
          </a:p>
          <a:p>
            <a:pPr marL="261620" indent="-261620"/>
            <a:r>
              <a:rPr lang="cs-CZ" sz="1800" dirty="0">
                <a:solidFill>
                  <a:schemeClr val="tx1"/>
                </a:solidFill>
              </a:rPr>
              <a:t>spolupráce na výzkumných p</a:t>
            </a:r>
            <a:r>
              <a:rPr lang="en-US" sz="1800" dirty="0" err="1">
                <a:solidFill>
                  <a:schemeClr val="tx1"/>
                </a:solidFill>
              </a:rPr>
              <a:t>rojektech</a:t>
            </a:r>
            <a:endParaRPr lang="cs-CZ" sz="1800" dirty="0">
              <a:solidFill>
                <a:schemeClr val="tx1"/>
              </a:solidFill>
              <a:cs typeface="Arial"/>
            </a:endParaRPr>
          </a:p>
          <a:p>
            <a:pPr marL="261620" indent="-261620">
              <a:buClr>
                <a:srgbClr val="A6A6A6"/>
              </a:buClr>
            </a:pPr>
            <a:r>
              <a:rPr lang="en-US" sz="1800" dirty="0" err="1">
                <a:solidFill>
                  <a:schemeClr val="tx1"/>
                </a:solidFill>
                <a:cs typeface="Arial"/>
              </a:rPr>
              <a:t>společná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příprava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nových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oborů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(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automobilová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elektronika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) a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předmětů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(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testování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 </a:t>
            </a:r>
            <a:r>
              <a:rPr lang="en-US" sz="1800" dirty="0" err="1">
                <a:solidFill>
                  <a:schemeClr val="tx1"/>
                </a:solidFill>
                <a:cs typeface="Arial"/>
              </a:rPr>
              <a:t>čipů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)</a:t>
            </a:r>
          </a:p>
          <a:p>
            <a:pPr marL="261620" indent="-261620"/>
            <a:endParaRPr lang="cs-CZ" sz="1800" dirty="0">
              <a:solidFill>
                <a:schemeClr val="tx1"/>
              </a:solidFill>
              <a:cs typeface="Arial"/>
            </a:endParaRPr>
          </a:p>
          <a:p>
            <a:pPr marL="261620" indent="-261620"/>
            <a:endParaRPr lang="cs-CZ" sz="2000" dirty="0">
              <a:cs typeface="Arial"/>
            </a:endParaRPr>
          </a:p>
          <a:p>
            <a:pPr marL="342265" indent="-342265">
              <a:buFont typeface="Wingdings" panose="05000000000000000000" pitchFamily="2" charset="2"/>
              <a:buChar char="ü"/>
            </a:pPr>
            <a:endParaRPr lang="cs-CZ" sz="2199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588567"/>
      </p:ext>
    </p:extLst>
  </p:cSld>
  <p:clrMapOvr>
    <a:masterClrMapping/>
  </p:clrMapOvr>
</p:sld>
</file>

<file path=ppt/theme/theme1.xml><?xml version="1.0" encoding="utf-8"?>
<a:theme xmlns:a="http://schemas.openxmlformats.org/drawingml/2006/main" name="onsemi White Public Information">
  <a:themeElements>
    <a:clrScheme name="Custom 23">
      <a:dk1>
        <a:srgbClr val="000000"/>
      </a:dk1>
      <a:lt1>
        <a:srgbClr val="FFFFFF"/>
      </a:lt1>
      <a:dk2>
        <a:srgbClr val="546278"/>
      </a:dk2>
      <a:lt2>
        <a:srgbClr val="DBAC17"/>
      </a:lt2>
      <a:accent1>
        <a:srgbClr val="E87D2D"/>
      </a:accent1>
      <a:accent2>
        <a:srgbClr val="A64626"/>
      </a:accent2>
      <a:accent3>
        <a:srgbClr val="3880F6"/>
      </a:accent3>
      <a:accent4>
        <a:srgbClr val="276990"/>
      </a:accent4>
      <a:accent5>
        <a:srgbClr val="009691"/>
      </a:accent5>
      <a:accent6>
        <a:srgbClr val="34A6C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021 onsemi White Public Information">
  <a:themeElements>
    <a:clrScheme name="Custom 35">
      <a:dk1>
        <a:srgbClr val="000000"/>
      </a:dk1>
      <a:lt1>
        <a:srgbClr val="FFFFFF"/>
      </a:lt1>
      <a:dk2>
        <a:srgbClr val="465E66"/>
      </a:dk2>
      <a:lt2>
        <a:srgbClr val="DBAC17"/>
      </a:lt2>
      <a:accent1>
        <a:srgbClr val="E97D2E"/>
      </a:accent1>
      <a:accent2>
        <a:srgbClr val="A64626"/>
      </a:accent2>
      <a:accent3>
        <a:srgbClr val="3880F6"/>
      </a:accent3>
      <a:accent4>
        <a:srgbClr val="276990"/>
      </a:accent4>
      <a:accent5>
        <a:srgbClr val="009691"/>
      </a:accent5>
      <a:accent6>
        <a:srgbClr val="34A6C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1 onsemi White Public Information" id="{107342E3-58C8-4810-88E0-BF8295935332}" vid="{B1A97F3C-D3B3-45C4-89DF-AB3959EC06EE}"/>
    </a:ext>
  </a:extLst>
</a:theme>
</file>

<file path=ppt/theme/theme3.xml><?xml version="1.0" encoding="utf-8"?>
<a:theme xmlns:a="http://schemas.openxmlformats.org/drawingml/2006/main" name="2023_onsemi_PublicInformation">
  <a:themeElements>
    <a:clrScheme name="Custom 23">
      <a:dk1>
        <a:srgbClr val="000000"/>
      </a:dk1>
      <a:lt1>
        <a:srgbClr val="FFFFFF"/>
      </a:lt1>
      <a:dk2>
        <a:srgbClr val="546278"/>
      </a:dk2>
      <a:lt2>
        <a:srgbClr val="DBAC17"/>
      </a:lt2>
      <a:accent1>
        <a:srgbClr val="E87D2D"/>
      </a:accent1>
      <a:accent2>
        <a:srgbClr val="A64626"/>
      </a:accent2>
      <a:accent3>
        <a:srgbClr val="3880F6"/>
      </a:accent3>
      <a:accent4>
        <a:srgbClr val="276990"/>
      </a:accent4>
      <a:accent5>
        <a:srgbClr val="009691"/>
      </a:accent5>
      <a:accent6>
        <a:srgbClr val="34A6C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3_onsemi_PublicInformation" id="{3F0CE9B4-3353-4BAB-B5C7-0B2C288FEA00}" vid="{177B6F8F-1289-4AAB-BA1A-57AC48013EF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17b0b2-dbcb-41b0-b401-0e0341e0ca18">
      <Terms xmlns="http://schemas.microsoft.com/office/infopath/2007/PartnerControls"/>
    </lcf76f155ced4ddcb4097134ff3c332f>
    <TaxCatchAll xmlns="9f2292ca-453b-4ac5-921b-66ed82eceaa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D69EE24C6E044CA2DFFEB532140E35" ma:contentTypeVersion="15" ma:contentTypeDescription="Create a new document." ma:contentTypeScope="" ma:versionID="dcedfa001d26e48d4a7100d8f3d37774">
  <xsd:schema xmlns:xsd="http://www.w3.org/2001/XMLSchema" xmlns:xs="http://www.w3.org/2001/XMLSchema" xmlns:p="http://schemas.microsoft.com/office/2006/metadata/properties" xmlns:ns2="4117b0b2-dbcb-41b0-b401-0e0341e0ca18" xmlns:ns3="9f2292ca-453b-4ac5-921b-66ed82eceaa7" targetNamespace="http://schemas.microsoft.com/office/2006/metadata/properties" ma:root="true" ma:fieldsID="03360fb0ee468d39e917469e9e878ef3" ns2:_="" ns3:_="">
    <xsd:import namespace="4117b0b2-dbcb-41b0-b401-0e0341e0ca18"/>
    <xsd:import namespace="9f2292ca-453b-4ac5-921b-66ed82ecea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7b0b2-dbcb-41b0-b401-0e0341e0ca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ae729b7d-571e-49d8-aa37-3250588fd9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2292ca-453b-4ac5-921b-66ed82eceaa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a82d236-9427-4a92-bb5f-09eda0fd1a5d}" ma:internalName="TaxCatchAll" ma:showField="CatchAllData" ma:web="9f2292ca-453b-4ac5-921b-66ed82ecea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BC5988-808F-471B-8039-D1EAC93CE8D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f2292ca-453b-4ac5-921b-66ed82eceaa7"/>
    <ds:schemaRef ds:uri="http://schemas.microsoft.com/office/2006/documentManagement/types"/>
    <ds:schemaRef ds:uri="4117b0b2-dbcb-41b0-b401-0e0341e0ca1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57A3DBD-EF42-47C9-9C2E-4B5C954176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ADA232-25B9-4DA2-9880-B7CAA734E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17b0b2-dbcb-41b0-b401-0e0341e0ca18"/>
    <ds:schemaRef ds:uri="9f2292ca-453b-4ac5-921b-66ed82ecea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726</Words>
  <Application>Microsoft Office PowerPoint</Application>
  <PresentationFormat>Custom</PresentationFormat>
  <Paragraphs>166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Inter Bold</vt:lpstr>
      <vt:lpstr>Inter Ultra-Bold</vt:lpstr>
      <vt:lpstr>Arial</vt:lpstr>
      <vt:lpstr>Calibri</vt:lpstr>
      <vt:lpstr>Inter</vt:lpstr>
      <vt:lpstr>Times New Roman</vt:lpstr>
      <vt:lpstr>Wingdings</vt:lpstr>
      <vt:lpstr>onsemi White Public Information</vt:lpstr>
      <vt:lpstr>2021 onsemi White Public Information</vt:lpstr>
      <vt:lpstr>2023_onsemi_PublicInformation</vt:lpstr>
      <vt:lpstr>Office Theme</vt:lpstr>
      <vt:lpstr>Czech "Silicon Valley" research, development and manufacturing  of semiconductors </vt:lpstr>
      <vt:lpstr>our mission</vt:lpstr>
      <vt:lpstr>we develop solutions for market leaders – onsemi inside!</vt:lpstr>
      <vt:lpstr>onsemi at a glance</vt:lpstr>
      <vt:lpstr>onsemi in Central Europe  </vt:lpstr>
      <vt:lpstr>onsemi in Rožnov at a glance</vt:lpstr>
      <vt:lpstr>onsemi in Rožnov</vt:lpstr>
      <vt:lpstr>what we offer to students</vt:lpstr>
      <vt:lpstr>Spolupráce s VŠ – přehled aktivit </vt:lpstr>
      <vt:lpstr>PowerPoint Presentation</vt:lpstr>
      <vt:lpstr>PowerPoint Presentation</vt:lpstr>
      <vt:lpstr>PowerPoint Presentation</vt:lpstr>
      <vt:lpstr>PowerPoint Presentation</vt:lpstr>
      <vt:lpstr>back up slides</vt:lpstr>
      <vt:lpstr>onsemi Silicon Carbide (SiC) Manufacturing Life Cycle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Melinda New</dc:creator>
  <cp:lastModifiedBy>Daniel Bartek</cp:lastModifiedBy>
  <cp:revision>230</cp:revision>
  <cp:lastPrinted>2024-04-04T17:17:18Z</cp:lastPrinted>
  <dcterms:created xsi:type="dcterms:W3CDTF">2021-08-17T16:10:16Z</dcterms:created>
  <dcterms:modified xsi:type="dcterms:W3CDTF">2024-09-24T12:05:35Z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6968f6e7-e521-4abc-886f-9e2775c70fd8</vt:lpwstr>
  </property>
  <property fmtid="{D5CDD505-2E9C-101B-9397-08002B2CF9AE}" pid="3" name="ContentTypeId">
    <vt:lpwstr>0x010100B4D69EE24C6E044CA2DFFEB532140E35</vt:lpwstr>
  </property>
  <property fmtid="{D5CDD505-2E9C-101B-9397-08002B2CF9AE}" pid="4" name="MediaServiceImageTags">
    <vt:lpwstr/>
  </property>
</Properties>
</file>