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3" r:id="rId2"/>
    <p:sldMasterId id="2147483686" r:id="rId3"/>
    <p:sldMasterId id="2147483699" r:id="rId4"/>
    <p:sldMasterId id="2147483701" r:id="rId5"/>
    <p:sldMasterId id="2147483674" r:id="rId6"/>
    <p:sldMasterId id="2147483690" r:id="rId7"/>
  </p:sldMasterIdLst>
  <p:notesMasterIdLst>
    <p:notesMasterId r:id="rId30"/>
  </p:notesMasterIdLst>
  <p:handoutMasterIdLst>
    <p:handoutMasterId r:id="rId31"/>
  </p:handoutMasterIdLst>
  <p:sldIdLst>
    <p:sldId id="322" r:id="rId8"/>
    <p:sldId id="257" r:id="rId9"/>
    <p:sldId id="311" r:id="rId10"/>
    <p:sldId id="294" r:id="rId11"/>
    <p:sldId id="292" r:id="rId12"/>
    <p:sldId id="323" r:id="rId13"/>
    <p:sldId id="297" r:id="rId14"/>
    <p:sldId id="299" r:id="rId15"/>
    <p:sldId id="308" r:id="rId16"/>
    <p:sldId id="304" r:id="rId17"/>
    <p:sldId id="319" r:id="rId18"/>
    <p:sldId id="318" r:id="rId19"/>
    <p:sldId id="262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09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Buček" initials="JB" lastIdx="1" clrIdx="0">
    <p:extLst>
      <p:ext uri="{19B8F6BF-5375-455C-9EA6-DF929625EA0E}">
        <p15:presenceInfo xmlns:p15="http://schemas.microsoft.com/office/powerpoint/2012/main" userId="S-1-5-21-3516163631-2509381631-2031362597-122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33C"/>
    <a:srgbClr val="4E4D4D"/>
    <a:srgbClr val="404040"/>
    <a:srgbClr val="FF9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5184" autoAdjust="0"/>
  </p:normalViewPr>
  <p:slideViewPr>
    <p:cSldViewPr snapToGrid="0">
      <p:cViewPr varScale="1">
        <p:scale>
          <a:sx n="38" d="100"/>
          <a:sy n="38" d="100"/>
        </p:scale>
        <p:origin x="11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1856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66B1FCE-768D-46BA-9373-CDBD6C3EA2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E4E230B-B37E-40F9-A839-B395B7DDC0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93BB4-FDD5-470E-A008-B279C38612DA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9D7DB6-1C29-47B1-AD64-13897B3FBB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DCF769-621E-499C-A4CF-AD1E358743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B1EB8-86E9-4277-9C93-F325264406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300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E4B7C-1D29-49FE-8E1A-B511402B05B9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1F24E-206C-4133-8F42-56E7A23E78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20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https://www.youtube.com/watch?v=0dXQMTIg9Js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059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565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3E3D-FC58-4260-8578-8802FF39A40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258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Vypusťte psy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3E3D-FC58-4260-8578-8802FF39A40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404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Kritická infrastruktura -  </a:t>
            </a:r>
            <a:r>
              <a:rPr lang="cs-CZ" dirty="0" err="1"/>
              <a:t>Stock</a:t>
            </a:r>
            <a:r>
              <a:rPr lang="cs-CZ" dirty="0"/>
              <a:t> a Budvar,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3E3D-FC58-4260-8578-8802FF39A40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02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Nejlepší způsob zadávání požadavků techniků uvádí vedoucí našeho IT v zářiovém čísle časopisu </a:t>
            </a:r>
            <a:r>
              <a:rPr lang="cs-CZ" dirty="0" err="1"/>
              <a:t>fidesák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732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Kolik si myslíte, že může být na Dukovanech čteček? 820 čteček a 11 700 </a:t>
            </a:r>
            <a:r>
              <a:rPr lang="cs-CZ" dirty="0" err="1"/>
              <a:t>detektroů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712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286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349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https://www.youtube.com/watch?v=0dXQMTIg9Js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3E3D-FC58-4260-8578-8802FF39A40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58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17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3E3D-FC58-4260-8578-8802FF39A40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28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Příští semestr bude součástí výuky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76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Napadne Vás příklad vazby </a:t>
            </a:r>
            <a:r>
              <a:rPr lang="cs-CZ" dirty="0" err="1"/>
              <a:t>MaR</a:t>
            </a:r>
            <a:r>
              <a:rPr lang="cs-CZ" dirty="0"/>
              <a:t> a EKV?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77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Výroba vlastního HW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11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661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SW integrace cizích produktů</a:t>
            </a:r>
          </a:p>
          <a:p>
            <a:r>
              <a:rPr lang="cs-CZ" dirty="0"/>
              <a:t>SPZ,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0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1F24E-206C-4133-8F42-56E7A23E787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1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8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9DDC5-0912-456A-8093-79627548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41550F-EEC1-40CA-8CC5-5A3D6F6B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3268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B8AA4-3316-44C3-93A1-09F1D9FC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F0CCE-4AB5-449E-A43B-FD3AB364C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AC8D22-E345-4C90-95EF-8F00B4D0C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45350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E6F8B-9437-4D5B-9D69-E5E03D70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588BA5-E858-41C5-94B0-7A89A0B80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D21505-52B7-4B9C-9EE9-32C8F80CE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8D3AD0-7D6A-4F77-935D-76C4A5217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3BD2F0E-C268-4B82-9E6E-953DE4A8A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6710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5FAA7-319D-4A96-8285-01128A98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6172DC-C6D3-418F-B161-1949C5660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6552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3C77D-6982-4B0F-A1A7-B2EA4608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</p:spTree>
    <p:extLst>
      <p:ext uri="{BB962C8B-B14F-4D97-AF65-F5344CB8AC3E}">
        <p14:creationId xmlns:p14="http://schemas.microsoft.com/office/powerpoint/2010/main" val="235029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7EB40-6F64-4F00-9BFA-04B3D4D0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15F42F-AF0E-4DDA-BCAE-474D7198C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782DE4-1751-4A40-82EA-745D293F6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96539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D4F77-28CB-4271-9946-4C047930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D8545E9-3610-444F-92FC-DF82DB101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04BD70-E8A0-46E6-A671-C8149FB8A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2661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73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0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9DDC5-0912-456A-8093-79627548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41550F-EEC1-40CA-8CC5-5A3D6F6B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0926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643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B8AA4-3316-44C3-93A1-09F1D9FC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F0CCE-4AB5-449E-A43B-FD3AB364C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AC8D22-E345-4C90-95EF-8F00B4D0C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86958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E6F8B-9437-4D5B-9D69-E5E03D70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588BA5-E858-41C5-94B0-7A89A0B80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D21505-52B7-4B9C-9EE9-32C8F80CE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8D3AD0-7D6A-4F77-935D-76C4A5217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3BD2F0E-C268-4B82-9E6E-953DE4A8A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49417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5FAA7-319D-4A96-8285-01128A98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4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6172DC-C6D3-418F-B161-1949C5660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47833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3C77D-6982-4B0F-A1A7-B2EA4608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</p:spTree>
    <p:extLst>
      <p:ext uri="{BB962C8B-B14F-4D97-AF65-F5344CB8AC3E}">
        <p14:creationId xmlns:p14="http://schemas.microsoft.com/office/powerpoint/2010/main" val="3097782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7EB40-6F64-4F00-9BFA-04B3D4D0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15F42F-AF0E-4DDA-BCAE-474D7198C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782DE4-1751-4A40-82EA-745D293F6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5280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D4F77-28CB-4271-9946-4C047930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D8545E9-3610-444F-92FC-DF82DB101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04BD70-E8A0-46E6-A671-C8149FB8A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3635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034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4A68-BB39-41C7-9155-57A036ED7DE1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A6C46-F883-4B8A-A430-151D5263DC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71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17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B7F47C-DADB-4CAB-AB42-35E03B56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408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93D6E9-D6D4-4C73-AC23-1169AE80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0519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6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90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75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9DDC5-0912-456A-8093-79627548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41550F-EEC1-40CA-8CC5-5A3D6F6B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8150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B8AA4-3316-44C3-93A1-09F1D9FC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F0CCE-4AB5-449E-A43B-FD3AB364C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AC8D22-E345-4C90-95EF-8F00B4D0C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Clr>
                <a:srgbClr val="0070C0"/>
              </a:buClr>
              <a:defRPr sz="18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buClr>
                <a:srgbClr val="0070C0"/>
              </a:buClr>
              <a:defRPr sz="16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068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300BEB-3568-4D4F-AF60-38BEB7445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FC1DB6-787A-453E-84AC-308499A37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34C2F-59C1-49C6-AC43-200BA0E324C7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CD61EA-B779-48E2-B7FA-75919429A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29D039-3DBB-45E2-A50C-131C5A523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88733-94DF-4E24-8002-FDEC7D9B9B4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1FE3F9A-3099-46B4-9679-2DC4DAF7A0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ECF96C-33DA-4D20-B7E1-9BF54AFE60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50" y="800294"/>
            <a:ext cx="2102268" cy="13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6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93E96E2-FFA7-436C-B88E-C7FB2473A5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2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1F61055-B088-4F1C-AEFD-F231F44A3C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4326" y="-559012"/>
            <a:ext cx="13682888" cy="769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B8C6C0-EBB2-4F10-BC21-F1C385D6A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FF06E0-1561-404E-9195-6D2FBC2481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208" y="0"/>
            <a:ext cx="6960792" cy="8502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A41985-0070-404F-8C76-9017724A34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6600"/>
            <a:ext cx="5504241" cy="10413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8365A9E-3F3A-4B8E-8042-060E483462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55" y="6280484"/>
            <a:ext cx="835239" cy="3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6E8E23-E60A-4E4B-8F35-4156532A9E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0A6050-0263-4DDD-AD35-0E78AC179E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208" y="0"/>
            <a:ext cx="6960792" cy="8502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84C2AF-A417-426B-9F1B-832911C5707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6600"/>
            <a:ext cx="5504241" cy="10413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D5F96EE-48A7-474F-B2B5-17F7C8EFCB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55" y="6280484"/>
            <a:ext cx="835239" cy="3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6" r:id="rId2"/>
    <p:sldLayoutId id="2147483707" r:id="rId3"/>
    <p:sldLayoutId id="214748370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1512F16-3771-4643-B860-5EF4C48FA10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208" y="0"/>
            <a:ext cx="6960792" cy="8502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E1FFC27-DA21-489A-AFD8-C43979BF547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6600"/>
            <a:ext cx="5504241" cy="104139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D53E629-E873-4C57-BE05-933763DC80A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55" y="6280484"/>
            <a:ext cx="835239" cy="3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77" r:id="rId4"/>
    <p:sldLayoutId id="2147483680" r:id="rId5"/>
    <p:sldLayoutId id="2147483682" r:id="rId6"/>
    <p:sldLayoutId id="2147483683" r:id="rId7"/>
    <p:sldLayoutId id="2147483681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479A84F-AC60-4593-9D65-719341AC02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83">
            <a:extLst>
              <a:ext uri="{FF2B5EF4-FFF2-40B4-BE49-F238E27FC236}">
                <a16:creationId xmlns:a16="http://schemas.microsoft.com/office/drawing/2014/main" id="{CB95F5C8-2760-48FB-8601-8095B46FE060}"/>
              </a:ext>
            </a:extLst>
          </p:cNvPr>
          <p:cNvSpPr/>
          <p:nvPr userDrawn="1"/>
        </p:nvSpPr>
        <p:spPr>
          <a:xfrm>
            <a:off x="1" y="-1"/>
            <a:ext cx="12192000" cy="6870049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1512F16-3771-4643-B860-5EF4C48FA10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208" y="0"/>
            <a:ext cx="6960792" cy="8502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E1FFC27-DA21-489A-AFD8-C43979BF547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16600"/>
            <a:ext cx="5504241" cy="104139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D53E629-E873-4C57-BE05-933763DC80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55" y="6280484"/>
            <a:ext cx="835239" cy="3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26" Type="http://schemas.openxmlformats.org/officeDocument/2006/relationships/image" Target="../media/image76.sv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34" Type="http://schemas.openxmlformats.org/officeDocument/2006/relationships/image" Target="../media/image84.sv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24" Type="http://schemas.openxmlformats.org/officeDocument/2006/relationships/image" Target="../media/image74.svg"/><Relationship Id="rId32" Type="http://schemas.openxmlformats.org/officeDocument/2006/relationships/image" Target="../media/image82.sv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svg"/><Relationship Id="rId10" Type="http://schemas.openxmlformats.org/officeDocument/2006/relationships/image" Target="../media/image60.sv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Relationship Id="rId22" Type="http://schemas.openxmlformats.org/officeDocument/2006/relationships/image" Target="../media/image72.svg"/><Relationship Id="rId27" Type="http://schemas.openxmlformats.org/officeDocument/2006/relationships/image" Target="../media/image77.png"/><Relationship Id="rId30" Type="http://schemas.openxmlformats.org/officeDocument/2006/relationships/image" Target="../media/image80.svg"/><Relationship Id="rId8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21" Type="http://schemas.openxmlformats.org/officeDocument/2006/relationships/image" Target="../media/image109.sv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5" Type="http://schemas.openxmlformats.org/officeDocument/2006/relationships/image" Target="../media/image103.svg"/><Relationship Id="rId23" Type="http://schemas.openxmlformats.org/officeDocument/2006/relationships/image" Target="../media/image111.svg"/><Relationship Id="rId10" Type="http://schemas.openxmlformats.org/officeDocument/2006/relationships/image" Target="../media/image98.png"/><Relationship Id="rId19" Type="http://schemas.openxmlformats.org/officeDocument/2006/relationships/image" Target="../media/image107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26" Type="http://schemas.openxmlformats.org/officeDocument/2006/relationships/image" Target="../media/image38.sv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sv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Relationship Id="rId27" Type="http://schemas.openxmlformats.org/officeDocument/2006/relationships/image" Target="../media/image39.png"/><Relationship Id="rId30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280BB0FD-2DD1-431A-8710-4EFEE3BFB5FE}"/>
              </a:ext>
            </a:extLst>
          </p:cNvPr>
          <p:cNvSpPr txBox="1">
            <a:spLocks/>
          </p:cNvSpPr>
          <p:nvPr/>
        </p:nvSpPr>
        <p:spPr>
          <a:xfrm>
            <a:off x="4552749" y="5563402"/>
            <a:ext cx="7251789" cy="1180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</a:rPr>
              <a:t>Trade FIDES – specialista </a:t>
            </a:r>
          </a:p>
          <a:p>
            <a:pPr algn="ctr">
              <a:lnSpc>
                <a:spcPct val="100000"/>
              </a:lnSpc>
            </a:pPr>
            <a:r>
              <a:rPr lang="cs-CZ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</a:rPr>
              <a:t>na bezpečnostní systémy a IT technologie</a:t>
            </a:r>
          </a:p>
        </p:txBody>
      </p:sp>
    </p:spTree>
    <p:extLst>
      <p:ext uri="{BB962C8B-B14F-4D97-AF65-F5344CB8AC3E}">
        <p14:creationId xmlns:p14="http://schemas.microsoft.com/office/powerpoint/2010/main" val="2831888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Přímá spojnice 164">
            <a:extLst>
              <a:ext uri="{FF2B5EF4-FFF2-40B4-BE49-F238E27FC236}">
                <a16:creationId xmlns:a16="http://schemas.microsoft.com/office/drawing/2014/main" id="{535C3C56-5687-4149-82C5-97FC4146A5CB}"/>
              </a:ext>
            </a:extLst>
          </p:cNvPr>
          <p:cNvCxnSpPr>
            <a:cxnSpLocks/>
          </p:cNvCxnSpPr>
          <p:nvPr/>
        </p:nvCxnSpPr>
        <p:spPr>
          <a:xfrm flipV="1">
            <a:off x="8334375" y="3113795"/>
            <a:ext cx="1564859" cy="284812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41636C58-3998-48AD-B94B-32F239B8AF67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3148982" y="4140105"/>
            <a:ext cx="1123952" cy="996032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>
            <a:extLst>
              <a:ext uri="{FF2B5EF4-FFF2-40B4-BE49-F238E27FC236}">
                <a16:creationId xmlns:a16="http://schemas.microsoft.com/office/drawing/2014/main" id="{B7B71404-C9F2-452A-9AE2-3080E1232F3D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4122493" y="4140105"/>
            <a:ext cx="739485" cy="1388213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118">
            <a:extLst>
              <a:ext uri="{FF2B5EF4-FFF2-40B4-BE49-F238E27FC236}">
                <a16:creationId xmlns:a16="http://schemas.microsoft.com/office/drawing/2014/main" id="{E7927BFE-A680-41B1-8149-56B5A171A4AC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6994977" y="4098261"/>
            <a:ext cx="1210175" cy="1302495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115">
            <a:extLst>
              <a:ext uri="{FF2B5EF4-FFF2-40B4-BE49-F238E27FC236}">
                <a16:creationId xmlns:a16="http://schemas.microsoft.com/office/drawing/2014/main" id="{EF0C3B9F-7829-4038-898C-AD03B27E60F3}"/>
              </a:ext>
            </a:extLst>
          </p:cNvPr>
          <p:cNvCxnSpPr>
            <a:cxnSpLocks/>
            <a:stCxn id="105" idx="0"/>
          </p:cNvCxnSpPr>
          <p:nvPr/>
        </p:nvCxnSpPr>
        <p:spPr>
          <a:xfrm flipH="1" flipV="1">
            <a:off x="6410720" y="4156433"/>
            <a:ext cx="759080" cy="1536334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Přímá spojnice 112">
            <a:extLst>
              <a:ext uri="{FF2B5EF4-FFF2-40B4-BE49-F238E27FC236}">
                <a16:creationId xmlns:a16="http://schemas.microsoft.com/office/drawing/2014/main" id="{0442E09D-FBED-4E2F-83AB-3E5E66CBDC00}"/>
              </a:ext>
            </a:extLst>
          </p:cNvPr>
          <p:cNvCxnSpPr>
            <a:cxnSpLocks/>
            <a:stCxn id="104" idx="0"/>
          </p:cNvCxnSpPr>
          <p:nvPr/>
        </p:nvCxnSpPr>
        <p:spPr>
          <a:xfrm flipH="1" flipV="1">
            <a:off x="5603224" y="4053745"/>
            <a:ext cx="13341" cy="1556529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Přímá spojnice 157">
            <a:extLst>
              <a:ext uri="{FF2B5EF4-FFF2-40B4-BE49-F238E27FC236}">
                <a16:creationId xmlns:a16="http://schemas.microsoft.com/office/drawing/2014/main" id="{D02B3898-64F7-400C-8A1B-F691E15F6C1F}"/>
              </a:ext>
            </a:extLst>
          </p:cNvPr>
          <p:cNvCxnSpPr>
            <a:cxnSpLocks/>
          </p:cNvCxnSpPr>
          <p:nvPr/>
        </p:nvCxnSpPr>
        <p:spPr>
          <a:xfrm flipH="1" flipV="1">
            <a:off x="8334375" y="3825933"/>
            <a:ext cx="2484074" cy="429919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Přímá spojnice 156">
            <a:extLst>
              <a:ext uri="{FF2B5EF4-FFF2-40B4-BE49-F238E27FC236}">
                <a16:creationId xmlns:a16="http://schemas.microsoft.com/office/drawing/2014/main" id="{CD942036-0B2C-4897-A593-71A189B956C0}"/>
              </a:ext>
            </a:extLst>
          </p:cNvPr>
          <p:cNvCxnSpPr>
            <a:cxnSpLocks/>
          </p:cNvCxnSpPr>
          <p:nvPr/>
        </p:nvCxnSpPr>
        <p:spPr>
          <a:xfrm flipH="1" flipV="1">
            <a:off x="8283538" y="3944639"/>
            <a:ext cx="2534909" cy="431880"/>
          </a:xfrm>
          <a:prstGeom prst="line">
            <a:avLst/>
          </a:prstGeom>
          <a:ln w="38100" cap="rnd">
            <a:solidFill>
              <a:srgbClr val="8CC63F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Přímá spojnice 151">
            <a:extLst>
              <a:ext uri="{FF2B5EF4-FFF2-40B4-BE49-F238E27FC236}">
                <a16:creationId xmlns:a16="http://schemas.microsoft.com/office/drawing/2014/main" id="{139CD6C3-F601-49F2-A145-D17BF76D6EE0}"/>
              </a:ext>
            </a:extLst>
          </p:cNvPr>
          <p:cNvCxnSpPr>
            <a:cxnSpLocks/>
          </p:cNvCxnSpPr>
          <p:nvPr/>
        </p:nvCxnSpPr>
        <p:spPr>
          <a:xfrm flipH="1" flipV="1">
            <a:off x="7461422" y="4040574"/>
            <a:ext cx="1999439" cy="1050177"/>
          </a:xfrm>
          <a:prstGeom prst="line">
            <a:avLst/>
          </a:prstGeom>
          <a:ln w="38100" cap="rnd">
            <a:solidFill>
              <a:srgbClr val="F15A2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>
            <a:extLst>
              <a:ext uri="{FF2B5EF4-FFF2-40B4-BE49-F238E27FC236}">
                <a16:creationId xmlns:a16="http://schemas.microsoft.com/office/drawing/2014/main" id="{82F9EB9F-8CFB-4118-B3DE-FDD0DF2AD17A}"/>
              </a:ext>
            </a:extLst>
          </p:cNvPr>
          <p:cNvCxnSpPr>
            <a:cxnSpLocks/>
          </p:cNvCxnSpPr>
          <p:nvPr/>
        </p:nvCxnSpPr>
        <p:spPr>
          <a:xfrm flipH="1" flipV="1">
            <a:off x="7539808" y="3969752"/>
            <a:ext cx="2116800" cy="1019119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Přímá spojnice 108">
            <a:extLst>
              <a:ext uri="{FF2B5EF4-FFF2-40B4-BE49-F238E27FC236}">
                <a16:creationId xmlns:a16="http://schemas.microsoft.com/office/drawing/2014/main" id="{847B43D9-2670-4D66-8CF3-395DA5C13132}"/>
              </a:ext>
            </a:extLst>
          </p:cNvPr>
          <p:cNvCxnSpPr>
            <a:cxnSpLocks/>
          </p:cNvCxnSpPr>
          <p:nvPr/>
        </p:nvCxnSpPr>
        <p:spPr>
          <a:xfrm flipH="1">
            <a:off x="4926139" y="2374497"/>
            <a:ext cx="459787" cy="542081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Přímá spojnice 110">
            <a:extLst>
              <a:ext uri="{FF2B5EF4-FFF2-40B4-BE49-F238E27FC236}">
                <a16:creationId xmlns:a16="http://schemas.microsoft.com/office/drawing/2014/main" id="{3FF4451C-46DD-4B13-AE62-D4CC62754F68}"/>
              </a:ext>
            </a:extLst>
          </p:cNvPr>
          <p:cNvCxnSpPr>
            <a:cxnSpLocks/>
          </p:cNvCxnSpPr>
          <p:nvPr/>
        </p:nvCxnSpPr>
        <p:spPr>
          <a:xfrm>
            <a:off x="5406728" y="2364441"/>
            <a:ext cx="659325" cy="590307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nice 111">
            <a:extLst>
              <a:ext uri="{FF2B5EF4-FFF2-40B4-BE49-F238E27FC236}">
                <a16:creationId xmlns:a16="http://schemas.microsoft.com/office/drawing/2014/main" id="{704EAE25-1B8D-4A5D-9E1C-E3F445496BE8}"/>
              </a:ext>
            </a:extLst>
          </p:cNvPr>
          <p:cNvCxnSpPr>
            <a:cxnSpLocks/>
          </p:cNvCxnSpPr>
          <p:nvPr/>
        </p:nvCxnSpPr>
        <p:spPr>
          <a:xfrm>
            <a:off x="5406727" y="2374497"/>
            <a:ext cx="2207881" cy="580251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bdélník: se zakulacenými rohy 133">
            <a:extLst>
              <a:ext uri="{FF2B5EF4-FFF2-40B4-BE49-F238E27FC236}">
                <a16:creationId xmlns:a16="http://schemas.microsoft.com/office/drawing/2014/main" id="{4F1300A4-910D-40CD-A1DD-D578C1A0C01B}"/>
              </a:ext>
            </a:extLst>
          </p:cNvPr>
          <p:cNvSpPr/>
          <p:nvPr/>
        </p:nvSpPr>
        <p:spPr>
          <a:xfrm>
            <a:off x="3907348" y="2826239"/>
            <a:ext cx="4517802" cy="1287038"/>
          </a:xfrm>
          <a:prstGeom prst="roundRect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76200">
                <a:noFill/>
              </a:ln>
            </a:endParaRPr>
          </a:p>
        </p:txBody>
      </p: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415C00C3-47CE-40DA-A01F-F1057058EEF7}"/>
              </a:ext>
            </a:extLst>
          </p:cNvPr>
          <p:cNvCxnSpPr>
            <a:cxnSpLocks/>
            <a:stCxn id="9" idx="3"/>
            <a:endCxn id="3" idx="1"/>
          </p:cNvCxnSpPr>
          <p:nvPr/>
        </p:nvCxnSpPr>
        <p:spPr>
          <a:xfrm flipV="1">
            <a:off x="2012075" y="1520843"/>
            <a:ext cx="2831268" cy="1102902"/>
          </a:xfrm>
          <a:prstGeom prst="line">
            <a:avLst/>
          </a:prstGeom>
          <a:ln w="38100" cap="rnd">
            <a:solidFill>
              <a:srgbClr val="00B05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>
            <a:extLst>
              <a:ext uri="{FF2B5EF4-FFF2-40B4-BE49-F238E27FC236}">
                <a16:creationId xmlns:a16="http://schemas.microsoft.com/office/drawing/2014/main" id="{95EB3F72-A6F0-464F-8626-38F57E7D30BC}"/>
              </a:ext>
            </a:extLst>
          </p:cNvPr>
          <p:cNvCxnSpPr>
            <a:cxnSpLocks/>
            <a:stCxn id="2" idx="3"/>
            <a:endCxn id="43" idx="1"/>
          </p:cNvCxnSpPr>
          <p:nvPr/>
        </p:nvCxnSpPr>
        <p:spPr>
          <a:xfrm flipV="1">
            <a:off x="2012185" y="991506"/>
            <a:ext cx="2831159" cy="453980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1">
            <a:extLst>
              <a:ext uri="{FF2B5EF4-FFF2-40B4-BE49-F238E27FC236}">
                <a16:creationId xmlns:a16="http://schemas.microsoft.com/office/drawing/2014/main" id="{050A24B0-B0E8-446C-B487-32D806BC768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325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Topologie LATIS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37F81794-C968-4E92-A48C-2E2078234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892" y="2240131"/>
            <a:ext cx="1059183" cy="767228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184BE46-9E4B-45E8-B5AC-AC6435318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892" y="3495049"/>
            <a:ext cx="1059183" cy="787598"/>
          </a:xfrm>
          <a:prstGeom prst="rect">
            <a:avLst/>
          </a:prstGeom>
        </p:spPr>
      </p:pic>
      <p:sp>
        <p:nvSpPr>
          <p:cNvPr id="56" name="Zástupný obsah 3">
            <a:extLst>
              <a:ext uri="{FF2B5EF4-FFF2-40B4-BE49-F238E27FC236}">
                <a16:creationId xmlns:a16="http://schemas.microsoft.com/office/drawing/2014/main" id="{81EA7DE9-535C-4737-A40B-630367ED0EDA}"/>
              </a:ext>
            </a:extLst>
          </p:cNvPr>
          <p:cNvSpPr txBox="1">
            <a:spLocks/>
          </p:cNvSpPr>
          <p:nvPr/>
        </p:nvSpPr>
        <p:spPr>
          <a:xfrm>
            <a:off x="513322" y="3005771"/>
            <a:ext cx="1998965" cy="362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DPPC dispečink / GNS</a:t>
            </a:r>
          </a:p>
        </p:txBody>
      </p:sp>
      <p:sp>
        <p:nvSpPr>
          <p:cNvPr id="57" name="Zástupný obsah 3">
            <a:extLst>
              <a:ext uri="{FF2B5EF4-FFF2-40B4-BE49-F238E27FC236}">
                <a16:creationId xmlns:a16="http://schemas.microsoft.com/office/drawing/2014/main" id="{8EF8454A-2190-4DD8-9E7E-52825CFE0D27}"/>
              </a:ext>
            </a:extLst>
          </p:cNvPr>
          <p:cNvSpPr txBox="1">
            <a:spLocks/>
          </p:cNvSpPr>
          <p:nvPr/>
        </p:nvSpPr>
        <p:spPr>
          <a:xfrm>
            <a:off x="508241" y="4318207"/>
            <a:ext cx="1998965" cy="362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DPPC dispečink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25C9D75F-B85E-4ED4-8B4B-7377C536A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04397" y="1879257"/>
            <a:ext cx="400050" cy="400050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9D86E637-44C6-4815-AD7B-FC187256BE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5345" y="1048925"/>
            <a:ext cx="400050" cy="400050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39B08795-A0DF-4FF5-90FE-0C0CFBA151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3001" y="1051687"/>
            <a:ext cx="1059184" cy="787598"/>
          </a:xfrm>
          <a:prstGeom prst="rect">
            <a:avLst/>
          </a:prstGeom>
        </p:spPr>
      </p:pic>
      <p:sp>
        <p:nvSpPr>
          <p:cNvPr id="53" name="Zástupný obsah 3">
            <a:extLst>
              <a:ext uri="{FF2B5EF4-FFF2-40B4-BE49-F238E27FC236}">
                <a16:creationId xmlns:a16="http://schemas.microsoft.com/office/drawing/2014/main" id="{CE8241DC-B73A-4A64-928C-88453DA3B203}"/>
              </a:ext>
            </a:extLst>
          </p:cNvPr>
          <p:cNvSpPr txBox="1">
            <a:spLocks/>
          </p:cNvSpPr>
          <p:nvPr/>
        </p:nvSpPr>
        <p:spPr>
          <a:xfrm>
            <a:off x="477304" y="1834505"/>
            <a:ext cx="1998965" cy="362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DPPC dispečink</a:t>
            </a:r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669EAED4-684D-44D6-ABAE-B028A047A208}"/>
              </a:ext>
            </a:extLst>
          </p:cNvPr>
          <p:cNvCxnSpPr>
            <a:cxnSpLocks/>
            <a:stCxn id="10" idx="3"/>
            <a:endCxn id="44" idx="1"/>
          </p:cNvCxnSpPr>
          <p:nvPr/>
        </p:nvCxnSpPr>
        <p:spPr>
          <a:xfrm flipV="1">
            <a:off x="2012075" y="2103686"/>
            <a:ext cx="2831268" cy="1785162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fický objekt 57">
            <a:extLst>
              <a:ext uri="{FF2B5EF4-FFF2-40B4-BE49-F238E27FC236}">
                <a16:creationId xmlns:a16="http://schemas.microsoft.com/office/drawing/2014/main" id="{B426AD9E-5763-4D2F-988D-E219565B9D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5905" y="2754723"/>
            <a:ext cx="400050" cy="400050"/>
          </a:xfrm>
          <a:prstGeom prst="rect">
            <a:avLst/>
          </a:prstGeom>
        </p:spPr>
      </p:pic>
      <p:sp>
        <p:nvSpPr>
          <p:cNvPr id="92" name="Zástupný obsah 3">
            <a:extLst>
              <a:ext uri="{FF2B5EF4-FFF2-40B4-BE49-F238E27FC236}">
                <a16:creationId xmlns:a16="http://schemas.microsoft.com/office/drawing/2014/main" id="{402E0733-E89F-4702-BCAF-EF23B08DCE68}"/>
              </a:ext>
            </a:extLst>
          </p:cNvPr>
          <p:cNvSpPr txBox="1">
            <a:spLocks/>
          </p:cNvSpPr>
          <p:nvPr/>
        </p:nvSpPr>
        <p:spPr>
          <a:xfrm>
            <a:off x="5193314" y="4573505"/>
            <a:ext cx="1222744" cy="362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A9B7A93B-CB1D-47BD-BD7E-A372EB9D546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89902" y="4756597"/>
            <a:ext cx="759080" cy="759080"/>
          </a:xfrm>
          <a:prstGeom prst="rect">
            <a:avLst/>
          </a:prstGeom>
        </p:spPr>
      </p:pic>
      <p:grpSp>
        <p:nvGrpSpPr>
          <p:cNvPr id="98" name="Skupina 97">
            <a:extLst>
              <a:ext uri="{FF2B5EF4-FFF2-40B4-BE49-F238E27FC236}">
                <a16:creationId xmlns:a16="http://schemas.microsoft.com/office/drawing/2014/main" id="{DDE0B1BB-CB2A-4582-8CB9-F1D23BE58FB7}"/>
              </a:ext>
            </a:extLst>
          </p:cNvPr>
          <p:cNvGrpSpPr/>
          <p:nvPr/>
        </p:nvGrpSpPr>
        <p:grpSpPr>
          <a:xfrm>
            <a:off x="10424604" y="1949069"/>
            <a:ext cx="1329048" cy="1797360"/>
            <a:chOff x="10388975" y="1755821"/>
            <a:chExt cx="1329048" cy="1797360"/>
          </a:xfrm>
        </p:grpSpPr>
        <p:cxnSp>
          <p:nvCxnSpPr>
            <p:cNvPr id="62" name="Přímá spojnice 61">
              <a:extLst>
                <a:ext uri="{FF2B5EF4-FFF2-40B4-BE49-F238E27FC236}">
                  <a16:creationId xmlns:a16="http://schemas.microsoft.com/office/drawing/2014/main" id="{39E45922-45CE-4A81-AFFC-9C69DCC0E755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10388975" y="2592229"/>
              <a:ext cx="920579" cy="20203"/>
            </a:xfrm>
            <a:prstGeom prst="line">
              <a:avLst/>
            </a:prstGeom>
            <a:ln w="3810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Grafický objekt 68">
              <a:extLst>
                <a:ext uri="{FF2B5EF4-FFF2-40B4-BE49-F238E27FC236}">
                  <a16:creationId xmlns:a16="http://schemas.microsoft.com/office/drawing/2014/main" id="{8C75ECA1-B4D6-4EEC-861D-8BA9E97F2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309554" y="2408197"/>
              <a:ext cx="408469" cy="408469"/>
            </a:xfrm>
            <a:prstGeom prst="rect">
              <a:avLst/>
            </a:prstGeom>
          </p:spPr>
        </p:pic>
        <p:cxnSp>
          <p:nvCxnSpPr>
            <p:cNvPr id="97" name="Přímá spojnice 96">
              <a:extLst>
                <a:ext uri="{FF2B5EF4-FFF2-40B4-BE49-F238E27FC236}">
                  <a16:creationId xmlns:a16="http://schemas.microsoft.com/office/drawing/2014/main" id="{1D24E8D2-07CA-46BE-BF2B-5AAA71C51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88975" y="1937584"/>
              <a:ext cx="1116339" cy="646490"/>
            </a:xfrm>
            <a:prstGeom prst="line">
              <a:avLst/>
            </a:prstGeom>
            <a:ln w="3810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Grafický objekt 100">
              <a:extLst>
                <a:ext uri="{FF2B5EF4-FFF2-40B4-BE49-F238E27FC236}">
                  <a16:creationId xmlns:a16="http://schemas.microsoft.com/office/drawing/2014/main" id="{0F27CF54-5337-4ED8-904F-0E4FBBE0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301079" y="1755821"/>
              <a:ext cx="408469" cy="408469"/>
            </a:xfrm>
            <a:prstGeom prst="rect">
              <a:avLst/>
            </a:prstGeom>
          </p:spPr>
        </p:pic>
        <p:cxnSp>
          <p:nvCxnSpPr>
            <p:cNvPr id="102" name="Přímá spojnice 101">
              <a:extLst>
                <a:ext uri="{FF2B5EF4-FFF2-40B4-BE49-F238E27FC236}">
                  <a16:creationId xmlns:a16="http://schemas.microsoft.com/office/drawing/2014/main" id="{FA491FC5-8DB0-463A-8E3B-D0B99B8B23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88975" y="2670481"/>
              <a:ext cx="1116338" cy="678465"/>
            </a:xfrm>
            <a:prstGeom prst="line">
              <a:avLst/>
            </a:prstGeom>
            <a:ln w="3810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" name="Grafický objekt 102">
              <a:extLst>
                <a:ext uri="{FF2B5EF4-FFF2-40B4-BE49-F238E27FC236}">
                  <a16:creationId xmlns:a16="http://schemas.microsoft.com/office/drawing/2014/main" id="{757B37DD-49A4-40B8-A380-B3410FCE7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309553" y="3144712"/>
              <a:ext cx="408469" cy="408469"/>
            </a:xfrm>
            <a:prstGeom prst="rect">
              <a:avLst/>
            </a:prstGeom>
          </p:spPr>
        </p:pic>
      </p:grpSp>
      <p:pic>
        <p:nvPicPr>
          <p:cNvPr id="106" name="Grafický objekt 105">
            <a:extLst>
              <a:ext uri="{FF2B5EF4-FFF2-40B4-BE49-F238E27FC236}">
                <a16:creationId xmlns:a16="http://schemas.microsoft.com/office/drawing/2014/main" id="{43596700-F708-4BAA-8459-EE570BB9B77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25612" y="5400756"/>
            <a:ext cx="759080" cy="759080"/>
          </a:xfrm>
          <a:prstGeom prst="rect">
            <a:avLst/>
          </a:prstGeom>
        </p:spPr>
      </p:pic>
      <p:pic>
        <p:nvPicPr>
          <p:cNvPr id="105" name="Grafický objekt 104">
            <a:extLst>
              <a:ext uri="{FF2B5EF4-FFF2-40B4-BE49-F238E27FC236}">
                <a16:creationId xmlns:a16="http://schemas.microsoft.com/office/drawing/2014/main" id="{9E70FCE0-DFAF-4837-9BDE-0BB4330288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90260" y="5692767"/>
            <a:ext cx="759080" cy="759080"/>
          </a:xfrm>
          <a:prstGeom prst="rect">
            <a:avLst/>
          </a:prstGeom>
        </p:spPr>
      </p:pic>
      <p:pic>
        <p:nvPicPr>
          <p:cNvPr id="104" name="Grafický objekt 103">
            <a:extLst>
              <a:ext uri="{FF2B5EF4-FFF2-40B4-BE49-F238E27FC236}">
                <a16:creationId xmlns:a16="http://schemas.microsoft.com/office/drawing/2014/main" id="{ABC77716-7E2C-453F-8D29-C5A76F6A99B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38317" y="5610274"/>
            <a:ext cx="756495" cy="756495"/>
          </a:xfrm>
          <a:prstGeom prst="rect">
            <a:avLst/>
          </a:prstGeom>
        </p:spPr>
      </p:pic>
      <p:pic>
        <p:nvPicPr>
          <p:cNvPr id="51" name="Grafický objekt 50">
            <a:extLst>
              <a:ext uri="{FF2B5EF4-FFF2-40B4-BE49-F238E27FC236}">
                <a16:creationId xmlns:a16="http://schemas.microsoft.com/office/drawing/2014/main" id="{5BA6707E-A412-46EC-97E2-DE272C6A984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42953" y="5528318"/>
            <a:ext cx="759080" cy="759080"/>
          </a:xfrm>
          <a:prstGeom prst="rect">
            <a:avLst/>
          </a:prstGeom>
        </p:spPr>
      </p:pic>
      <p:grpSp>
        <p:nvGrpSpPr>
          <p:cNvPr id="137" name="Skupina 136">
            <a:extLst>
              <a:ext uri="{FF2B5EF4-FFF2-40B4-BE49-F238E27FC236}">
                <a16:creationId xmlns:a16="http://schemas.microsoft.com/office/drawing/2014/main" id="{9E5DC33C-3A30-47AF-8981-8D113968F726}"/>
              </a:ext>
            </a:extLst>
          </p:cNvPr>
          <p:cNvGrpSpPr/>
          <p:nvPr/>
        </p:nvGrpSpPr>
        <p:grpSpPr>
          <a:xfrm>
            <a:off x="10710881" y="4066807"/>
            <a:ext cx="986977" cy="1462237"/>
            <a:chOff x="10710881" y="4066807"/>
            <a:chExt cx="756495" cy="1120771"/>
          </a:xfrm>
        </p:grpSpPr>
        <p:pic>
          <p:nvPicPr>
            <p:cNvPr id="147" name="Grafický objekt 146">
              <a:extLst>
                <a:ext uri="{FF2B5EF4-FFF2-40B4-BE49-F238E27FC236}">
                  <a16:creationId xmlns:a16="http://schemas.microsoft.com/office/drawing/2014/main" id="{E14327A1-4092-4E31-9698-5C3500F4F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710881" y="4431083"/>
              <a:ext cx="756495" cy="756495"/>
            </a:xfrm>
            <a:prstGeom prst="rect">
              <a:avLst/>
            </a:prstGeom>
          </p:spPr>
        </p:pic>
        <p:pic>
          <p:nvPicPr>
            <p:cNvPr id="146" name="Grafický objekt 145">
              <a:extLst>
                <a:ext uri="{FF2B5EF4-FFF2-40B4-BE49-F238E27FC236}">
                  <a16:creationId xmlns:a16="http://schemas.microsoft.com/office/drawing/2014/main" id="{A41C9F6D-00FB-4059-924F-36C517663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882937" y="4066807"/>
              <a:ext cx="387037" cy="437520"/>
            </a:xfrm>
            <a:prstGeom prst="rect">
              <a:avLst/>
            </a:prstGeom>
          </p:spPr>
        </p:pic>
      </p:grpSp>
      <p:grpSp>
        <p:nvGrpSpPr>
          <p:cNvPr id="138" name="Skupina 137">
            <a:extLst>
              <a:ext uri="{FF2B5EF4-FFF2-40B4-BE49-F238E27FC236}">
                <a16:creationId xmlns:a16="http://schemas.microsoft.com/office/drawing/2014/main" id="{6A215AE2-DF30-4EAB-952B-5E69B577A6AA}"/>
              </a:ext>
            </a:extLst>
          </p:cNvPr>
          <p:cNvGrpSpPr/>
          <p:nvPr/>
        </p:nvGrpSpPr>
        <p:grpSpPr>
          <a:xfrm>
            <a:off x="9353896" y="4952637"/>
            <a:ext cx="986977" cy="1470707"/>
            <a:chOff x="9379348" y="4964800"/>
            <a:chExt cx="756495" cy="1127263"/>
          </a:xfrm>
        </p:grpSpPr>
        <p:pic>
          <p:nvPicPr>
            <p:cNvPr id="149" name="Grafický objekt 148">
              <a:extLst>
                <a:ext uri="{FF2B5EF4-FFF2-40B4-BE49-F238E27FC236}">
                  <a16:creationId xmlns:a16="http://schemas.microsoft.com/office/drawing/2014/main" id="{7064E7D2-82DB-42E7-A0B0-9F45005E2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379348" y="5335568"/>
              <a:ext cx="756495" cy="756495"/>
            </a:xfrm>
            <a:prstGeom prst="rect">
              <a:avLst/>
            </a:prstGeom>
          </p:spPr>
        </p:pic>
        <p:pic>
          <p:nvPicPr>
            <p:cNvPr id="148" name="Grafický objekt 147">
              <a:extLst>
                <a:ext uri="{FF2B5EF4-FFF2-40B4-BE49-F238E27FC236}">
                  <a16:creationId xmlns:a16="http://schemas.microsoft.com/office/drawing/2014/main" id="{2D536446-DC52-4620-B310-FA75F452E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562893" y="4964800"/>
              <a:ext cx="390333" cy="441246"/>
            </a:xfrm>
            <a:prstGeom prst="rect">
              <a:avLst/>
            </a:prstGeom>
          </p:spPr>
        </p:pic>
      </p:grpSp>
      <p:sp>
        <p:nvSpPr>
          <p:cNvPr id="150" name="Zástupný obsah 3">
            <a:extLst>
              <a:ext uri="{FF2B5EF4-FFF2-40B4-BE49-F238E27FC236}">
                <a16:creationId xmlns:a16="http://schemas.microsoft.com/office/drawing/2014/main" id="{DD7A4BD4-6C43-4218-BBDE-EC9200BD461B}"/>
              </a:ext>
            </a:extLst>
          </p:cNvPr>
          <p:cNvSpPr txBox="1">
            <a:spLocks/>
          </p:cNvSpPr>
          <p:nvPr/>
        </p:nvSpPr>
        <p:spPr>
          <a:xfrm>
            <a:off x="8512427" y="5115167"/>
            <a:ext cx="1235311" cy="362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600" dirty="0">
                <a:solidFill>
                  <a:srgbClr val="F15A24"/>
                </a:solidFill>
              </a:rPr>
              <a:t>Rádiová</a:t>
            </a:r>
            <a:br>
              <a:rPr lang="cs-CZ" sz="1600" dirty="0">
                <a:solidFill>
                  <a:srgbClr val="F15A24"/>
                </a:solidFill>
              </a:rPr>
            </a:br>
            <a:r>
              <a:rPr lang="cs-CZ" sz="1600" dirty="0">
                <a:solidFill>
                  <a:srgbClr val="F15A24"/>
                </a:solidFill>
              </a:rPr>
              <a:t>síť</a:t>
            </a:r>
          </a:p>
        </p:txBody>
      </p:sp>
      <p:sp>
        <p:nvSpPr>
          <p:cNvPr id="159" name="Zástupný obsah 3">
            <a:extLst>
              <a:ext uri="{FF2B5EF4-FFF2-40B4-BE49-F238E27FC236}">
                <a16:creationId xmlns:a16="http://schemas.microsoft.com/office/drawing/2014/main" id="{949DE0F6-A625-4667-AF48-F039367095D8}"/>
              </a:ext>
            </a:extLst>
          </p:cNvPr>
          <p:cNvSpPr txBox="1">
            <a:spLocks/>
          </p:cNvSpPr>
          <p:nvPr/>
        </p:nvSpPr>
        <p:spPr>
          <a:xfrm>
            <a:off x="9789094" y="4463575"/>
            <a:ext cx="1235311" cy="362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600" dirty="0">
                <a:solidFill>
                  <a:srgbClr val="8CC63F"/>
                </a:solidFill>
              </a:rPr>
              <a:t>GSM</a:t>
            </a:r>
            <a:br>
              <a:rPr lang="cs-CZ" sz="1600" dirty="0">
                <a:solidFill>
                  <a:srgbClr val="8CC63F"/>
                </a:solidFill>
              </a:rPr>
            </a:br>
            <a:r>
              <a:rPr lang="cs-CZ" sz="1600" dirty="0">
                <a:solidFill>
                  <a:srgbClr val="8CC63F"/>
                </a:solidFill>
              </a:rPr>
              <a:t>signál</a:t>
            </a:r>
          </a:p>
        </p:txBody>
      </p:sp>
      <p:cxnSp>
        <p:nvCxnSpPr>
          <p:cNvPr id="168" name="Přímá spojnice 167">
            <a:extLst>
              <a:ext uri="{FF2B5EF4-FFF2-40B4-BE49-F238E27FC236}">
                <a16:creationId xmlns:a16="http://schemas.microsoft.com/office/drawing/2014/main" id="{14C053DB-88C2-4A6E-94CF-A9B958E2E3A5}"/>
              </a:ext>
            </a:extLst>
          </p:cNvPr>
          <p:cNvCxnSpPr>
            <a:cxnSpLocks/>
          </p:cNvCxnSpPr>
          <p:nvPr/>
        </p:nvCxnSpPr>
        <p:spPr>
          <a:xfrm flipH="1" flipV="1">
            <a:off x="6213637" y="1381909"/>
            <a:ext cx="3197976" cy="920846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B287CD8-287A-407A-9E57-3B484128A98E}"/>
              </a:ext>
            </a:extLst>
          </p:cNvPr>
          <p:cNvGrpSpPr/>
          <p:nvPr/>
        </p:nvGrpSpPr>
        <p:grpSpPr>
          <a:xfrm>
            <a:off x="4843343" y="738930"/>
            <a:ext cx="1222745" cy="1563825"/>
            <a:chOff x="6364093" y="4126377"/>
            <a:chExt cx="1222745" cy="1563825"/>
          </a:xfrm>
        </p:grpSpPr>
        <p:sp>
          <p:nvSpPr>
            <p:cNvPr id="3" name="Obdélník: se zakulacenými rohy 2">
              <a:extLst>
                <a:ext uri="{FF2B5EF4-FFF2-40B4-BE49-F238E27FC236}">
                  <a16:creationId xmlns:a16="http://schemas.microsoft.com/office/drawing/2014/main" id="{54689052-5EDE-4DD0-943F-0B6B4F6F09CF}"/>
                </a:ext>
              </a:extLst>
            </p:cNvPr>
            <p:cNvSpPr/>
            <p:nvPr/>
          </p:nvSpPr>
          <p:spPr>
            <a:xfrm>
              <a:off x="6364093" y="4126377"/>
              <a:ext cx="1222744" cy="1563825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881A288A-62B5-4019-B22A-9ED827BA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560137" y="4562538"/>
              <a:ext cx="841424" cy="654946"/>
            </a:xfrm>
            <a:prstGeom prst="rect">
              <a:avLst/>
            </a:prstGeom>
          </p:spPr>
        </p:pic>
        <p:sp>
          <p:nvSpPr>
            <p:cNvPr id="43" name="Zástupný obsah 3">
              <a:extLst>
                <a:ext uri="{FF2B5EF4-FFF2-40B4-BE49-F238E27FC236}">
                  <a16:creationId xmlns:a16="http://schemas.microsoft.com/office/drawing/2014/main" id="{59F62E62-A5C9-48E8-A6BC-B72C2FA13E3B}"/>
                </a:ext>
              </a:extLst>
            </p:cNvPr>
            <p:cNvSpPr txBox="1">
              <a:spLocks/>
            </p:cNvSpPr>
            <p:nvPr/>
          </p:nvSpPr>
          <p:spPr>
            <a:xfrm>
              <a:off x="6364094" y="4197646"/>
              <a:ext cx="1222744" cy="36261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SERVER</a:t>
              </a:r>
            </a:p>
          </p:txBody>
        </p:sp>
        <p:sp>
          <p:nvSpPr>
            <p:cNvPr id="44" name="Zástupný obsah 3">
              <a:extLst>
                <a:ext uri="{FF2B5EF4-FFF2-40B4-BE49-F238E27FC236}">
                  <a16:creationId xmlns:a16="http://schemas.microsoft.com/office/drawing/2014/main" id="{3B1799ED-EE01-4EAA-944A-051F40D6C114}"/>
                </a:ext>
              </a:extLst>
            </p:cNvPr>
            <p:cNvSpPr txBox="1">
              <a:spLocks/>
            </p:cNvSpPr>
            <p:nvPr/>
          </p:nvSpPr>
          <p:spPr>
            <a:xfrm>
              <a:off x="6364093" y="5309826"/>
              <a:ext cx="1222744" cy="36261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LATIS</a:t>
              </a:r>
            </a:p>
          </p:txBody>
        </p:sp>
      </p:grpSp>
      <p:grpSp>
        <p:nvGrpSpPr>
          <p:cNvPr id="76" name="Skupina 75">
            <a:extLst>
              <a:ext uri="{FF2B5EF4-FFF2-40B4-BE49-F238E27FC236}">
                <a16:creationId xmlns:a16="http://schemas.microsoft.com/office/drawing/2014/main" id="{961AD2D0-B857-4ED5-8A40-B0F4C83A7973}"/>
              </a:ext>
            </a:extLst>
          </p:cNvPr>
          <p:cNvGrpSpPr/>
          <p:nvPr/>
        </p:nvGrpSpPr>
        <p:grpSpPr>
          <a:xfrm>
            <a:off x="9547269" y="1995923"/>
            <a:ext cx="1272545" cy="1627516"/>
            <a:chOff x="10672573" y="2179748"/>
            <a:chExt cx="948493" cy="1213071"/>
          </a:xfrm>
        </p:grpSpPr>
        <p:sp>
          <p:nvSpPr>
            <p:cNvPr id="124" name="Obdélník: se zakulacenými rohy 123">
              <a:extLst>
                <a:ext uri="{FF2B5EF4-FFF2-40B4-BE49-F238E27FC236}">
                  <a16:creationId xmlns:a16="http://schemas.microsoft.com/office/drawing/2014/main" id="{75A3007B-F573-436B-8918-429521ACE422}"/>
                </a:ext>
              </a:extLst>
            </p:cNvPr>
            <p:cNvSpPr/>
            <p:nvPr/>
          </p:nvSpPr>
          <p:spPr>
            <a:xfrm>
              <a:off x="10672573" y="2179748"/>
              <a:ext cx="948492" cy="1213071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n w="76200">
                  <a:noFill/>
                </a:ln>
              </a:endParaRPr>
            </a:p>
          </p:txBody>
        </p:sp>
        <p:pic>
          <p:nvPicPr>
            <p:cNvPr id="64" name="Grafický objekt 63">
              <a:extLst>
                <a:ext uri="{FF2B5EF4-FFF2-40B4-BE49-F238E27FC236}">
                  <a16:creationId xmlns:a16="http://schemas.microsoft.com/office/drawing/2014/main" id="{78680FB2-A63A-4A5F-B5B7-10DBA61E4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832741" y="2526231"/>
              <a:ext cx="634636" cy="494716"/>
            </a:xfrm>
            <a:prstGeom prst="rect">
              <a:avLst/>
            </a:prstGeom>
          </p:spPr>
        </p:pic>
        <p:sp>
          <p:nvSpPr>
            <p:cNvPr id="125" name="Zástupný obsah 3">
              <a:extLst>
                <a:ext uri="{FF2B5EF4-FFF2-40B4-BE49-F238E27FC236}">
                  <a16:creationId xmlns:a16="http://schemas.microsoft.com/office/drawing/2014/main" id="{3CEA980E-8D74-4241-967F-18B6925C126B}"/>
                </a:ext>
              </a:extLst>
            </p:cNvPr>
            <p:cNvSpPr txBox="1">
              <a:spLocks/>
            </p:cNvSpPr>
            <p:nvPr/>
          </p:nvSpPr>
          <p:spPr>
            <a:xfrm>
              <a:off x="10672574" y="2235032"/>
              <a:ext cx="948492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NVR Server</a:t>
              </a:r>
            </a:p>
          </p:txBody>
        </p:sp>
        <p:sp>
          <p:nvSpPr>
            <p:cNvPr id="126" name="Zástupný obsah 3">
              <a:extLst>
                <a:ext uri="{FF2B5EF4-FFF2-40B4-BE49-F238E27FC236}">
                  <a16:creationId xmlns:a16="http://schemas.microsoft.com/office/drawing/2014/main" id="{EE02F928-0A40-4542-9257-5DBADA695398}"/>
                </a:ext>
              </a:extLst>
            </p:cNvPr>
            <p:cNvSpPr txBox="1">
              <a:spLocks/>
            </p:cNvSpPr>
            <p:nvPr/>
          </p:nvSpPr>
          <p:spPr>
            <a:xfrm>
              <a:off x="10672573" y="3063159"/>
              <a:ext cx="948492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CCTV</a:t>
              </a:r>
            </a:p>
          </p:txBody>
        </p:sp>
      </p:grpSp>
      <p:sp>
        <p:nvSpPr>
          <p:cNvPr id="88" name="Obdélník: se zakulacenými rohy 87">
            <a:extLst>
              <a:ext uri="{FF2B5EF4-FFF2-40B4-BE49-F238E27FC236}">
                <a16:creationId xmlns:a16="http://schemas.microsoft.com/office/drawing/2014/main" id="{F07446E6-3111-4FE1-8F11-21570EF1E852}"/>
              </a:ext>
            </a:extLst>
          </p:cNvPr>
          <p:cNvSpPr/>
          <p:nvPr/>
        </p:nvSpPr>
        <p:spPr>
          <a:xfrm>
            <a:off x="4108056" y="3038852"/>
            <a:ext cx="1222745" cy="809419"/>
          </a:xfrm>
          <a:prstGeom prst="roundRect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76200">
                <a:noFill/>
              </a:ln>
            </a:endParaRPr>
          </a:p>
        </p:txBody>
      </p:sp>
      <p:sp>
        <p:nvSpPr>
          <p:cNvPr id="95" name="Zástupný obsah 3">
            <a:extLst>
              <a:ext uri="{FF2B5EF4-FFF2-40B4-BE49-F238E27FC236}">
                <a16:creationId xmlns:a16="http://schemas.microsoft.com/office/drawing/2014/main" id="{B56BFBB8-77AF-401A-8786-7D36139C8087}"/>
              </a:ext>
            </a:extLst>
          </p:cNvPr>
          <p:cNvSpPr txBox="1">
            <a:spLocks/>
          </p:cNvSpPr>
          <p:nvPr/>
        </p:nvSpPr>
        <p:spPr>
          <a:xfrm>
            <a:off x="4349793" y="3145203"/>
            <a:ext cx="719044" cy="5808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</a:p>
        </p:txBody>
      </p:sp>
      <p:sp>
        <p:nvSpPr>
          <p:cNvPr id="85" name="Obdélník: se zakulacenými rohy 84">
            <a:extLst>
              <a:ext uri="{FF2B5EF4-FFF2-40B4-BE49-F238E27FC236}">
                <a16:creationId xmlns:a16="http://schemas.microsoft.com/office/drawing/2014/main" id="{09F24DBC-0E93-4FCB-BEAA-AAF5065CCFAD}"/>
              </a:ext>
            </a:extLst>
          </p:cNvPr>
          <p:cNvSpPr/>
          <p:nvPr/>
        </p:nvSpPr>
        <p:spPr>
          <a:xfrm>
            <a:off x="5553259" y="3052402"/>
            <a:ext cx="1222745" cy="809419"/>
          </a:xfrm>
          <a:prstGeom prst="roundRect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76200">
                <a:noFill/>
              </a:ln>
            </a:endParaRPr>
          </a:p>
        </p:txBody>
      </p:sp>
      <p:pic>
        <p:nvPicPr>
          <p:cNvPr id="154" name="Grafický objekt 153">
            <a:extLst>
              <a:ext uri="{FF2B5EF4-FFF2-40B4-BE49-F238E27FC236}">
                <a16:creationId xmlns:a16="http://schemas.microsoft.com/office/drawing/2014/main" id="{A12612CB-F0BD-4067-A37F-FD9406FA7B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7024" y="1623248"/>
            <a:ext cx="300813" cy="300813"/>
          </a:xfrm>
          <a:prstGeom prst="rect">
            <a:avLst/>
          </a:prstGeom>
        </p:spPr>
      </p:pic>
      <p:pic>
        <p:nvPicPr>
          <p:cNvPr id="155" name="Grafický objekt 154">
            <a:extLst>
              <a:ext uri="{FF2B5EF4-FFF2-40B4-BE49-F238E27FC236}">
                <a16:creationId xmlns:a16="http://schemas.microsoft.com/office/drawing/2014/main" id="{410EB0B3-9809-420A-BCD5-19F07214E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17170" y="3124341"/>
            <a:ext cx="300813" cy="300813"/>
          </a:xfrm>
          <a:prstGeom prst="rect">
            <a:avLst/>
          </a:prstGeom>
        </p:spPr>
      </p:pic>
      <p:pic>
        <p:nvPicPr>
          <p:cNvPr id="156" name="Grafický objekt 155">
            <a:extLst>
              <a:ext uri="{FF2B5EF4-FFF2-40B4-BE49-F238E27FC236}">
                <a16:creationId xmlns:a16="http://schemas.microsoft.com/office/drawing/2014/main" id="{4015BDD5-D7A7-4B78-BB6E-8BB9D91560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32646" y="3825933"/>
            <a:ext cx="300813" cy="300813"/>
          </a:xfrm>
          <a:prstGeom prst="rect">
            <a:avLst/>
          </a:prstGeom>
        </p:spPr>
      </p:pic>
      <p:pic>
        <p:nvPicPr>
          <p:cNvPr id="162" name="Grafický objekt 161">
            <a:extLst>
              <a:ext uri="{FF2B5EF4-FFF2-40B4-BE49-F238E27FC236}">
                <a16:creationId xmlns:a16="http://schemas.microsoft.com/office/drawing/2014/main" id="{E3D25E4A-C89D-4C43-A071-FC32838BF4F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545143" y="4053745"/>
            <a:ext cx="297979" cy="297979"/>
          </a:xfrm>
          <a:prstGeom prst="rect">
            <a:avLst/>
          </a:prstGeom>
        </p:spPr>
      </p:pic>
      <p:pic>
        <p:nvPicPr>
          <p:cNvPr id="163" name="Grafický objekt 162">
            <a:extLst>
              <a:ext uri="{FF2B5EF4-FFF2-40B4-BE49-F238E27FC236}">
                <a16:creationId xmlns:a16="http://schemas.microsoft.com/office/drawing/2014/main" id="{AF5CA3C3-6327-47EA-B1DE-D5DE03098E7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882914" y="4827504"/>
            <a:ext cx="281305" cy="281305"/>
          </a:xfrm>
          <a:prstGeom prst="rect">
            <a:avLst/>
          </a:prstGeom>
        </p:spPr>
      </p:pic>
      <p:pic>
        <p:nvPicPr>
          <p:cNvPr id="164" name="Grafický objekt 163">
            <a:extLst>
              <a:ext uri="{FF2B5EF4-FFF2-40B4-BE49-F238E27FC236}">
                <a16:creationId xmlns:a16="http://schemas.microsoft.com/office/drawing/2014/main" id="{80EB0B77-2E73-4080-AD90-9C62EBED6F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54" y="4476153"/>
            <a:ext cx="300813" cy="300813"/>
          </a:xfrm>
          <a:prstGeom prst="rect">
            <a:avLst/>
          </a:prstGeom>
        </p:spPr>
      </p:pic>
      <p:sp>
        <p:nvSpPr>
          <p:cNvPr id="87" name="Zástupný obsah 3">
            <a:extLst>
              <a:ext uri="{FF2B5EF4-FFF2-40B4-BE49-F238E27FC236}">
                <a16:creationId xmlns:a16="http://schemas.microsoft.com/office/drawing/2014/main" id="{5E589E8F-CAEE-41F4-8F30-D29D998BBEBC}"/>
              </a:ext>
            </a:extLst>
          </p:cNvPr>
          <p:cNvSpPr txBox="1">
            <a:spLocks/>
          </p:cNvSpPr>
          <p:nvPr/>
        </p:nvSpPr>
        <p:spPr>
          <a:xfrm>
            <a:off x="5804229" y="3156758"/>
            <a:ext cx="719044" cy="5808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</a:p>
        </p:txBody>
      </p:sp>
      <p:sp>
        <p:nvSpPr>
          <p:cNvPr id="96" name="Obdélník: se zakulacenými rohy 95">
            <a:extLst>
              <a:ext uri="{FF2B5EF4-FFF2-40B4-BE49-F238E27FC236}">
                <a16:creationId xmlns:a16="http://schemas.microsoft.com/office/drawing/2014/main" id="{C9FA3084-FFE4-476A-A831-923F7EE4FB3D}"/>
              </a:ext>
            </a:extLst>
          </p:cNvPr>
          <p:cNvSpPr/>
          <p:nvPr/>
        </p:nvSpPr>
        <p:spPr>
          <a:xfrm>
            <a:off x="6994977" y="3070165"/>
            <a:ext cx="1222745" cy="809419"/>
          </a:xfrm>
          <a:prstGeom prst="roundRect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76200">
                <a:noFill/>
              </a:ln>
            </a:endParaRPr>
          </a:p>
        </p:txBody>
      </p:sp>
      <p:sp>
        <p:nvSpPr>
          <p:cNvPr id="99" name="Zástupný obsah 3">
            <a:extLst>
              <a:ext uri="{FF2B5EF4-FFF2-40B4-BE49-F238E27FC236}">
                <a16:creationId xmlns:a16="http://schemas.microsoft.com/office/drawing/2014/main" id="{A3881A44-C541-4538-8735-D52AC647EB88}"/>
              </a:ext>
            </a:extLst>
          </p:cNvPr>
          <p:cNvSpPr txBox="1">
            <a:spLocks/>
          </p:cNvSpPr>
          <p:nvPr/>
        </p:nvSpPr>
        <p:spPr>
          <a:xfrm>
            <a:off x="7294452" y="3184364"/>
            <a:ext cx="719044" cy="5808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</a:p>
        </p:txBody>
      </p:sp>
    </p:spTree>
    <p:extLst>
      <p:ext uri="{BB962C8B-B14F-4D97-AF65-F5344CB8AC3E}">
        <p14:creationId xmlns:p14="http://schemas.microsoft.com/office/powerpoint/2010/main" val="71221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783BA5-B4C1-49BB-A4FA-DAABFC99F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5453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49DA4D-AED2-4685-84F5-7DE77AC0B8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454" y="1"/>
            <a:ext cx="4742543" cy="28302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480FAA-60BA-453F-8D4A-9EDD3B79D9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823" y="-1"/>
            <a:ext cx="4736177" cy="28302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771804-5DDF-4687-8A5B-E4BB4C2C2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453" y="2920998"/>
            <a:ext cx="6135023" cy="25654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2ACBC0-E8FB-4B5A-B92E-DA31A429A0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811" y="4550456"/>
            <a:ext cx="6328189" cy="18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0F27A28-A15B-46EB-A830-C81C6CD85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874"/>
            <a:ext cx="12192000" cy="60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99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4" descr="Krajský soud v Praze | TAYLLORCOX">
            <a:extLst>
              <a:ext uri="{FF2B5EF4-FFF2-40B4-BE49-F238E27FC236}">
                <a16:creationId xmlns:a16="http://schemas.microsoft.com/office/drawing/2014/main" id="{48483051-4C29-4845-A980-A5D7B001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1715" y="1096335"/>
            <a:ext cx="2311124" cy="173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F6E5EC4-660C-48B7-ACE2-CB8EC43AD3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9519" y="1143133"/>
            <a:ext cx="950458" cy="1323644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0C13FD97-5EA6-42AF-BC24-5A9E529869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0646" y="4143552"/>
            <a:ext cx="1729017" cy="673574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C52CB845-2855-4C44-BB4B-2C9D0A4F0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5476" y="3081579"/>
            <a:ext cx="1896952" cy="1334892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839DC6E3-4961-4527-9233-7FB95071F1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2192" y="1163802"/>
            <a:ext cx="1323646" cy="1323646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937F611-2E28-4022-A793-50EBBDA9935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43783" y="3487389"/>
            <a:ext cx="1560466" cy="36243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674CF01-8E4D-4A64-A2DE-8514E1EA784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26615" y="4755876"/>
            <a:ext cx="1794801" cy="515030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F864C583-E9E6-44CE-B671-181C695882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79977" y="2854524"/>
            <a:ext cx="1590354" cy="863201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8F92877-0A75-4A64-B761-16E732412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46979" y="4887219"/>
            <a:ext cx="1275878" cy="1469193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87035257-FE67-424E-A278-A112A445A38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78370" y="5460700"/>
            <a:ext cx="3048614" cy="805337"/>
          </a:xfrm>
          <a:prstGeom prst="rect">
            <a:avLst/>
          </a:prstGeom>
        </p:spPr>
      </p:pic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C25B9175-E268-4256-87DB-114BC6F4E0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30882" y="1108368"/>
            <a:ext cx="1323646" cy="1329774"/>
          </a:xfrm>
          <a:prstGeom prst="rect">
            <a:avLst/>
          </a:prstGeom>
        </p:spPr>
      </p:pic>
      <p:sp>
        <p:nvSpPr>
          <p:cNvPr id="31" name="Nadpis 30">
            <a:extLst>
              <a:ext uri="{FF2B5EF4-FFF2-40B4-BE49-F238E27FC236}">
                <a16:creationId xmlns:a16="http://schemas.microsoft.com/office/drawing/2014/main" id="{11781B3A-B5CE-4939-9D69-428A6E27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Naši zákazníci</a:t>
            </a:r>
          </a:p>
        </p:txBody>
      </p:sp>
      <p:sp>
        <p:nvSpPr>
          <p:cNvPr id="32" name="Zástupný obsah 31">
            <a:extLst>
              <a:ext uri="{FF2B5EF4-FFF2-40B4-BE49-F238E27FC236}">
                <a16:creationId xmlns:a16="http://schemas.microsoft.com/office/drawing/2014/main" id="{3584B691-C4A3-4A2C-8898-00B248E2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20083" cy="4351338"/>
          </a:xfrm>
        </p:spPr>
        <p:txBody>
          <a:bodyPr/>
          <a:lstStyle/>
          <a:p>
            <a:r>
              <a:rPr lang="cs-CZ" sz="1600" dirty="0"/>
              <a:t>Skupina ČEZ</a:t>
            </a:r>
          </a:p>
          <a:p>
            <a:r>
              <a:rPr lang="cs-CZ" sz="1600" dirty="0"/>
              <a:t>Armáda ČR</a:t>
            </a:r>
          </a:p>
          <a:p>
            <a:r>
              <a:rPr lang="cs-CZ" sz="1600" dirty="0"/>
              <a:t>Policie ČR</a:t>
            </a:r>
          </a:p>
          <a:p>
            <a:r>
              <a:rPr lang="cs-CZ" sz="1600" dirty="0"/>
              <a:t>A další</a:t>
            </a:r>
          </a:p>
        </p:txBody>
      </p:sp>
    </p:spTree>
    <p:extLst>
      <p:ext uri="{BB962C8B-B14F-4D97-AF65-F5344CB8AC3E}">
        <p14:creationId xmlns:p14="http://schemas.microsoft.com/office/powerpoint/2010/main" val="566150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31D09-900F-4962-BE53-3C15C6B6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Aktuálně hledáme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DDFEC5-3897-4B3F-90DB-D24382C60B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Specialisty technické podpory</a:t>
            </a:r>
          </a:p>
          <a:p>
            <a:r>
              <a:rPr lang="cs-CZ" dirty="0"/>
              <a:t>Projektanty</a:t>
            </a:r>
          </a:p>
          <a:p>
            <a:r>
              <a:rPr lang="cs-CZ" dirty="0"/>
              <a:t>Servisní techniky</a:t>
            </a:r>
          </a:p>
          <a:p>
            <a:r>
              <a:rPr lang="cs-CZ" dirty="0"/>
              <a:t>Vývojáře</a:t>
            </a:r>
          </a:p>
          <a:p>
            <a:r>
              <a:rPr lang="cs-CZ" dirty="0" err="1"/>
              <a:t>Nabídkáře</a:t>
            </a:r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BCA4DAD-740F-667A-BDF1-BF59AA9B9C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4" y="1701800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93998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A3E74-4864-4BE1-A72E-A4FDC28D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Technická podpora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C807BB-995E-4F37-BC9F-818108D3E6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Návrh funkčních specifikací</a:t>
            </a:r>
          </a:p>
          <a:p>
            <a:r>
              <a:rPr lang="cs-CZ" dirty="0"/>
              <a:t>Testování nových produktů</a:t>
            </a:r>
          </a:p>
          <a:p>
            <a:r>
              <a:rPr lang="cs-CZ" dirty="0"/>
              <a:t>Tvorba dokumentace</a:t>
            </a:r>
          </a:p>
          <a:p>
            <a:r>
              <a:rPr lang="cs-CZ" dirty="0"/>
              <a:t>Vzdálená podpora</a:t>
            </a:r>
          </a:p>
          <a:p>
            <a:r>
              <a:rPr lang="cs-CZ" dirty="0"/>
              <a:t>Školení</a:t>
            </a:r>
          </a:p>
          <a:p>
            <a:endParaRPr 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C17FB3F3-7C15-4671-BD6C-C327A6B2A3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877" y="2625252"/>
            <a:ext cx="7309338" cy="41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71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A7406-E70F-4C5C-87D1-4B2448E5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Projektant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1E61D0-28E2-4280-9205-41FC152A85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Zpracování technické dokumentace</a:t>
            </a:r>
          </a:p>
          <a:p>
            <a:r>
              <a:rPr lang="cs-CZ" dirty="0"/>
              <a:t>Návrh technického řešení</a:t>
            </a:r>
          </a:p>
          <a:p>
            <a:r>
              <a:rPr lang="cs-CZ" dirty="0"/>
              <a:t>Komunikace s obchodním oddělením a zákazníkem</a:t>
            </a:r>
          </a:p>
          <a:p>
            <a:r>
              <a:rPr lang="cs-CZ" dirty="0"/>
              <a:t>Kontrolní dny v místě realizace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997F0C3-42F7-4AB1-ADBA-BC40D52E8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985" y="3021237"/>
            <a:ext cx="6441830" cy="3631927"/>
          </a:xfrm>
        </p:spPr>
      </p:pic>
    </p:spTree>
    <p:extLst>
      <p:ext uri="{BB962C8B-B14F-4D97-AF65-F5344CB8AC3E}">
        <p14:creationId xmlns:p14="http://schemas.microsoft.com/office/powerpoint/2010/main" val="325554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F6895-7468-47FF-BE87-FB84AFC5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Servisní technik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C4A46B-18D6-4543-B1A2-6CC7F2AE43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Montáž vlastních systémů</a:t>
            </a:r>
          </a:p>
          <a:p>
            <a:r>
              <a:rPr lang="cs-CZ" dirty="0"/>
              <a:t>Konfigurace systémů ASSET a LATIS</a:t>
            </a:r>
          </a:p>
          <a:p>
            <a:r>
              <a:rPr lang="cs-CZ" dirty="0"/>
              <a:t>Opravy a údržba stávajících systémů</a:t>
            </a:r>
          </a:p>
          <a:p>
            <a:r>
              <a:rPr lang="cs-CZ" dirty="0"/>
              <a:t>Kontakt se zákazníkem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755C8F1-D553-4A8D-94B5-D5013A3D89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205459"/>
            <a:ext cx="5715000" cy="4287416"/>
          </a:xfrm>
        </p:spPr>
      </p:pic>
    </p:spTree>
    <p:extLst>
      <p:ext uri="{BB962C8B-B14F-4D97-AF65-F5344CB8AC3E}">
        <p14:creationId xmlns:p14="http://schemas.microsoft.com/office/powerpoint/2010/main" val="4174620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03B4E-1253-4B9F-B6E1-C0680A54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Vývojář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F74CDE-5BAE-4192-9FBA-4C5BF344CF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Vývoj našeho systému ASSET </a:t>
            </a:r>
          </a:p>
          <a:p>
            <a:r>
              <a:rPr lang="cs-CZ" dirty="0"/>
              <a:t>Vývojář </a:t>
            </a:r>
            <a:r>
              <a:rPr lang="cs-CZ" dirty="0" err="1"/>
              <a:t>backend</a:t>
            </a:r>
            <a:r>
              <a:rPr lang="cs-CZ" dirty="0"/>
              <a:t> (.NET 8, C#)</a:t>
            </a:r>
          </a:p>
          <a:p>
            <a:r>
              <a:rPr lang="cs-CZ" dirty="0"/>
              <a:t>Vývojář webové klienta (Vue.js, </a:t>
            </a:r>
            <a:r>
              <a:rPr lang="cs-CZ" dirty="0" err="1"/>
              <a:t>SignalR</a:t>
            </a:r>
            <a:r>
              <a:rPr lang="cs-CZ" dirty="0"/>
              <a:t>)</a:t>
            </a:r>
          </a:p>
          <a:p>
            <a:r>
              <a:rPr lang="cs-CZ" dirty="0"/>
              <a:t>Vývojář mobilní aplikace (</a:t>
            </a:r>
            <a:r>
              <a:rPr lang="cs-CZ" dirty="0" err="1"/>
              <a:t>iOS</a:t>
            </a:r>
            <a:r>
              <a:rPr lang="cs-CZ"/>
              <a:t>, Android)</a:t>
            </a:r>
            <a:endParaRPr lang="cs-CZ" dirty="0"/>
          </a:p>
          <a:p>
            <a:r>
              <a:rPr lang="cs-CZ" dirty="0"/>
              <a:t>Moderní mladý projekt, kde člověk nenarazí na zastaralé technologie</a:t>
            </a:r>
          </a:p>
          <a:p>
            <a:r>
              <a:rPr lang="cs-CZ" dirty="0"/>
              <a:t>Prostor pro inovativní řešení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480CB88-DFB2-4622-BF27-98B3430CA6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452" y="2218302"/>
            <a:ext cx="5665639" cy="42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84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813AB-6B27-4D9F-986D-1FF4E4BF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Nabídkář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A4C707-1768-45F7-B365-A33A907600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Tvorba rozpočtů a cenových kalkulací projektů</a:t>
            </a:r>
          </a:p>
          <a:p>
            <a:r>
              <a:rPr lang="cs-CZ" dirty="0"/>
              <a:t>Výběr vhodných technologií</a:t>
            </a:r>
          </a:p>
          <a:p>
            <a:r>
              <a:rPr lang="cs-CZ" dirty="0"/>
              <a:t>Řízení poptávkových řízení a komunikace s dodavateli</a:t>
            </a:r>
          </a:p>
          <a:p>
            <a:r>
              <a:rPr lang="cs-CZ" dirty="0"/>
              <a:t>Spolupráce s oddělením projekce, obchodu a technickou podporou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A219F0C-FD56-EC1F-123F-70CFBE6E2D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548064"/>
            <a:ext cx="5181600" cy="2906460"/>
          </a:xfrm>
        </p:spPr>
      </p:pic>
    </p:spTree>
    <p:extLst>
      <p:ext uri="{BB962C8B-B14F-4D97-AF65-F5344CB8AC3E}">
        <p14:creationId xmlns:p14="http://schemas.microsoft.com/office/powerpoint/2010/main" val="95583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D05BF-9BE8-433B-9C3A-D5A133B1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932391"/>
            <a:ext cx="5475153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000" dirty="0"/>
              <a:t>O společnosti </a:t>
            </a:r>
            <a:r>
              <a:rPr lang="cs-CZ" sz="4000" dirty="0" err="1"/>
              <a:t>Trade</a:t>
            </a:r>
            <a:r>
              <a:rPr lang="cs-CZ" sz="4000" dirty="0"/>
              <a:t> FIDES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CFBB46-8834-4524-B048-5B57532EC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429001"/>
            <a:ext cx="10549466" cy="3036622"/>
          </a:xfrm>
        </p:spPr>
        <p:txBody>
          <a:bodyPr/>
          <a:lstStyle/>
          <a:p>
            <a:r>
              <a:rPr lang="fr-FR" sz="1800" dirty="0" err="1"/>
              <a:t>Založena</a:t>
            </a:r>
            <a:r>
              <a:rPr lang="fr-FR" sz="1800" dirty="0"/>
              <a:t> 1995</a:t>
            </a:r>
          </a:p>
          <a:p>
            <a:r>
              <a:rPr lang="fr-FR" sz="1800" dirty="0" err="1"/>
              <a:t>Vlastní</a:t>
            </a:r>
            <a:r>
              <a:rPr lang="fr-FR" sz="1800" dirty="0"/>
              <a:t> </a:t>
            </a:r>
            <a:r>
              <a:rPr lang="fr-FR" sz="1800" dirty="0" err="1"/>
              <a:t>produkty</a:t>
            </a:r>
            <a:r>
              <a:rPr lang="fr-FR" sz="1800" dirty="0"/>
              <a:t>, </a:t>
            </a:r>
            <a:r>
              <a:rPr lang="fr-FR" sz="1800" dirty="0" err="1"/>
              <a:t>vývoj</a:t>
            </a:r>
            <a:r>
              <a:rPr lang="fr-FR" sz="1800" dirty="0"/>
              <a:t> a </a:t>
            </a:r>
            <a:r>
              <a:rPr lang="fr-FR" sz="1800" dirty="0" err="1"/>
              <a:t>výzkum</a:t>
            </a:r>
            <a:endParaRPr lang="fr-FR" sz="1800" dirty="0"/>
          </a:p>
          <a:p>
            <a:r>
              <a:rPr lang="fr-FR" sz="1800" dirty="0" err="1"/>
              <a:t>Celorepublikové</a:t>
            </a:r>
            <a:r>
              <a:rPr lang="fr-FR" sz="1800" dirty="0"/>
              <a:t> </a:t>
            </a:r>
            <a:r>
              <a:rPr lang="fr-FR" sz="1800" dirty="0" err="1"/>
              <a:t>působení</a:t>
            </a:r>
            <a:endParaRPr lang="fr-FR" sz="1800" dirty="0"/>
          </a:p>
          <a:p>
            <a:r>
              <a:rPr lang="fr-FR" sz="1800" dirty="0" err="1"/>
              <a:t>Stovky</a:t>
            </a:r>
            <a:r>
              <a:rPr lang="fr-FR" sz="1800" dirty="0"/>
              <a:t> </a:t>
            </a:r>
            <a:r>
              <a:rPr lang="fr-FR" sz="1800" dirty="0" err="1"/>
              <a:t>realizací</a:t>
            </a:r>
            <a:r>
              <a:rPr lang="fr-FR" sz="1800" dirty="0"/>
              <a:t> v </a:t>
            </a:r>
            <a:r>
              <a:rPr lang="fr-FR" sz="1800" dirty="0" err="1"/>
              <a:t>rámci</a:t>
            </a:r>
            <a:r>
              <a:rPr lang="fr-FR" sz="1800" dirty="0"/>
              <a:t> </a:t>
            </a:r>
            <a:r>
              <a:rPr lang="fr-FR" sz="1800" dirty="0" err="1"/>
              <a:t>České</a:t>
            </a:r>
            <a:r>
              <a:rPr lang="fr-FR" sz="1800" dirty="0"/>
              <a:t> </a:t>
            </a:r>
            <a:r>
              <a:rPr lang="fr-FR" sz="1800" dirty="0" err="1"/>
              <a:t>Republiky</a:t>
            </a:r>
            <a:r>
              <a:rPr lang="fr-FR" sz="1800" dirty="0"/>
              <a:t> i </a:t>
            </a:r>
            <a:r>
              <a:rPr lang="fr-FR" sz="1800" dirty="0" err="1"/>
              <a:t>zahraničí</a:t>
            </a:r>
            <a:endParaRPr lang="fr-FR" sz="1800" dirty="0"/>
          </a:p>
          <a:p>
            <a:r>
              <a:rPr lang="fr-FR" sz="1800" dirty="0" err="1"/>
              <a:t>Řada</a:t>
            </a:r>
            <a:r>
              <a:rPr lang="fr-FR" sz="1800" dirty="0"/>
              <a:t> </a:t>
            </a:r>
            <a:r>
              <a:rPr lang="fr-FR" sz="1800" dirty="0" err="1"/>
              <a:t>atestů</a:t>
            </a:r>
            <a:r>
              <a:rPr lang="fr-FR" sz="1800" dirty="0"/>
              <a:t>, </a:t>
            </a:r>
            <a:r>
              <a:rPr lang="fr-FR" sz="1800" dirty="0" err="1"/>
              <a:t>osvědčení</a:t>
            </a:r>
            <a:r>
              <a:rPr lang="fr-FR" sz="1800" dirty="0"/>
              <a:t> a </a:t>
            </a:r>
            <a:r>
              <a:rPr lang="fr-FR" sz="1800" dirty="0" err="1"/>
              <a:t>certifikátů</a:t>
            </a:r>
            <a:r>
              <a:rPr lang="fr-FR" sz="1800" dirty="0"/>
              <a:t> </a:t>
            </a:r>
            <a:r>
              <a:rPr lang="fr-FR" sz="1800" dirty="0" err="1"/>
              <a:t>kvality</a:t>
            </a:r>
            <a:r>
              <a:rPr lang="fr-FR" sz="1800" dirty="0"/>
              <a:t> </a:t>
            </a:r>
            <a:r>
              <a:rPr lang="fr-FR" sz="1800" dirty="0" err="1"/>
              <a:t>služeb</a:t>
            </a:r>
            <a:endParaRPr lang="fr-FR" sz="1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90EB94E-70DE-4280-81A4-A4928192F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574" y="1988605"/>
            <a:ext cx="4403225" cy="25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8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C5885-A7CA-4B3C-BBF7-322A349E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proč práce ve </a:t>
            </a:r>
            <a:r>
              <a:rPr lang="cs-CZ" dirty="0" err="1"/>
              <a:t>FIDESu</a:t>
            </a:r>
            <a:r>
              <a:rPr lang="cs-CZ" dirty="0"/>
              <a:t>?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E96C64-C95B-4395-AAF7-683777BEE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Centrála v Brně </a:t>
            </a:r>
          </a:p>
          <a:p>
            <a:pPr lvl="1"/>
            <a:r>
              <a:rPr lang="cs-CZ" dirty="0"/>
              <a:t>Jediný vtip, ve kterém se dá bydlet</a:t>
            </a:r>
          </a:p>
          <a:p>
            <a:pPr lvl="1"/>
            <a:r>
              <a:rPr lang="cs-CZ" dirty="0"/>
              <a:t>Brno dle numbeo.com nejkvalitnější město pro život v ČR a 58. na světě</a:t>
            </a:r>
            <a:br>
              <a:rPr lang="cs-CZ" dirty="0"/>
            </a:br>
            <a:r>
              <a:rPr lang="cs-CZ" dirty="0"/>
              <a:t>29. v Evropě a 1. v ČR</a:t>
            </a:r>
          </a:p>
          <a:p>
            <a:r>
              <a:rPr lang="cs-CZ" dirty="0"/>
              <a:t>Stabilní a rostoucí firma</a:t>
            </a:r>
          </a:p>
          <a:p>
            <a:r>
              <a:rPr lang="cs-CZ" dirty="0"/>
              <a:t>Přátelské prostředí</a:t>
            </a:r>
          </a:p>
          <a:p>
            <a:pPr lvl="1"/>
            <a:r>
              <a:rPr lang="cs-CZ" dirty="0"/>
              <a:t>Vánoční večírky</a:t>
            </a:r>
          </a:p>
          <a:p>
            <a:pPr lvl="1"/>
            <a:r>
              <a:rPr lang="cs-CZ" dirty="0"/>
              <a:t>Sportovní dny</a:t>
            </a:r>
          </a:p>
          <a:p>
            <a:pPr lvl="1"/>
            <a:r>
              <a:rPr lang="cs-CZ" dirty="0"/>
              <a:t>Vzdělávací akce</a:t>
            </a:r>
          </a:p>
          <a:p>
            <a:pPr lvl="1"/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79A6660-97E2-46A2-862F-674ABA1F50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07" y="3087936"/>
            <a:ext cx="6740769" cy="37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1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24050411-1725-4D1E-A7C8-3C23091B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Kontakty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F63C623D-BA82-4664-B496-D7E03AD2B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027906"/>
            <a:ext cx="5157787" cy="823912"/>
          </a:xfrm>
        </p:spPr>
        <p:txBody>
          <a:bodyPr/>
          <a:lstStyle/>
          <a:p>
            <a:r>
              <a:rPr lang="cs-CZ" dirty="0"/>
              <a:t>Kariéra a volné pozice</a:t>
            </a:r>
          </a:p>
          <a:p>
            <a:r>
              <a:rPr lang="cs-CZ" dirty="0"/>
              <a:t>https://www.fides.cz/kariera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8CAD5D7-E6B2-4714-9051-AD347B142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322" y="1652633"/>
            <a:ext cx="5183188" cy="823912"/>
          </a:xfrm>
        </p:spPr>
        <p:txBody>
          <a:bodyPr/>
          <a:lstStyle/>
          <a:p>
            <a:r>
              <a:rPr lang="cs-CZ" dirty="0"/>
              <a:t>Martin Buňka</a:t>
            </a:r>
          </a:p>
          <a:p>
            <a:r>
              <a:rPr lang="cs-CZ" dirty="0"/>
              <a:t>+420 736 287 365 </a:t>
            </a:r>
            <a:br>
              <a:rPr lang="cs-CZ" dirty="0"/>
            </a:br>
            <a:r>
              <a:rPr lang="cs-CZ" dirty="0"/>
              <a:t>Vedoucí školení a konzultací</a:t>
            </a:r>
          </a:p>
          <a:p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E0132BC-8ACC-4CBD-959F-E3F42A40ED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322" y="2353469"/>
            <a:ext cx="3684588" cy="3684588"/>
          </a:xfr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21BAFC1-FD52-4477-8CCD-EC1392B59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958" y="2353469"/>
            <a:ext cx="3684588" cy="3684588"/>
          </a:xfrm>
        </p:spPr>
      </p:pic>
    </p:spTree>
    <p:extLst>
      <p:ext uri="{BB962C8B-B14F-4D97-AF65-F5344CB8AC3E}">
        <p14:creationId xmlns:p14="http://schemas.microsoft.com/office/powerpoint/2010/main" val="968643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ovéPole 18">
            <a:extLst>
              <a:ext uri="{FF2B5EF4-FFF2-40B4-BE49-F238E27FC236}">
                <a16:creationId xmlns:a16="http://schemas.microsoft.com/office/drawing/2014/main" id="{00286580-02BF-46A5-BE4D-7CCA1D182DD4}"/>
              </a:ext>
            </a:extLst>
          </p:cNvPr>
          <p:cNvSpPr txBox="1"/>
          <p:nvPr/>
        </p:nvSpPr>
        <p:spPr>
          <a:xfrm>
            <a:off x="244929" y="2967335"/>
            <a:ext cx="58510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Děkujeme Vám za pozornost.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94844BC-E07D-4D87-857C-5B81C04094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967" y="4996843"/>
            <a:ext cx="2027608" cy="680913"/>
          </a:xfrm>
          <a:prstGeom prst="rect">
            <a:avLst/>
          </a:prstGeom>
        </p:spPr>
      </p:pic>
      <p:sp>
        <p:nvSpPr>
          <p:cNvPr id="21" name="Podnadpis 2">
            <a:extLst>
              <a:ext uri="{FF2B5EF4-FFF2-40B4-BE49-F238E27FC236}">
                <a16:creationId xmlns:a16="http://schemas.microsoft.com/office/drawing/2014/main" id="{FE15F6B3-332D-4538-AE0D-DAF2514B6FCB}"/>
              </a:ext>
            </a:extLst>
          </p:cNvPr>
          <p:cNvSpPr txBox="1">
            <a:spLocks/>
          </p:cNvSpPr>
          <p:nvPr/>
        </p:nvSpPr>
        <p:spPr>
          <a:xfrm>
            <a:off x="244929" y="3598323"/>
            <a:ext cx="5780314" cy="7545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Trade FIDES – specialista</a:t>
            </a:r>
            <a:br>
              <a:rPr lang="cs-CZ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 bezpečnostní systémy a IT technologie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F184082-7276-4744-ACD4-08B24FD7BF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54" y="1343530"/>
            <a:ext cx="2443034" cy="11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3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77DAF-7BF0-4501-9D94-5A970E9E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Servisní služby Trade FIDES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A333466-373C-4F90-B34F-3A0011140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Návrh a konzultace</a:t>
            </a:r>
          </a:p>
          <a:p>
            <a:r>
              <a:rPr lang="cs-CZ" sz="1600" dirty="0"/>
              <a:t>Projekční činnost</a:t>
            </a:r>
          </a:p>
          <a:p>
            <a:r>
              <a:rPr lang="cs-CZ" sz="1600" dirty="0"/>
              <a:t>Realizace projektu</a:t>
            </a:r>
          </a:p>
          <a:p>
            <a:r>
              <a:rPr lang="cs-CZ" sz="1600" dirty="0"/>
              <a:t>Pohotovost 24/7</a:t>
            </a:r>
          </a:p>
          <a:p>
            <a:r>
              <a:rPr lang="cs-CZ" sz="1600" dirty="0" err="1"/>
              <a:t>Hotline</a:t>
            </a:r>
            <a:endParaRPr lang="cs-CZ" sz="1600" dirty="0"/>
          </a:p>
          <a:p>
            <a:r>
              <a:rPr lang="cs-CZ" sz="1600" dirty="0"/>
              <a:t>Helpdesk</a:t>
            </a:r>
          </a:p>
          <a:p>
            <a:r>
              <a:rPr lang="cs-CZ" sz="1600" dirty="0" err="1"/>
              <a:t>Remote</a:t>
            </a:r>
            <a:r>
              <a:rPr lang="cs-CZ" sz="1600" dirty="0"/>
              <a:t> Access – servis pomocí vzdáleného přístupu</a:t>
            </a:r>
          </a:p>
          <a:p>
            <a:r>
              <a:rPr lang="cs-CZ" sz="1600" dirty="0"/>
              <a:t>Pravidelné update SW a firmware</a:t>
            </a:r>
          </a:p>
        </p:txBody>
      </p:sp>
    </p:spTree>
    <p:extLst>
      <p:ext uri="{BB962C8B-B14F-4D97-AF65-F5344CB8AC3E}">
        <p14:creationId xmlns:p14="http://schemas.microsoft.com/office/powerpoint/2010/main" val="349339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D05BF-9BE8-433B-9C3A-D5A133B1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932391"/>
            <a:ext cx="5475153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000" dirty="0"/>
              <a:t>Modulární </a:t>
            </a:r>
            <a:br>
              <a:rPr lang="cs-CZ" sz="4000" dirty="0"/>
            </a:br>
            <a:r>
              <a:rPr lang="cs-CZ" sz="4000" dirty="0"/>
              <a:t>integrovaný </a:t>
            </a:r>
            <a:br>
              <a:rPr lang="cs-CZ" sz="4000" dirty="0"/>
            </a:br>
            <a:r>
              <a:rPr lang="cs-CZ" sz="4000" dirty="0"/>
              <a:t>bezpečnostní </a:t>
            </a:r>
            <a:br>
              <a:rPr lang="cs-CZ" sz="4000" dirty="0"/>
            </a:br>
            <a:r>
              <a:rPr lang="cs-CZ" sz="4000" dirty="0"/>
              <a:t>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CFBB46-8834-4524-B048-5B57532EC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978399"/>
            <a:ext cx="10549466" cy="1487223"/>
          </a:xfrm>
        </p:spPr>
        <p:txBody>
          <a:bodyPr/>
          <a:lstStyle/>
          <a:p>
            <a:pPr marL="0" indent="0" algn="ctr">
              <a:buNone/>
            </a:pPr>
            <a:r>
              <a:rPr lang="cs-CZ" sz="1400" b="0" i="0" u="none" strike="noStrike" baseline="0" dirty="0"/>
              <a:t>Tato technologie nachází uplatnění v projektech, kde je potřeba integrovat služby poplachového, </a:t>
            </a:r>
          </a:p>
          <a:p>
            <a:pPr marL="0" indent="0" algn="ctr">
              <a:buNone/>
            </a:pPr>
            <a:r>
              <a:rPr lang="cs-CZ" sz="1400" b="0" i="0" u="none" strike="noStrike" baseline="0" dirty="0"/>
              <a:t>zabezpečovacího a tísňového systému s elektronickou kontrolou vstupu, evidencí docházky, </a:t>
            </a:r>
          </a:p>
          <a:p>
            <a:pPr marL="0" indent="0" algn="ctr">
              <a:buNone/>
            </a:pPr>
            <a:r>
              <a:rPr lang="cs-CZ" sz="1400" b="0" i="0" u="none" strike="noStrike" baseline="0" dirty="0"/>
              <a:t>kamerových systémů a řízení parkovacích ploch či areálů.</a:t>
            </a:r>
            <a:endParaRPr lang="cs-CZ" sz="14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09A7DFF-9D93-48C8-B28D-EEC76D3A89AA}"/>
              </a:ext>
            </a:extLst>
          </p:cNvPr>
          <p:cNvGrpSpPr/>
          <p:nvPr/>
        </p:nvGrpSpPr>
        <p:grpSpPr>
          <a:xfrm>
            <a:off x="5057094" y="932391"/>
            <a:ext cx="6263117" cy="4030133"/>
            <a:chOff x="5030590" y="1146439"/>
            <a:chExt cx="6263117" cy="4030133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1D8A0A8C-CC4D-4FB1-A6F9-AF71B664E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0590" y="1146439"/>
              <a:ext cx="6263117" cy="4030133"/>
            </a:xfrm>
            <a:prstGeom prst="rect">
              <a:avLst/>
            </a:prstGeom>
          </p:spPr>
        </p:pic>
        <p:pic>
          <p:nvPicPr>
            <p:cNvPr id="4" name="Grafický objekt 3">
              <a:extLst>
                <a:ext uri="{FF2B5EF4-FFF2-40B4-BE49-F238E27FC236}">
                  <a16:creationId xmlns:a16="http://schemas.microsoft.com/office/drawing/2014/main" id="{FC1A4A8A-94CE-4F4C-9519-5385F395D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70290" y="2799555"/>
              <a:ext cx="2895600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29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50A24B0-B0E8-446C-B487-32D806BC768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91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Moduly ASSET</a:t>
            </a:r>
          </a:p>
        </p:txBody>
      </p:sp>
      <p:cxnSp>
        <p:nvCxnSpPr>
          <p:cNvPr id="114" name="Přímá spojnice 113">
            <a:extLst>
              <a:ext uri="{FF2B5EF4-FFF2-40B4-BE49-F238E27FC236}">
                <a16:creationId xmlns:a16="http://schemas.microsoft.com/office/drawing/2014/main" id="{93102A02-D28E-413A-B3EF-6F4F3AD1BDA6}"/>
              </a:ext>
            </a:extLst>
          </p:cNvPr>
          <p:cNvCxnSpPr>
            <a:cxnSpLocks/>
            <a:stCxn id="59" idx="3"/>
            <a:endCxn id="76" idx="1"/>
          </p:cNvCxnSpPr>
          <p:nvPr/>
        </p:nvCxnSpPr>
        <p:spPr>
          <a:xfrm flipV="1">
            <a:off x="6684508" y="3935750"/>
            <a:ext cx="3072682" cy="2087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117">
            <a:extLst>
              <a:ext uri="{FF2B5EF4-FFF2-40B4-BE49-F238E27FC236}">
                <a16:creationId xmlns:a16="http://schemas.microsoft.com/office/drawing/2014/main" id="{3D6042CE-6F6C-48EF-9758-1298A2C6C190}"/>
              </a:ext>
            </a:extLst>
          </p:cNvPr>
          <p:cNvCxnSpPr>
            <a:cxnSpLocks/>
          </p:cNvCxnSpPr>
          <p:nvPr/>
        </p:nvCxnSpPr>
        <p:spPr>
          <a:xfrm flipV="1">
            <a:off x="6684508" y="4451590"/>
            <a:ext cx="963998" cy="369706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nice 120">
            <a:extLst>
              <a:ext uri="{FF2B5EF4-FFF2-40B4-BE49-F238E27FC236}">
                <a16:creationId xmlns:a16="http://schemas.microsoft.com/office/drawing/2014/main" id="{781F9FAA-82EC-459C-8760-44117EC6A505}"/>
              </a:ext>
            </a:extLst>
          </p:cNvPr>
          <p:cNvCxnSpPr>
            <a:cxnSpLocks/>
            <a:endCxn id="72" idx="1"/>
          </p:cNvCxnSpPr>
          <p:nvPr/>
        </p:nvCxnSpPr>
        <p:spPr>
          <a:xfrm flipV="1">
            <a:off x="6286982" y="2934156"/>
            <a:ext cx="3471673" cy="2926728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Přímá spojnice 123">
            <a:extLst>
              <a:ext uri="{FF2B5EF4-FFF2-40B4-BE49-F238E27FC236}">
                <a16:creationId xmlns:a16="http://schemas.microsoft.com/office/drawing/2014/main" id="{DD5E47B0-12FB-4CF8-8029-C89BE1EE3F04}"/>
              </a:ext>
            </a:extLst>
          </p:cNvPr>
          <p:cNvCxnSpPr>
            <a:cxnSpLocks/>
            <a:endCxn id="55" idx="3"/>
          </p:cNvCxnSpPr>
          <p:nvPr/>
        </p:nvCxnSpPr>
        <p:spPr>
          <a:xfrm flipH="1" flipV="1">
            <a:off x="6685972" y="2936243"/>
            <a:ext cx="3706014" cy="3038419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římá spojnice 128">
            <a:extLst>
              <a:ext uri="{FF2B5EF4-FFF2-40B4-BE49-F238E27FC236}">
                <a16:creationId xmlns:a16="http://schemas.microsoft.com/office/drawing/2014/main" id="{C36043CF-2F50-4F4B-A58C-844E4179906B}"/>
              </a:ext>
            </a:extLst>
          </p:cNvPr>
          <p:cNvCxnSpPr>
            <a:cxnSpLocks/>
            <a:stCxn id="109" idx="0"/>
          </p:cNvCxnSpPr>
          <p:nvPr/>
        </p:nvCxnSpPr>
        <p:spPr>
          <a:xfrm flipH="1" flipV="1">
            <a:off x="8245288" y="4797542"/>
            <a:ext cx="13440" cy="659213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E4F38CE0-34FC-4A0A-9184-14F23EFCAE75}"/>
              </a:ext>
            </a:extLst>
          </p:cNvPr>
          <p:cNvCxnSpPr>
            <a:cxnSpLocks/>
          </p:cNvCxnSpPr>
          <p:nvPr/>
        </p:nvCxnSpPr>
        <p:spPr>
          <a:xfrm>
            <a:off x="9015427" y="4466177"/>
            <a:ext cx="741763" cy="326576"/>
          </a:xfrm>
          <a:prstGeom prst="line">
            <a:avLst/>
          </a:prstGeom>
          <a:ln w="3810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09002A1B-E5E1-418D-8CAF-10668F03AAA5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197823" y="2506091"/>
            <a:ext cx="0" cy="1041485"/>
          </a:xfrm>
          <a:prstGeom prst="line">
            <a:avLst/>
          </a:prstGeom>
          <a:ln w="5715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B367FF98-DC80-416C-B560-0E6000E32AED}"/>
              </a:ext>
            </a:extLst>
          </p:cNvPr>
          <p:cNvGrpSpPr/>
          <p:nvPr/>
        </p:nvGrpSpPr>
        <p:grpSpPr>
          <a:xfrm>
            <a:off x="6697022" y="1061878"/>
            <a:ext cx="3001600" cy="1444213"/>
            <a:chOff x="7193612" y="4387638"/>
            <a:chExt cx="4105879" cy="982466"/>
          </a:xfrm>
        </p:grpSpPr>
        <p:sp>
          <p:nvSpPr>
            <p:cNvPr id="23" name="Zástupný obsah 3">
              <a:extLst>
                <a:ext uri="{FF2B5EF4-FFF2-40B4-BE49-F238E27FC236}">
                  <a16:creationId xmlns:a16="http://schemas.microsoft.com/office/drawing/2014/main" id="{215B35C0-5EB3-4632-9D66-F953774EC637}"/>
                </a:ext>
              </a:extLst>
            </p:cNvPr>
            <p:cNvSpPr txBox="1">
              <a:spLocks/>
            </p:cNvSpPr>
            <p:nvPr/>
          </p:nvSpPr>
          <p:spPr>
            <a:xfrm>
              <a:off x="7193612" y="4435296"/>
              <a:ext cx="4105879" cy="36261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600" b="1" dirty="0">
                  <a:solidFill>
                    <a:srgbClr val="00B0F0"/>
                  </a:solidFill>
                </a:rPr>
                <a:t>Pracoviště operátora</a:t>
              </a:r>
            </a:p>
          </p:txBody>
        </p:sp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22899B93-8676-4704-A76C-2F9635962B87}"/>
                </a:ext>
              </a:extLst>
            </p:cNvPr>
            <p:cNvSpPr/>
            <p:nvPr/>
          </p:nvSpPr>
          <p:spPr>
            <a:xfrm>
              <a:off x="7561986" y="4387638"/>
              <a:ext cx="3369132" cy="982466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3E90EB6D-7DF4-49E2-8CB8-C4138F413629}"/>
              </a:ext>
            </a:extLst>
          </p:cNvPr>
          <p:cNvGrpSpPr/>
          <p:nvPr/>
        </p:nvGrpSpPr>
        <p:grpSpPr>
          <a:xfrm>
            <a:off x="4958638" y="2518933"/>
            <a:ext cx="1727335" cy="834619"/>
            <a:chOff x="6095998" y="1537291"/>
            <a:chExt cx="1924668" cy="929967"/>
          </a:xfrm>
        </p:grpSpPr>
        <p:sp>
          <p:nvSpPr>
            <p:cNvPr id="55" name="Obdélník: se zakulacenými rohy 54">
              <a:extLst>
                <a:ext uri="{FF2B5EF4-FFF2-40B4-BE49-F238E27FC236}">
                  <a16:creationId xmlns:a16="http://schemas.microsoft.com/office/drawing/2014/main" id="{0897AA03-A2D2-4E5C-A776-6CBB63D4ADB2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56" name="Zástupný obsah 3">
              <a:extLst>
                <a:ext uri="{FF2B5EF4-FFF2-40B4-BE49-F238E27FC236}">
                  <a16:creationId xmlns:a16="http://schemas.microsoft.com/office/drawing/2014/main" id="{51D72968-38AC-4549-86EE-0AF728C808C6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PZTS</a:t>
              </a: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68E62FCC-09B1-4E16-A158-4A8939FABB19}"/>
              </a:ext>
            </a:extLst>
          </p:cNvPr>
          <p:cNvGrpSpPr/>
          <p:nvPr/>
        </p:nvGrpSpPr>
        <p:grpSpPr>
          <a:xfrm>
            <a:off x="4957173" y="3520526"/>
            <a:ext cx="1727335" cy="834619"/>
            <a:chOff x="6095998" y="1537291"/>
            <a:chExt cx="1924668" cy="929967"/>
          </a:xfrm>
        </p:grpSpPr>
        <p:sp>
          <p:nvSpPr>
            <p:cNvPr id="59" name="Obdélník: se zakulacenými rohy 58">
              <a:extLst>
                <a:ext uri="{FF2B5EF4-FFF2-40B4-BE49-F238E27FC236}">
                  <a16:creationId xmlns:a16="http://schemas.microsoft.com/office/drawing/2014/main" id="{9112FB13-DCC8-4C70-9E6F-A2A287807399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60" name="Zástupný obsah 3">
              <a:extLst>
                <a:ext uri="{FF2B5EF4-FFF2-40B4-BE49-F238E27FC236}">
                  <a16:creationId xmlns:a16="http://schemas.microsoft.com/office/drawing/2014/main" id="{5CF7FFF3-ADEB-4AF4-A371-6F7E41181201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EKV</a:t>
              </a:r>
            </a:p>
          </p:txBody>
        </p: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83D6F547-71C4-4DCE-A627-97848783EE17}"/>
              </a:ext>
            </a:extLst>
          </p:cNvPr>
          <p:cNvGrpSpPr/>
          <p:nvPr/>
        </p:nvGrpSpPr>
        <p:grpSpPr>
          <a:xfrm>
            <a:off x="4957173" y="4504648"/>
            <a:ext cx="1727335" cy="834619"/>
            <a:chOff x="6095998" y="1537291"/>
            <a:chExt cx="1924668" cy="929967"/>
          </a:xfrm>
        </p:grpSpPr>
        <p:sp>
          <p:nvSpPr>
            <p:cNvPr id="63" name="Obdélník: se zakulacenými rohy 62">
              <a:extLst>
                <a:ext uri="{FF2B5EF4-FFF2-40B4-BE49-F238E27FC236}">
                  <a16:creationId xmlns:a16="http://schemas.microsoft.com/office/drawing/2014/main" id="{8F1502E8-29F9-440E-842D-65158C4E270D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64" name="Zástupný obsah 3">
              <a:extLst>
                <a:ext uri="{FF2B5EF4-FFF2-40B4-BE49-F238E27FC236}">
                  <a16:creationId xmlns:a16="http://schemas.microsoft.com/office/drawing/2014/main" id="{224F49C1-1D85-46A5-8350-0457E7EE50C9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Evidence docházky</a:t>
              </a:r>
            </a:p>
          </p:txBody>
        </p:sp>
      </p:grpSp>
      <p:grpSp>
        <p:nvGrpSpPr>
          <p:cNvPr id="66" name="Skupina 65">
            <a:extLst>
              <a:ext uri="{FF2B5EF4-FFF2-40B4-BE49-F238E27FC236}">
                <a16:creationId xmlns:a16="http://schemas.microsoft.com/office/drawing/2014/main" id="{C7C05B65-FFC7-43EB-8A02-EAD534D27EF3}"/>
              </a:ext>
            </a:extLst>
          </p:cNvPr>
          <p:cNvGrpSpPr/>
          <p:nvPr/>
        </p:nvGrpSpPr>
        <p:grpSpPr>
          <a:xfrm>
            <a:off x="4957173" y="5488770"/>
            <a:ext cx="1727335" cy="834619"/>
            <a:chOff x="6095998" y="1537291"/>
            <a:chExt cx="1924668" cy="929967"/>
          </a:xfrm>
        </p:grpSpPr>
        <p:sp>
          <p:nvSpPr>
            <p:cNvPr id="67" name="Obdélník: se zakulacenými rohy 66">
              <a:extLst>
                <a:ext uri="{FF2B5EF4-FFF2-40B4-BE49-F238E27FC236}">
                  <a16:creationId xmlns:a16="http://schemas.microsoft.com/office/drawing/2014/main" id="{3C8FD350-596F-45B8-ABDE-5BD6EA5C368A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68" name="Zástupný obsah 3">
              <a:extLst>
                <a:ext uri="{FF2B5EF4-FFF2-40B4-BE49-F238E27FC236}">
                  <a16:creationId xmlns:a16="http://schemas.microsoft.com/office/drawing/2014/main" id="{BC141E23-031C-4C64-B1B4-B08B0491E293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Parkoviště</a:t>
              </a: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26816621-5028-4377-9175-50403B002E41}"/>
              </a:ext>
            </a:extLst>
          </p:cNvPr>
          <p:cNvGrpSpPr/>
          <p:nvPr/>
        </p:nvGrpSpPr>
        <p:grpSpPr>
          <a:xfrm>
            <a:off x="9758653" y="2516846"/>
            <a:ext cx="1727335" cy="834619"/>
            <a:chOff x="6095998" y="1537291"/>
            <a:chExt cx="1924668" cy="929967"/>
          </a:xfrm>
        </p:grpSpPr>
        <p:sp>
          <p:nvSpPr>
            <p:cNvPr id="72" name="Obdélník: se zakulacenými rohy 71">
              <a:extLst>
                <a:ext uri="{FF2B5EF4-FFF2-40B4-BE49-F238E27FC236}">
                  <a16:creationId xmlns:a16="http://schemas.microsoft.com/office/drawing/2014/main" id="{09661A2A-FB9C-46DA-B7F1-F201FE0A00C6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73" name="Zástupný obsah 3">
              <a:extLst>
                <a:ext uri="{FF2B5EF4-FFF2-40B4-BE49-F238E27FC236}">
                  <a16:creationId xmlns:a16="http://schemas.microsoft.com/office/drawing/2014/main" id="{90EB9692-877B-4CA2-926E-4912E2B1A9B3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Návštěvní kniha</a:t>
              </a:r>
            </a:p>
          </p:txBody>
        </p:sp>
      </p:grp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398157B9-7662-4DD9-956C-7F65207F3F31}"/>
              </a:ext>
            </a:extLst>
          </p:cNvPr>
          <p:cNvGrpSpPr/>
          <p:nvPr/>
        </p:nvGrpSpPr>
        <p:grpSpPr>
          <a:xfrm>
            <a:off x="9757188" y="3518440"/>
            <a:ext cx="1727335" cy="834619"/>
            <a:chOff x="6095998" y="1537291"/>
            <a:chExt cx="1924668" cy="929967"/>
          </a:xfrm>
        </p:grpSpPr>
        <p:sp>
          <p:nvSpPr>
            <p:cNvPr id="76" name="Obdélník: se zakulacenými rohy 75">
              <a:extLst>
                <a:ext uri="{FF2B5EF4-FFF2-40B4-BE49-F238E27FC236}">
                  <a16:creationId xmlns:a16="http://schemas.microsoft.com/office/drawing/2014/main" id="{BB0D5D3B-7334-4CA5-8495-04B3A782F26E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77" name="Zástupný obsah 3">
              <a:extLst>
                <a:ext uri="{FF2B5EF4-FFF2-40B4-BE49-F238E27FC236}">
                  <a16:creationId xmlns:a16="http://schemas.microsoft.com/office/drawing/2014/main" id="{1909F221-0E36-44F1-AC84-59E565DC7F11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Výroba a potisk karet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69EE7B69-A7CD-40EC-AE24-74439AA211FD}"/>
              </a:ext>
            </a:extLst>
          </p:cNvPr>
          <p:cNvGrpSpPr/>
          <p:nvPr/>
        </p:nvGrpSpPr>
        <p:grpSpPr>
          <a:xfrm>
            <a:off x="9757188" y="4502561"/>
            <a:ext cx="1727335" cy="834619"/>
            <a:chOff x="6095998" y="1537291"/>
            <a:chExt cx="1924668" cy="929967"/>
          </a:xfrm>
        </p:grpSpPr>
        <p:sp>
          <p:nvSpPr>
            <p:cNvPr id="80" name="Obdélník: se zakulacenými rohy 79">
              <a:extLst>
                <a:ext uri="{FF2B5EF4-FFF2-40B4-BE49-F238E27FC236}">
                  <a16:creationId xmlns:a16="http://schemas.microsoft.com/office/drawing/2014/main" id="{E3B8303F-9B10-4B88-AED4-3C8C2F74D6CF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81" name="Zástupný obsah 3">
              <a:extLst>
                <a:ext uri="{FF2B5EF4-FFF2-40B4-BE49-F238E27FC236}">
                  <a16:creationId xmlns:a16="http://schemas.microsoft.com/office/drawing/2014/main" id="{33ACDD42-79AE-4B2A-BFA7-7A7904A385C2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Správa identit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B77C5120-0E97-4E3B-8504-D479CC999BA7}"/>
              </a:ext>
            </a:extLst>
          </p:cNvPr>
          <p:cNvGrpSpPr/>
          <p:nvPr/>
        </p:nvGrpSpPr>
        <p:grpSpPr>
          <a:xfrm>
            <a:off x="9757188" y="5486684"/>
            <a:ext cx="1727335" cy="834619"/>
            <a:chOff x="6095998" y="1537291"/>
            <a:chExt cx="1924668" cy="929967"/>
          </a:xfrm>
        </p:grpSpPr>
        <p:sp>
          <p:nvSpPr>
            <p:cNvPr id="84" name="Obdélník: se zakulacenými rohy 83">
              <a:extLst>
                <a:ext uri="{FF2B5EF4-FFF2-40B4-BE49-F238E27FC236}">
                  <a16:creationId xmlns:a16="http://schemas.microsoft.com/office/drawing/2014/main" id="{9C2718A6-31E7-43F6-87F7-45D7C1661224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85" name="Zástupný obsah 3">
              <a:extLst>
                <a:ext uri="{FF2B5EF4-FFF2-40B4-BE49-F238E27FC236}">
                  <a16:creationId xmlns:a16="http://schemas.microsoft.com/office/drawing/2014/main" id="{7825C09D-531C-4E8E-91E2-C90F1F9B434E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Jednoduchá </a:t>
              </a:r>
              <a:r>
                <a:rPr lang="cs-CZ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</a:t>
              </a:r>
              <a:endPara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Skupina 107">
            <a:extLst>
              <a:ext uri="{FF2B5EF4-FFF2-40B4-BE49-F238E27FC236}">
                <a16:creationId xmlns:a16="http://schemas.microsoft.com/office/drawing/2014/main" id="{4C0680C9-8EE5-4BE0-854F-FFBFA11ADD6C}"/>
              </a:ext>
            </a:extLst>
          </p:cNvPr>
          <p:cNvGrpSpPr/>
          <p:nvPr/>
        </p:nvGrpSpPr>
        <p:grpSpPr>
          <a:xfrm>
            <a:off x="7083499" y="5456755"/>
            <a:ext cx="2350456" cy="834619"/>
            <a:chOff x="6095998" y="1537291"/>
            <a:chExt cx="1924668" cy="929967"/>
          </a:xfrm>
        </p:grpSpPr>
        <p:sp>
          <p:nvSpPr>
            <p:cNvPr id="109" name="Obdélník: se zakulacenými rohy 108">
              <a:extLst>
                <a:ext uri="{FF2B5EF4-FFF2-40B4-BE49-F238E27FC236}">
                  <a16:creationId xmlns:a16="http://schemas.microsoft.com/office/drawing/2014/main" id="{D56C3332-3FDA-4B11-A573-463C3C50BB06}"/>
                </a:ext>
              </a:extLst>
            </p:cNvPr>
            <p:cNvSpPr/>
            <p:nvPr/>
          </p:nvSpPr>
          <p:spPr>
            <a:xfrm>
              <a:off x="6096000" y="1537291"/>
              <a:ext cx="1924666" cy="929967"/>
            </a:xfrm>
            <a:prstGeom prst="round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sp>
          <p:nvSpPr>
            <p:cNvPr id="110" name="Zástupný obsah 3">
              <a:extLst>
                <a:ext uri="{FF2B5EF4-FFF2-40B4-BE49-F238E27FC236}">
                  <a16:creationId xmlns:a16="http://schemas.microsoft.com/office/drawing/2014/main" id="{C90E9CB7-00FD-40D4-9F87-7D59F1FB1525}"/>
                </a:ext>
              </a:extLst>
            </p:cNvPr>
            <p:cNvSpPr txBox="1">
              <a:spLocks/>
            </p:cNvSpPr>
            <p:nvPr/>
          </p:nvSpPr>
          <p:spPr>
            <a:xfrm>
              <a:off x="6095998" y="1569755"/>
              <a:ext cx="1924668" cy="28128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cs-CZ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Klíčové hospodářství</a:t>
              </a:r>
            </a:p>
          </p:txBody>
        </p:sp>
      </p:grpSp>
      <p:pic>
        <p:nvPicPr>
          <p:cNvPr id="142" name="Grafický objekt 141">
            <a:extLst>
              <a:ext uri="{FF2B5EF4-FFF2-40B4-BE49-F238E27FC236}">
                <a16:creationId xmlns:a16="http://schemas.microsoft.com/office/drawing/2014/main" id="{8D1E8CF4-5BE9-4451-B7FD-08AD0E907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4211" y="2835694"/>
            <a:ext cx="389615" cy="417444"/>
          </a:xfrm>
          <a:prstGeom prst="rect">
            <a:avLst/>
          </a:prstGeom>
        </p:spPr>
      </p:pic>
      <p:pic>
        <p:nvPicPr>
          <p:cNvPr id="143" name="Grafický objekt 142">
            <a:extLst>
              <a:ext uri="{FF2B5EF4-FFF2-40B4-BE49-F238E27FC236}">
                <a16:creationId xmlns:a16="http://schemas.microsoft.com/office/drawing/2014/main" id="{797DE574-B46E-4C8D-A3F5-BCE7531E5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8732" y="2849124"/>
            <a:ext cx="503132" cy="365914"/>
          </a:xfrm>
          <a:prstGeom prst="rect">
            <a:avLst/>
          </a:prstGeom>
        </p:spPr>
      </p:pic>
      <p:pic>
        <p:nvPicPr>
          <p:cNvPr id="144" name="Grafický objekt 143">
            <a:extLst>
              <a:ext uri="{FF2B5EF4-FFF2-40B4-BE49-F238E27FC236}">
                <a16:creationId xmlns:a16="http://schemas.microsoft.com/office/drawing/2014/main" id="{E9B1EFE6-34FE-49B2-8F65-036DC356C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0245" y="4819053"/>
            <a:ext cx="612018" cy="353938"/>
          </a:xfrm>
          <a:prstGeom prst="rect">
            <a:avLst/>
          </a:prstGeom>
        </p:spPr>
      </p:pic>
      <p:pic>
        <p:nvPicPr>
          <p:cNvPr id="145" name="Grafický objekt 144">
            <a:extLst>
              <a:ext uri="{FF2B5EF4-FFF2-40B4-BE49-F238E27FC236}">
                <a16:creationId xmlns:a16="http://schemas.microsoft.com/office/drawing/2014/main" id="{4401E949-1B06-4C0D-8AD0-A23A1E95BD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9645" y="5794344"/>
            <a:ext cx="533399" cy="363681"/>
          </a:xfrm>
          <a:prstGeom prst="rect">
            <a:avLst/>
          </a:prstGeom>
        </p:spPr>
      </p:pic>
      <p:pic>
        <p:nvPicPr>
          <p:cNvPr id="146" name="Grafický objekt 145">
            <a:extLst>
              <a:ext uri="{FF2B5EF4-FFF2-40B4-BE49-F238E27FC236}">
                <a16:creationId xmlns:a16="http://schemas.microsoft.com/office/drawing/2014/main" id="{6038D20C-D9D9-4D9D-A2B5-A35184F6E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01391" y="5771814"/>
            <a:ext cx="382850" cy="460983"/>
          </a:xfrm>
          <a:prstGeom prst="rect">
            <a:avLst/>
          </a:prstGeom>
        </p:spPr>
      </p:pic>
      <p:pic>
        <p:nvPicPr>
          <p:cNvPr id="147" name="Grafický objekt 146">
            <a:extLst>
              <a:ext uri="{FF2B5EF4-FFF2-40B4-BE49-F238E27FC236}">
                <a16:creationId xmlns:a16="http://schemas.microsoft.com/office/drawing/2014/main" id="{2077B8AD-FEB3-4B2A-8558-C6F290ABED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80511" y="5793014"/>
            <a:ext cx="514053" cy="393099"/>
          </a:xfrm>
          <a:prstGeom prst="rect">
            <a:avLst/>
          </a:prstGeom>
        </p:spPr>
      </p:pic>
      <p:pic>
        <p:nvPicPr>
          <p:cNvPr id="148" name="Grafický objekt 147">
            <a:extLst>
              <a:ext uri="{FF2B5EF4-FFF2-40B4-BE49-F238E27FC236}">
                <a16:creationId xmlns:a16="http://schemas.microsoft.com/office/drawing/2014/main" id="{57E3BC78-4483-4EDD-97CF-39EE78C533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57108" y="4850802"/>
            <a:ext cx="769760" cy="362240"/>
          </a:xfrm>
          <a:prstGeom prst="rect">
            <a:avLst/>
          </a:prstGeom>
        </p:spPr>
      </p:pic>
      <p:pic>
        <p:nvPicPr>
          <p:cNvPr id="149" name="Grafický objekt 148">
            <a:extLst>
              <a:ext uri="{FF2B5EF4-FFF2-40B4-BE49-F238E27FC236}">
                <a16:creationId xmlns:a16="http://schemas.microsoft.com/office/drawing/2014/main" id="{0D258722-1401-4FFB-AAC5-7C6955226D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97888" y="3814104"/>
            <a:ext cx="359706" cy="457808"/>
          </a:xfrm>
          <a:prstGeom prst="rect">
            <a:avLst/>
          </a:prstGeom>
        </p:spPr>
      </p:pic>
      <p:pic>
        <p:nvPicPr>
          <p:cNvPr id="150" name="Grafický objekt 149">
            <a:extLst>
              <a:ext uri="{FF2B5EF4-FFF2-40B4-BE49-F238E27FC236}">
                <a16:creationId xmlns:a16="http://schemas.microsoft.com/office/drawing/2014/main" id="{FBC114D6-1FFE-430C-94C0-321CAE36FF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55250" y="3848747"/>
            <a:ext cx="394376" cy="394376"/>
          </a:xfrm>
          <a:prstGeom prst="rect">
            <a:avLst/>
          </a:prstGeom>
        </p:spPr>
      </p:pic>
      <p:pic>
        <p:nvPicPr>
          <p:cNvPr id="156" name="Grafický objekt 155">
            <a:extLst>
              <a:ext uri="{FF2B5EF4-FFF2-40B4-BE49-F238E27FC236}">
                <a16:creationId xmlns:a16="http://schemas.microsoft.com/office/drawing/2014/main" id="{07777598-BE32-48F2-A9D0-B4F0DD1E59C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49651" y="1626473"/>
            <a:ext cx="697895" cy="594075"/>
          </a:xfrm>
          <a:prstGeom prst="rect">
            <a:avLst/>
          </a:prstGeom>
        </p:spPr>
      </p:pic>
      <p:pic>
        <p:nvPicPr>
          <p:cNvPr id="157" name="Grafický objekt 156">
            <a:extLst>
              <a:ext uri="{FF2B5EF4-FFF2-40B4-BE49-F238E27FC236}">
                <a16:creationId xmlns:a16="http://schemas.microsoft.com/office/drawing/2014/main" id="{5E29E2CC-4DA6-4FA4-ACCC-2EB75E973B5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353682" y="1626473"/>
            <a:ext cx="697895" cy="594075"/>
          </a:xfrm>
          <a:prstGeom prst="rect">
            <a:avLst/>
          </a:prstGeom>
        </p:spPr>
      </p:pic>
      <p:pic>
        <p:nvPicPr>
          <p:cNvPr id="158" name="Grafický objekt 157">
            <a:extLst>
              <a:ext uri="{FF2B5EF4-FFF2-40B4-BE49-F238E27FC236}">
                <a16:creationId xmlns:a16="http://schemas.microsoft.com/office/drawing/2014/main" id="{FC78DDD8-037A-466D-8FE0-3487A599A2AD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329137" y="114069"/>
            <a:ext cx="1386091" cy="173261"/>
          </a:xfrm>
          <a:prstGeom prst="rect">
            <a:avLst/>
          </a:prstGeom>
        </p:spPr>
      </p:pic>
      <p:grpSp>
        <p:nvGrpSpPr>
          <p:cNvPr id="159" name="Skupina 158">
            <a:extLst>
              <a:ext uri="{FF2B5EF4-FFF2-40B4-BE49-F238E27FC236}">
                <a16:creationId xmlns:a16="http://schemas.microsoft.com/office/drawing/2014/main" id="{5FDACC66-103F-4476-B77B-34A61B703401}"/>
              </a:ext>
            </a:extLst>
          </p:cNvPr>
          <p:cNvGrpSpPr/>
          <p:nvPr/>
        </p:nvGrpSpPr>
        <p:grpSpPr>
          <a:xfrm>
            <a:off x="7130792" y="2965548"/>
            <a:ext cx="2237928" cy="2153617"/>
            <a:chOff x="5901255" y="2571832"/>
            <a:chExt cx="2493592" cy="2399650"/>
          </a:xfrm>
        </p:grpSpPr>
        <p:sp>
          <p:nvSpPr>
            <p:cNvPr id="160" name="Obdélník: se zakulacenými rohy 159">
              <a:extLst>
                <a:ext uri="{FF2B5EF4-FFF2-40B4-BE49-F238E27FC236}">
                  <a16:creationId xmlns:a16="http://schemas.microsoft.com/office/drawing/2014/main" id="{AE7CBB7A-EEC2-4464-9DD8-F38C6AF93967}"/>
                </a:ext>
              </a:extLst>
            </p:cNvPr>
            <p:cNvSpPr/>
            <p:nvPr/>
          </p:nvSpPr>
          <p:spPr>
            <a:xfrm>
              <a:off x="5901255" y="2571832"/>
              <a:ext cx="2493592" cy="23996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noFill/>
                </a:ln>
              </a:endParaRPr>
            </a:p>
          </p:txBody>
        </p:sp>
        <p:pic>
          <p:nvPicPr>
            <p:cNvPr id="161" name="Grafický objekt 160">
              <a:extLst>
                <a:ext uri="{FF2B5EF4-FFF2-40B4-BE49-F238E27FC236}">
                  <a16:creationId xmlns:a16="http://schemas.microsoft.com/office/drawing/2014/main" id="{7A9367BB-FFF5-4E7E-ACBB-7781ED3C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633487" y="3344095"/>
              <a:ext cx="1019175" cy="1019175"/>
            </a:xfrm>
            <a:prstGeom prst="rect">
              <a:avLst/>
            </a:prstGeom>
          </p:spPr>
        </p:pic>
        <p:pic>
          <p:nvPicPr>
            <p:cNvPr id="162" name="Grafický objekt 161">
              <a:extLst>
                <a:ext uri="{FF2B5EF4-FFF2-40B4-BE49-F238E27FC236}">
                  <a16:creationId xmlns:a16="http://schemas.microsoft.com/office/drawing/2014/main" id="{D9C20EE3-4058-4CE2-9B0D-537692D38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353726" y="2943590"/>
              <a:ext cx="1578694" cy="197336"/>
            </a:xfrm>
            <a:prstGeom prst="rect">
              <a:avLst/>
            </a:prstGeom>
          </p:spPr>
        </p:pic>
      </p:grpSp>
      <p:sp>
        <p:nvSpPr>
          <p:cNvPr id="57" name="Zástupný obsah 3">
            <a:extLst>
              <a:ext uri="{FF2B5EF4-FFF2-40B4-BE49-F238E27FC236}">
                <a16:creationId xmlns:a16="http://schemas.microsoft.com/office/drawing/2014/main" id="{C1243149-097D-4D62-A8FC-0FC0DA3FDE32}"/>
              </a:ext>
            </a:extLst>
          </p:cNvPr>
          <p:cNvSpPr txBox="1">
            <a:spLocks/>
          </p:cNvSpPr>
          <p:nvPr/>
        </p:nvSpPr>
        <p:spPr>
          <a:xfrm>
            <a:off x="838200" y="1343497"/>
            <a:ext cx="5181600" cy="48202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1800" dirty="0">
                <a:solidFill>
                  <a:schemeClr val="bg1"/>
                </a:solidFill>
              </a:rPr>
              <a:t>Autonomní moduly ASSET: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Elektronická zabezpečovací signalizace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Elektronická kontrola vstupu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Elektronická docházka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Návštěvní kniha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Klíčové hospodářství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Řízení provozu parkoviště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Monitoring prostředí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Předmětová ochrana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400" dirty="0">
                <a:solidFill>
                  <a:schemeClr val="bg1"/>
                </a:solidFill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Zabezpečení perimetru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8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B4DCEF8-998B-4E9A-B70A-7E797B12B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149" y="4396910"/>
            <a:ext cx="3626726" cy="235953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45033B-3F79-4370-B00D-2783DDD8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552"/>
          </a:xfrm>
        </p:spPr>
        <p:txBody>
          <a:bodyPr/>
          <a:lstStyle/>
          <a:p>
            <a:r>
              <a:rPr lang="cs-CZ" dirty="0"/>
              <a:t>ASSET čtečky a ovládací panely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249F3B-0368-4A26-9840-B9A130392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289051"/>
            <a:ext cx="6019800" cy="4759412"/>
          </a:xfrm>
        </p:spPr>
        <p:txBody>
          <a:bodyPr/>
          <a:lstStyle/>
          <a:p>
            <a:r>
              <a:rPr lang="cs-CZ" sz="1600" dirty="0"/>
              <a:t>Vlastní řada čteček a ovládacích panelů</a:t>
            </a:r>
          </a:p>
          <a:p>
            <a:r>
              <a:rPr lang="cs-CZ" sz="1600" dirty="0"/>
              <a:t>Podpora šifrování karet diverzifikovaným klíčem</a:t>
            </a:r>
          </a:p>
          <a:p>
            <a:pPr lvl="1"/>
            <a:r>
              <a:rPr lang="cs-CZ" sz="1400" dirty="0"/>
              <a:t>Vlastní implementace ve spolupráci s Tomášem Rosou</a:t>
            </a:r>
          </a:p>
          <a:p>
            <a:pPr lvl="1"/>
            <a:r>
              <a:rPr lang="cs-CZ" sz="1400" dirty="0"/>
              <a:t>MIFARE </a:t>
            </a:r>
            <a:r>
              <a:rPr lang="cs-CZ" sz="1400" dirty="0" err="1"/>
              <a:t>DESFire</a:t>
            </a:r>
            <a:endParaRPr lang="cs-CZ" sz="1400" dirty="0"/>
          </a:p>
          <a:p>
            <a:r>
              <a:rPr lang="cs-CZ" sz="1600" dirty="0"/>
              <a:t>Podpora všech běžných formátu karet a tokenů</a:t>
            </a:r>
          </a:p>
          <a:p>
            <a:r>
              <a:rPr lang="cs-CZ" sz="1600" dirty="0" err="1"/>
              <a:t>Legic</a:t>
            </a:r>
            <a:r>
              <a:rPr lang="cs-CZ" sz="1600" dirty="0"/>
              <a:t>, MIFARE, HID, HITAG, ….</a:t>
            </a:r>
          </a:p>
          <a:p>
            <a:r>
              <a:rPr lang="cs-CZ" sz="1600" dirty="0"/>
              <a:t>BLE, NFC</a:t>
            </a:r>
          </a:p>
          <a:p>
            <a:endParaRPr lang="cs-CZ" sz="1600" dirty="0"/>
          </a:p>
          <a:p>
            <a:pPr algn="l"/>
            <a:endParaRPr lang="cs-CZ" sz="1600" b="0" i="0" u="none" strike="noStrike" baseline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051EFC-C34E-45B2-903A-38AB841B7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186" y="1011678"/>
            <a:ext cx="2116207" cy="18073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049974-6AA2-4676-BAD8-DF8F749659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806" y="2423287"/>
            <a:ext cx="2181985" cy="19610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AC7033-E983-4FA7-A921-F4582C0FAE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8547">
            <a:off x="9825205" y="1442371"/>
            <a:ext cx="2005571" cy="15469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2C66F0-7F0E-4964-92C0-14CBD12479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358">
            <a:off x="9259031" y="2836084"/>
            <a:ext cx="1538460" cy="1147419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A2AF402F-565E-4ED3-AA03-A6765B8924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29137" y="114069"/>
            <a:ext cx="1386091" cy="1732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7B63294-D168-4C98-B024-4A9FADC8BF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8683">
            <a:off x="4725292" y="3610419"/>
            <a:ext cx="2806881" cy="21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0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5033B-3F79-4370-B00D-2783DDD8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552"/>
          </a:xfrm>
        </p:spPr>
        <p:txBody>
          <a:bodyPr/>
          <a:lstStyle/>
          <a:p>
            <a:r>
              <a:rPr lang="cs-CZ" dirty="0"/>
              <a:t>ASSET Univerzální a linkové moduly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249F3B-0368-4A26-9840-B9A130392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94298"/>
            <a:ext cx="5606143" cy="3084569"/>
          </a:xfrm>
        </p:spPr>
        <p:txBody>
          <a:bodyPr/>
          <a:lstStyle/>
          <a:p>
            <a:r>
              <a:rPr lang="fr-FR" sz="1600" dirty="0" err="1"/>
              <a:t>Linkové</a:t>
            </a:r>
            <a:r>
              <a:rPr lang="fr-FR" sz="1600" dirty="0"/>
              <a:t> a </a:t>
            </a:r>
            <a:r>
              <a:rPr lang="fr-FR" sz="1600" dirty="0" err="1"/>
              <a:t>univerzální</a:t>
            </a:r>
            <a:r>
              <a:rPr lang="fr-FR" sz="1600" dirty="0"/>
              <a:t> </a:t>
            </a:r>
            <a:r>
              <a:rPr lang="fr-FR" sz="1600" dirty="0" err="1"/>
              <a:t>moduly</a:t>
            </a:r>
            <a:r>
              <a:rPr lang="fr-FR" sz="1600" dirty="0"/>
              <a:t> pro </a:t>
            </a:r>
            <a:r>
              <a:rPr lang="fr-FR" sz="1600" dirty="0" err="1"/>
              <a:t>připojení</a:t>
            </a:r>
            <a:r>
              <a:rPr lang="fr-FR" sz="1600" dirty="0"/>
              <a:t> </a:t>
            </a:r>
            <a:r>
              <a:rPr lang="fr-FR" sz="1600" dirty="0" err="1"/>
              <a:t>periferií</a:t>
            </a:r>
            <a:endParaRPr lang="fr-FR" sz="1600" dirty="0"/>
          </a:p>
          <a:p>
            <a:pPr lvl="1"/>
            <a:r>
              <a:rPr lang="fr-FR" sz="1400" dirty="0"/>
              <a:t>ASSET 8 – </a:t>
            </a:r>
            <a:r>
              <a:rPr lang="fr-FR" sz="1400" dirty="0" err="1"/>
              <a:t>vstupně</a:t>
            </a:r>
            <a:r>
              <a:rPr lang="fr-FR" sz="1400" dirty="0"/>
              <a:t> </a:t>
            </a:r>
            <a:r>
              <a:rPr lang="fr-FR" sz="1400" dirty="0" err="1"/>
              <a:t>výstupní</a:t>
            </a:r>
            <a:r>
              <a:rPr lang="fr-FR" sz="1400" dirty="0"/>
              <a:t> </a:t>
            </a:r>
            <a:r>
              <a:rPr lang="fr-FR" sz="1400" dirty="0" err="1"/>
              <a:t>modul</a:t>
            </a:r>
            <a:endParaRPr lang="fr-FR" sz="1400" dirty="0"/>
          </a:p>
          <a:p>
            <a:pPr lvl="2"/>
            <a:r>
              <a:rPr lang="fr-FR" sz="1200" dirty="0"/>
              <a:t>8 </a:t>
            </a:r>
            <a:r>
              <a:rPr lang="fr-FR" sz="1200" dirty="0" err="1"/>
              <a:t>smyček</a:t>
            </a:r>
            <a:r>
              <a:rPr lang="fr-FR" sz="1200" dirty="0"/>
              <a:t>, 8 </a:t>
            </a:r>
            <a:r>
              <a:rPr lang="fr-FR" sz="1200" dirty="0" err="1"/>
              <a:t>výstupů</a:t>
            </a:r>
            <a:r>
              <a:rPr lang="fr-FR" sz="1200" dirty="0"/>
              <a:t>, I2C </a:t>
            </a:r>
            <a:r>
              <a:rPr lang="fr-FR" sz="1200" dirty="0" err="1"/>
              <a:t>sběrnice</a:t>
            </a:r>
            <a:endParaRPr lang="fr-FR" sz="1200" dirty="0"/>
          </a:p>
          <a:p>
            <a:pPr lvl="1"/>
            <a:r>
              <a:rPr lang="fr-FR" sz="1400" dirty="0"/>
              <a:t>ASSET 6.20 – </a:t>
            </a:r>
            <a:r>
              <a:rPr lang="fr-FR" sz="1400" dirty="0" err="1"/>
              <a:t>univerzální</a:t>
            </a:r>
            <a:r>
              <a:rPr lang="fr-FR" sz="1400" dirty="0"/>
              <a:t> </a:t>
            </a:r>
            <a:r>
              <a:rPr lang="fr-FR" sz="1400" dirty="0" err="1"/>
              <a:t>modul</a:t>
            </a:r>
            <a:endParaRPr lang="fr-FR" sz="1400" dirty="0"/>
          </a:p>
          <a:p>
            <a:pPr lvl="2"/>
            <a:r>
              <a:rPr lang="fr-FR" sz="1200" dirty="0"/>
              <a:t>2 </a:t>
            </a:r>
            <a:r>
              <a:rPr lang="fr-FR" sz="1200" dirty="0" err="1"/>
              <a:t>čtečky</a:t>
            </a:r>
            <a:r>
              <a:rPr lang="fr-FR" sz="1200" dirty="0"/>
              <a:t>, 6 </a:t>
            </a:r>
            <a:r>
              <a:rPr lang="fr-FR" sz="1200" dirty="0" err="1"/>
              <a:t>smyček</a:t>
            </a:r>
            <a:r>
              <a:rPr lang="fr-FR" sz="1200" dirty="0"/>
              <a:t>, 8 </a:t>
            </a:r>
            <a:r>
              <a:rPr lang="fr-FR" sz="1200" dirty="0" err="1"/>
              <a:t>výstupů</a:t>
            </a:r>
            <a:r>
              <a:rPr lang="fr-FR" sz="1200" dirty="0"/>
              <a:t>, </a:t>
            </a:r>
            <a:r>
              <a:rPr lang="fr-FR" sz="1200" dirty="0" err="1"/>
              <a:t>sběrnice</a:t>
            </a:r>
            <a:r>
              <a:rPr lang="fr-FR" sz="1200" dirty="0"/>
              <a:t> I2C</a:t>
            </a:r>
          </a:p>
          <a:p>
            <a:pPr lvl="1"/>
            <a:r>
              <a:rPr lang="fr-FR" sz="1400" dirty="0"/>
              <a:t>ASSET 16.20 – </a:t>
            </a:r>
            <a:r>
              <a:rPr lang="fr-FR" sz="1400" dirty="0" err="1"/>
              <a:t>univerzální</a:t>
            </a:r>
            <a:r>
              <a:rPr lang="fr-FR" sz="1400" dirty="0"/>
              <a:t> </a:t>
            </a:r>
            <a:r>
              <a:rPr lang="fr-FR" sz="1400" dirty="0" err="1"/>
              <a:t>modul</a:t>
            </a:r>
            <a:endParaRPr lang="fr-FR" sz="1400" dirty="0"/>
          </a:p>
          <a:p>
            <a:pPr lvl="2"/>
            <a:r>
              <a:rPr lang="fr-FR" sz="1200" dirty="0"/>
              <a:t>2 </a:t>
            </a:r>
            <a:r>
              <a:rPr lang="fr-FR" sz="1200" dirty="0" err="1"/>
              <a:t>čtečky</a:t>
            </a:r>
            <a:r>
              <a:rPr lang="fr-FR" sz="1200" dirty="0"/>
              <a:t>, 16 </a:t>
            </a:r>
            <a:r>
              <a:rPr lang="fr-FR" sz="1200" dirty="0" err="1"/>
              <a:t>smyček</a:t>
            </a:r>
            <a:r>
              <a:rPr lang="fr-FR" sz="1200" dirty="0"/>
              <a:t>, 12 </a:t>
            </a:r>
            <a:r>
              <a:rPr lang="fr-FR" sz="1200" dirty="0" err="1"/>
              <a:t>výstupů</a:t>
            </a:r>
            <a:r>
              <a:rPr lang="fr-FR" sz="1200" dirty="0"/>
              <a:t>, </a:t>
            </a:r>
            <a:r>
              <a:rPr lang="fr-FR" sz="1200" dirty="0" err="1"/>
              <a:t>sběrnice</a:t>
            </a:r>
            <a:r>
              <a:rPr lang="fr-FR" sz="1200" dirty="0"/>
              <a:t> I2C</a:t>
            </a:r>
            <a:endParaRPr lang="cs-CZ" sz="1200" dirty="0"/>
          </a:p>
          <a:p>
            <a:pPr lvl="1"/>
            <a:r>
              <a:rPr lang="cs-CZ" sz="1400" dirty="0"/>
              <a:t>ASSET 16.20 O – </a:t>
            </a:r>
            <a:r>
              <a:rPr lang="cs-CZ" sz="1400" dirty="0" err="1"/>
              <a:t>univerzálni</a:t>
            </a:r>
            <a:r>
              <a:rPr lang="cs-CZ" sz="1400" dirty="0"/>
              <a:t> modul pro optické sítě</a:t>
            </a:r>
          </a:p>
          <a:p>
            <a:pPr lvl="2"/>
            <a:r>
              <a:rPr lang="fr-FR" sz="1200" dirty="0"/>
              <a:t>2 </a:t>
            </a:r>
            <a:r>
              <a:rPr lang="fr-FR" sz="1200" dirty="0" err="1"/>
              <a:t>čtečky</a:t>
            </a:r>
            <a:r>
              <a:rPr lang="fr-FR" sz="1200" dirty="0"/>
              <a:t>, 16 </a:t>
            </a:r>
            <a:r>
              <a:rPr lang="fr-FR" sz="1200" dirty="0" err="1"/>
              <a:t>smyček</a:t>
            </a:r>
            <a:r>
              <a:rPr lang="fr-FR" sz="1200" dirty="0"/>
              <a:t>, 12 </a:t>
            </a:r>
            <a:r>
              <a:rPr lang="fr-FR" sz="1200" dirty="0" err="1"/>
              <a:t>výstupů</a:t>
            </a:r>
            <a:r>
              <a:rPr lang="fr-FR" sz="1200" dirty="0"/>
              <a:t>, </a:t>
            </a:r>
            <a:r>
              <a:rPr lang="fr-FR" sz="1200" dirty="0" err="1"/>
              <a:t>sběrnice</a:t>
            </a:r>
            <a:r>
              <a:rPr lang="fr-FR" sz="1200" dirty="0"/>
              <a:t> I2C</a:t>
            </a:r>
          </a:p>
          <a:p>
            <a:r>
              <a:rPr lang="fr-FR" sz="1600" dirty="0" err="1"/>
              <a:t>Jednoduše</a:t>
            </a:r>
            <a:r>
              <a:rPr lang="fr-FR" sz="1600" dirty="0"/>
              <a:t>, </a:t>
            </a:r>
            <a:r>
              <a:rPr lang="fr-FR" sz="1600" dirty="0" err="1"/>
              <a:t>dvojitě</a:t>
            </a:r>
            <a:r>
              <a:rPr lang="fr-FR" sz="1600" dirty="0"/>
              <a:t> </a:t>
            </a:r>
            <a:r>
              <a:rPr lang="fr-FR" sz="1600" dirty="0" err="1"/>
              <a:t>nebo</a:t>
            </a:r>
            <a:r>
              <a:rPr lang="fr-FR" sz="1600" dirty="0"/>
              <a:t> </a:t>
            </a:r>
            <a:r>
              <a:rPr lang="fr-FR" sz="1600" dirty="0" err="1"/>
              <a:t>trojitě</a:t>
            </a:r>
            <a:r>
              <a:rPr lang="fr-FR" sz="1600" dirty="0"/>
              <a:t> </a:t>
            </a:r>
            <a:r>
              <a:rPr lang="fr-FR" sz="1600" dirty="0" err="1"/>
              <a:t>vyvážené</a:t>
            </a:r>
            <a:r>
              <a:rPr lang="fr-FR" sz="1600" dirty="0"/>
              <a:t> </a:t>
            </a:r>
            <a:r>
              <a:rPr lang="fr-FR" sz="1600" dirty="0" err="1"/>
              <a:t>smyčky</a:t>
            </a:r>
            <a:endParaRPr lang="cs-CZ" sz="1600" dirty="0"/>
          </a:p>
          <a:p>
            <a:r>
              <a:rPr lang="cs-CZ" sz="1600" dirty="0"/>
              <a:t>Vzdálená aktualizace konfigurace</a:t>
            </a:r>
            <a:endParaRPr lang="fr-FR" sz="1600" dirty="0"/>
          </a:p>
          <a:p>
            <a:r>
              <a:rPr lang="fr-FR" sz="1600" dirty="0" err="1"/>
              <a:t>Vzdálená</a:t>
            </a:r>
            <a:r>
              <a:rPr lang="fr-FR" sz="1600" dirty="0"/>
              <a:t> </a:t>
            </a:r>
            <a:r>
              <a:rPr lang="fr-FR" sz="1600" dirty="0" err="1"/>
              <a:t>aktualizace</a:t>
            </a:r>
            <a:r>
              <a:rPr lang="fr-FR" sz="1600" dirty="0"/>
              <a:t> </a:t>
            </a:r>
            <a:r>
              <a:rPr lang="cs-CZ" sz="1600" dirty="0"/>
              <a:t>firmware</a:t>
            </a:r>
          </a:p>
          <a:p>
            <a:endParaRPr lang="fr-FR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829D17-398D-418D-BD38-C7782290F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061" y="1394298"/>
            <a:ext cx="3684879" cy="19105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73856C-9EA4-443A-8240-99515D676F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883" y="3713404"/>
            <a:ext cx="3790626" cy="23371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A881C0C-C372-4DDA-9B71-C85E10B774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9137" y="114069"/>
            <a:ext cx="1386091" cy="1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7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5033B-3F79-4370-B00D-2783DDD8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552"/>
          </a:xfrm>
        </p:spPr>
        <p:txBody>
          <a:bodyPr/>
          <a:lstStyle/>
          <a:p>
            <a:r>
              <a:rPr lang="cs-CZ" dirty="0"/>
              <a:t>ASSET Integrace kamerových systémů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249F3B-0368-4A26-9840-B9A130392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298"/>
            <a:ext cx="5181600" cy="3084569"/>
          </a:xfrm>
        </p:spPr>
        <p:txBody>
          <a:bodyPr/>
          <a:lstStyle/>
          <a:p>
            <a:r>
              <a:rPr lang="fr-FR" sz="1600" dirty="0" err="1"/>
              <a:t>Připojení</a:t>
            </a:r>
            <a:r>
              <a:rPr lang="fr-FR" sz="1600" dirty="0"/>
              <a:t> </a:t>
            </a:r>
            <a:r>
              <a:rPr lang="fr-FR" sz="1600" dirty="0" err="1"/>
              <a:t>záznamu</a:t>
            </a:r>
            <a:r>
              <a:rPr lang="fr-FR" sz="1600" dirty="0"/>
              <a:t> </a:t>
            </a:r>
            <a:r>
              <a:rPr lang="fr-FR" sz="1600" dirty="0" err="1"/>
              <a:t>nebo</a:t>
            </a:r>
            <a:r>
              <a:rPr lang="fr-FR" sz="1600" dirty="0"/>
              <a:t> </a:t>
            </a:r>
            <a:r>
              <a:rPr lang="fr-FR" sz="1600" dirty="0" err="1"/>
              <a:t>snímku</a:t>
            </a:r>
            <a:r>
              <a:rPr lang="fr-FR" sz="1600" dirty="0"/>
              <a:t> z </a:t>
            </a:r>
            <a:r>
              <a:rPr lang="fr-FR" sz="1600" dirty="0" err="1"/>
              <a:t>kamery</a:t>
            </a:r>
            <a:r>
              <a:rPr lang="fr-FR" sz="1600" dirty="0"/>
              <a:t> v</a:t>
            </a:r>
            <a:r>
              <a:rPr lang="cs-CZ" sz="1600" dirty="0"/>
              <a:t> </a:t>
            </a:r>
            <a:r>
              <a:rPr lang="fr-FR" sz="1600" dirty="0" err="1"/>
              <a:t>době</a:t>
            </a:r>
            <a:r>
              <a:rPr lang="fr-FR" sz="1600" dirty="0"/>
              <a:t> </a:t>
            </a:r>
            <a:r>
              <a:rPr lang="fr-FR" sz="1600" dirty="0" err="1"/>
              <a:t>spuštění</a:t>
            </a:r>
            <a:r>
              <a:rPr lang="fr-FR" sz="1600" dirty="0"/>
              <a:t> </a:t>
            </a:r>
            <a:r>
              <a:rPr lang="fr-FR" sz="1600" dirty="0" err="1"/>
              <a:t>události</a:t>
            </a:r>
            <a:endParaRPr lang="fr-FR" sz="1600" dirty="0"/>
          </a:p>
          <a:p>
            <a:r>
              <a:rPr lang="fr-FR" sz="1600" dirty="0" err="1"/>
              <a:t>Integrována</a:t>
            </a:r>
            <a:r>
              <a:rPr lang="fr-FR" sz="1600" dirty="0"/>
              <a:t> </a:t>
            </a:r>
            <a:r>
              <a:rPr lang="fr-FR" sz="1600" dirty="0" err="1"/>
              <a:t>zjednodušená</a:t>
            </a:r>
            <a:r>
              <a:rPr lang="fr-FR" sz="1600" dirty="0"/>
              <a:t> </a:t>
            </a:r>
            <a:r>
              <a:rPr lang="fr-FR" sz="1600" dirty="0" err="1"/>
              <a:t>videomatice</a:t>
            </a:r>
            <a:endParaRPr lang="fr-FR" sz="1600" dirty="0"/>
          </a:p>
          <a:p>
            <a:r>
              <a:rPr lang="fr-FR" sz="1600" dirty="0" err="1"/>
              <a:t>Možnost</a:t>
            </a:r>
            <a:r>
              <a:rPr lang="fr-FR" sz="1600" dirty="0"/>
              <a:t> </a:t>
            </a:r>
            <a:r>
              <a:rPr lang="fr-FR" sz="1600" dirty="0" err="1"/>
              <a:t>přehrát</a:t>
            </a:r>
            <a:r>
              <a:rPr lang="fr-FR" sz="1600" dirty="0"/>
              <a:t> </a:t>
            </a:r>
            <a:r>
              <a:rPr lang="fr-FR" sz="1600" dirty="0" err="1"/>
              <a:t>záznam</a:t>
            </a:r>
            <a:r>
              <a:rPr lang="fr-FR" sz="1600" dirty="0"/>
              <a:t> </a:t>
            </a:r>
            <a:r>
              <a:rPr lang="fr-FR" sz="1600" dirty="0" err="1"/>
              <a:t>přímo</a:t>
            </a:r>
            <a:r>
              <a:rPr lang="fr-FR" sz="1600" dirty="0"/>
              <a:t> v </a:t>
            </a:r>
            <a:r>
              <a:rPr lang="fr-FR" sz="1600" dirty="0" err="1"/>
              <a:t>aplikaci</a:t>
            </a:r>
            <a:r>
              <a:rPr lang="fr-FR" sz="1600" dirty="0"/>
              <a:t> ASSET </a:t>
            </a:r>
            <a:r>
              <a:rPr lang="fr-FR" sz="1600" dirty="0" err="1"/>
              <a:t>klient</a:t>
            </a:r>
            <a:endParaRPr lang="fr-FR" sz="1600" dirty="0"/>
          </a:p>
          <a:p>
            <a:r>
              <a:rPr lang="fr-FR" sz="1600" dirty="0" err="1"/>
              <a:t>Natáčení</a:t>
            </a:r>
            <a:r>
              <a:rPr lang="fr-FR" sz="1600" dirty="0"/>
              <a:t> </a:t>
            </a:r>
            <a:r>
              <a:rPr lang="fr-FR" sz="1600" dirty="0" err="1"/>
              <a:t>kamer</a:t>
            </a:r>
            <a:r>
              <a:rPr lang="fr-FR" sz="1600" dirty="0"/>
              <a:t> v </a:t>
            </a:r>
            <a:r>
              <a:rPr lang="fr-FR" sz="1600" dirty="0" err="1"/>
              <a:t>případě</a:t>
            </a:r>
            <a:r>
              <a:rPr lang="fr-FR" sz="1600" dirty="0"/>
              <a:t> </a:t>
            </a:r>
            <a:r>
              <a:rPr lang="fr-FR" sz="1600" dirty="0" err="1"/>
              <a:t>vzniku</a:t>
            </a:r>
            <a:r>
              <a:rPr lang="fr-FR" sz="1600" dirty="0"/>
              <a:t> </a:t>
            </a:r>
            <a:r>
              <a:rPr lang="fr-FR" sz="1600" dirty="0" err="1"/>
              <a:t>incidentu</a:t>
            </a:r>
            <a:r>
              <a:rPr lang="fr-FR" sz="1600" dirty="0"/>
              <a:t> na</a:t>
            </a:r>
            <a:r>
              <a:rPr lang="cs-CZ" sz="1600" dirty="0"/>
              <a:t> </a:t>
            </a:r>
            <a:r>
              <a:rPr lang="fr-FR" sz="1600" dirty="0" err="1"/>
              <a:t>zájmovou</a:t>
            </a:r>
            <a:r>
              <a:rPr lang="fr-FR" sz="1600" dirty="0"/>
              <a:t> oblast</a:t>
            </a:r>
            <a:endParaRPr lang="cs-CZ" sz="1600" dirty="0"/>
          </a:p>
          <a:p>
            <a:r>
              <a:rPr lang="cs-CZ" sz="1600" dirty="0"/>
              <a:t>Detekce RZ/SPZ</a:t>
            </a:r>
          </a:p>
          <a:p>
            <a:r>
              <a:rPr lang="cs-CZ" sz="1600" dirty="0"/>
              <a:t>Face </a:t>
            </a:r>
            <a:r>
              <a:rPr lang="cs-CZ" sz="1600" dirty="0" err="1"/>
              <a:t>recognition</a:t>
            </a:r>
            <a:r>
              <a:rPr lang="cs-CZ" sz="1600" dirty="0"/>
              <a:t> -&gt; integrace se správou identit</a:t>
            </a:r>
            <a:endParaRPr lang="fr-FR" sz="1600" dirty="0"/>
          </a:p>
          <a:p>
            <a:endParaRPr lang="fr-FR" sz="1600" dirty="0" err="1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A5B5F80C-5CDC-4A83-866E-F04D2EE9DD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9137" y="114069"/>
            <a:ext cx="1386091" cy="173261"/>
          </a:xfrm>
          <a:prstGeom prst="rect">
            <a:avLst/>
          </a:prstGeom>
        </p:spPr>
      </p:pic>
      <p:pic>
        <p:nvPicPr>
          <p:cNvPr id="11" name="Google Shape;281;p34">
            <a:extLst>
              <a:ext uri="{FF2B5EF4-FFF2-40B4-BE49-F238E27FC236}">
                <a16:creationId xmlns:a16="http://schemas.microsoft.com/office/drawing/2014/main" id="{04660485-B0A3-45E2-97DC-728779E85B1D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020" y="824137"/>
            <a:ext cx="5181599" cy="520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BBAA4C-24FE-4A5B-B876-DE27DBC5C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767" y="4543102"/>
            <a:ext cx="6220693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48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D05BF-9BE8-433B-9C3A-D5A133B1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932391"/>
            <a:ext cx="5475153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000" dirty="0"/>
              <a:t>Grafický</a:t>
            </a:r>
            <a:br>
              <a:rPr lang="cs-CZ" sz="4000" dirty="0"/>
            </a:br>
            <a:r>
              <a:rPr lang="cs-CZ" sz="4000" dirty="0"/>
              <a:t>monitorovací</a:t>
            </a:r>
            <a:br>
              <a:rPr lang="cs-CZ" sz="4000" dirty="0"/>
            </a:br>
            <a:r>
              <a:rPr lang="cs-CZ" sz="4000" dirty="0"/>
              <a:t>a řídící systém</a:t>
            </a:r>
            <a:br>
              <a:rPr lang="cs-CZ" sz="4000" dirty="0"/>
            </a:br>
            <a:r>
              <a:rPr lang="cs-CZ" sz="4000" dirty="0"/>
              <a:t>LATIS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CFBB46-8834-4524-B048-5B57532EC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978399"/>
            <a:ext cx="10549466" cy="1487223"/>
          </a:xfrm>
        </p:spPr>
        <p:txBody>
          <a:bodyPr/>
          <a:lstStyle/>
          <a:p>
            <a:pPr marL="0" indent="0" algn="ctr">
              <a:buNone/>
            </a:pPr>
            <a:r>
              <a:rPr lang="cs-CZ" sz="1400" b="0" i="0" u="none" strike="noStrike" baseline="0" dirty="0"/>
              <a:t>Systém LATIS poskytuje služby grafické bezpečnostní nástavby pro lokální </a:t>
            </a:r>
            <a:r>
              <a:rPr lang="cs-CZ" sz="1400" dirty="0"/>
              <a:t>monitoring</a:t>
            </a:r>
            <a:r>
              <a:rPr lang="cs-CZ" sz="1400" b="0" i="0" u="none" strike="noStrike" baseline="0" dirty="0"/>
              <a:t> ale také </a:t>
            </a:r>
          </a:p>
          <a:p>
            <a:pPr marL="0" indent="0" algn="ctr">
              <a:buNone/>
            </a:pPr>
            <a:r>
              <a:rPr lang="cs-CZ" sz="1400" b="0" i="0" u="none" strike="noStrike" baseline="0" dirty="0"/>
              <a:t>jako DPPC splňující normu ČSN 50518.</a:t>
            </a:r>
            <a:endParaRPr lang="cs-CZ" sz="1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D8A0A8C-CC4D-4FB1-A6F9-AF71B664E4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094" y="932391"/>
            <a:ext cx="6263117" cy="403013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5D3115A-61CC-4F67-B851-CE15D06F6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3507" y="2601770"/>
            <a:ext cx="2678494" cy="4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4544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lastní návrh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117489</TotalTime>
  <Words>745</Words>
  <Application>Microsoft Office PowerPoint</Application>
  <PresentationFormat>Širokoúhlá obrazovka</PresentationFormat>
  <Paragraphs>170</Paragraphs>
  <Slides>22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22</vt:i4>
      </vt:variant>
    </vt:vector>
  </HeadingPairs>
  <TitlesOfParts>
    <vt:vector size="34" baseType="lpstr">
      <vt:lpstr>DengXian</vt:lpstr>
      <vt:lpstr>Arial</vt:lpstr>
      <vt:lpstr>Calibri</vt:lpstr>
      <vt:lpstr>Calibri Light</vt:lpstr>
      <vt:lpstr>Verdana</vt:lpstr>
      <vt:lpstr>1_Motiv Office</vt:lpstr>
      <vt:lpstr>2_Motiv Office</vt:lpstr>
      <vt:lpstr>2_Vlastní návrh</vt:lpstr>
      <vt:lpstr>3_Vlastní návrh</vt:lpstr>
      <vt:lpstr>4_Vlastní návrh</vt:lpstr>
      <vt:lpstr>Vlastní návrh</vt:lpstr>
      <vt:lpstr>1_Vlastní návrh</vt:lpstr>
      <vt:lpstr>Prezentace aplikace PowerPoint</vt:lpstr>
      <vt:lpstr>O společnosti Trade FIDES </vt:lpstr>
      <vt:lpstr>Servisní služby Trade FIDES</vt:lpstr>
      <vt:lpstr>Modulární  integrovaný  bezpečnostní  systém</vt:lpstr>
      <vt:lpstr>Prezentace aplikace PowerPoint</vt:lpstr>
      <vt:lpstr>ASSET čtečky a ovládací panely</vt:lpstr>
      <vt:lpstr>ASSET Univerzální a linkové moduly</vt:lpstr>
      <vt:lpstr>ASSET Integrace kamerových systémů</vt:lpstr>
      <vt:lpstr>Grafický monitorovací a řídící systém LATIS</vt:lpstr>
      <vt:lpstr>Prezentace aplikace PowerPoint</vt:lpstr>
      <vt:lpstr>Prezentace aplikace PowerPoint</vt:lpstr>
      <vt:lpstr>Prezentace aplikace PowerPoint</vt:lpstr>
      <vt:lpstr>Naši zákazníci</vt:lpstr>
      <vt:lpstr>Aktuálně hledáme</vt:lpstr>
      <vt:lpstr>Technická podpora</vt:lpstr>
      <vt:lpstr>Projektant</vt:lpstr>
      <vt:lpstr>Servisní technik</vt:lpstr>
      <vt:lpstr>Vývojář</vt:lpstr>
      <vt:lpstr>Nabídkář</vt:lpstr>
      <vt:lpstr>A proč práce ve FIDESu? </vt:lpstr>
      <vt:lpstr>Kontakty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it Fides</dc:creator>
  <cp:lastModifiedBy>Martin Buňka</cp:lastModifiedBy>
  <cp:revision>245</cp:revision>
  <dcterms:created xsi:type="dcterms:W3CDTF">2020-09-16T10:39:43Z</dcterms:created>
  <dcterms:modified xsi:type="dcterms:W3CDTF">2024-09-24T14:16:31Z</dcterms:modified>
</cp:coreProperties>
</file>