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619" r:id="rId3"/>
    <p:sldId id="639" r:id="rId4"/>
    <p:sldId id="626" r:id="rId5"/>
    <p:sldId id="636" r:id="rId6"/>
    <p:sldId id="633" r:id="rId7"/>
    <p:sldId id="625" r:id="rId8"/>
    <p:sldId id="632" r:id="rId9"/>
    <p:sldId id="638" r:id="rId10"/>
    <p:sldId id="637" r:id="rId11"/>
    <p:sldId id="628" r:id="rId12"/>
    <p:sldId id="635" r:id="rId13"/>
    <p:sldId id="575" r:id="rId1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2" autoAdjust="0"/>
    <p:restoredTop sz="94660"/>
  </p:normalViewPr>
  <p:slideViewPr>
    <p:cSldViewPr snapToGrid="0">
      <p:cViewPr varScale="1">
        <p:scale>
          <a:sx n="78" d="100"/>
          <a:sy n="78" d="100"/>
        </p:scale>
        <p:origin x="60" y="1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0BCF70-18C0-427F-86F0-D3495E155A52}" type="datetimeFigureOut">
              <a:rPr lang="cs-CZ" smtClean="0"/>
              <a:t>23.09.2024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C39FE8-79F1-41DA-A54A-881B4D3709D2}" type="slidenum">
              <a:rPr lang="cs-CZ" smtClean="0"/>
              <a:t>‹#›</a:t>
            </a:fld>
            <a:endParaRPr lang="cs-CZ"/>
          </a:p>
        </p:txBody>
      </p:sp>
    </p:spTree>
    <p:extLst>
      <p:ext uri="{BB962C8B-B14F-4D97-AF65-F5344CB8AC3E}">
        <p14:creationId xmlns:p14="http://schemas.microsoft.com/office/powerpoint/2010/main" val="2733079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obrázek snímku 1">
            <a:extLst>
              <a:ext uri="{FF2B5EF4-FFF2-40B4-BE49-F238E27FC236}">
                <a16:creationId xmlns:a16="http://schemas.microsoft.com/office/drawing/2014/main" id="{F523BA9C-9901-572B-3ABF-42DAE82115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Zástupný symbol pro poznámky 2">
            <a:extLst>
              <a:ext uri="{FF2B5EF4-FFF2-40B4-BE49-F238E27FC236}">
                <a16:creationId xmlns:a16="http://schemas.microsoft.com/office/drawing/2014/main" id="{63F84234-57F4-F29E-FC2F-777E50D08455}"/>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cs-CZ" sz="1800" dirty="0">
                <a:latin typeface="Calibri Light" panose="020F0302020204030204" pitchFamily="34" charset="0"/>
                <a:ea typeface="Calibri" panose="020F0502020204030204" pitchFamily="34" charset="0"/>
                <a:cs typeface="Times New Roman" panose="02020603050405020304" pitchFamily="18" charset="0"/>
              </a:rPr>
              <a:t>Jsme inženýrská společnost zaměřená na oblasti slaboproudých technologií, telekomunikačních a datových sítí a požárně bezpečnostních zařízení. Našim cílem je nalézt optimální řešení pro zákazníka s ohledem na technickou a ekonomickou stránku finálního řešení. </a:t>
            </a:r>
          </a:p>
          <a:p>
            <a:pPr>
              <a:defRPr/>
            </a:pPr>
            <a:endParaRPr lang="cs-CZ" sz="1800" dirty="0">
              <a:latin typeface="Calibri Light" panose="020F0302020204030204" pitchFamily="34" charset="0"/>
              <a:ea typeface="Calibri" panose="020F0502020204030204" pitchFamily="34" charset="0"/>
              <a:cs typeface="Times New Roman" panose="02020603050405020304" pitchFamily="18" charset="0"/>
            </a:endParaRPr>
          </a:p>
          <a:p>
            <a:pPr>
              <a:defRPr/>
            </a:pPr>
            <a:r>
              <a:rPr lang="cs-CZ" sz="1800" dirty="0">
                <a:latin typeface="Calibri Light" panose="020F0302020204030204" pitchFamily="34" charset="0"/>
                <a:ea typeface="Calibri" panose="020F0502020204030204" pitchFamily="34" charset="0"/>
                <a:cs typeface="Times New Roman" panose="02020603050405020304" pitchFamily="18" charset="0"/>
              </a:rPr>
              <a:t>Sledujeme poslední aktuální trendy, normy, technologie a snažíme se sestavit řešení, které zákazníkovi přináší maximální přidanou hodnotu po celou dobu životnosti instalace. Je pro nás nesmírně důležité, aby navrhovaná řešení byla logická, efektivně proveditelná a </a:t>
            </a:r>
            <a:r>
              <a:rPr lang="cs-CZ" sz="1800" dirty="0" err="1">
                <a:latin typeface="Calibri Light" panose="020F0302020204030204" pitchFamily="34" charset="0"/>
                <a:ea typeface="Calibri" panose="020F0502020204030204" pitchFamily="34" charset="0"/>
                <a:cs typeface="Times New Roman" panose="02020603050405020304" pitchFamily="18" charset="0"/>
              </a:rPr>
              <a:t>servisovatelná</a:t>
            </a:r>
            <a:r>
              <a:rPr lang="cs-CZ" sz="1800" dirty="0">
                <a:latin typeface="Calibri Light" panose="020F0302020204030204" pitchFamily="34" charset="0"/>
                <a:ea typeface="Calibri" panose="020F0502020204030204" pitchFamily="34" charset="0"/>
                <a:cs typeface="Times New Roman" panose="02020603050405020304" pitchFamily="18" charset="0"/>
              </a:rPr>
              <a:t>.</a:t>
            </a:r>
            <a:endParaRPr lang="cs-CZ" sz="1800" dirty="0">
              <a:ea typeface="Calibri" panose="020F0502020204030204" pitchFamily="34" charset="0"/>
              <a:cs typeface="Times New Roman" panose="02020603050405020304" pitchFamily="18" charset="0"/>
            </a:endParaRPr>
          </a:p>
        </p:txBody>
      </p:sp>
      <p:sp>
        <p:nvSpPr>
          <p:cNvPr id="16388" name="Zástupný symbol pro číslo snímku 3">
            <a:extLst>
              <a:ext uri="{FF2B5EF4-FFF2-40B4-BE49-F238E27FC236}">
                <a16:creationId xmlns:a16="http://schemas.microsoft.com/office/drawing/2014/main" id="{2C0D2E2E-FAF7-C69E-D8A9-A9127A0B08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9AC7ED8-64C1-44C0-B27D-6C3BACEF55B5}" type="slidenum">
              <a:rPr lang="cs-CZ" altLang="cs-CZ" smtClean="0"/>
              <a:pPr/>
              <a:t>2</a:t>
            </a:fld>
            <a:endParaRPr lang="cs-CZ"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a:extLst>
              <a:ext uri="{FF2B5EF4-FFF2-40B4-BE49-F238E27FC236}">
                <a16:creationId xmlns:a16="http://schemas.microsoft.com/office/drawing/2014/main" id="{8B404759-EEE0-3884-E849-79BB161D3C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Zástupný symbol pro poznámky 2">
            <a:extLst>
              <a:ext uri="{FF2B5EF4-FFF2-40B4-BE49-F238E27FC236}">
                <a16:creationId xmlns:a16="http://schemas.microsoft.com/office/drawing/2014/main" id="{20E21B65-6CCD-F39C-A236-882FC3E684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z="1800" dirty="0">
                <a:latin typeface="Calibri Light" panose="020F0302020204030204" pitchFamily="34" charset="0"/>
                <a:ea typeface="Calibri" panose="020F0502020204030204" pitchFamily="34" charset="0"/>
                <a:cs typeface="Times New Roman" panose="02020603050405020304" pitchFamily="18" charset="0"/>
              </a:rPr>
              <a:t>Od založení společnosti v roce 2016 se nám podařili velmi zajímavé akvizice, ať již z pohledu inženýrských činností, tak i z pohledu řízení datové infrastruktury. Za zmínku stojí ŠKODA AUTO a ŠKOENERGO, kde máme nasazen tým lidí v režimu 8/5 na úrovni technických dozorů a projektantů. Z hlediska řízení datové infrastruktury vyzdvihnu RAIFFEISENBANK, kde jsme dodali datovou infrastrukturu pro nové datové centrum, dále pak LETIŠTĚ PRAHA, kde došlo ke kompletnímu přesunu dlouhodobě operujícího systému pro monitoring fyzické infrastruktury od izraelské společnosti RIT TECHNOLOGIES na technologii IPHY v kombinaci s VM7 od společností REICHLE DE MASSARI a ATC ze Švýcarska a Německa. Dále pak NEMOCNICE NÁCHOD, kde je nasazen plnohodnotný systém IPHY od společnosti REICHLE DE MASSARI. V těchto případech jednáme a dodáváme technologie přímo od daných společností, nikoliv přes prostředníka.</a:t>
            </a:r>
            <a:endParaRPr lang="cs-CZ" altLang="cs-CZ" sz="1800" dirty="0">
              <a:ea typeface="Calibri" panose="020F0502020204030204" pitchFamily="34" charset="0"/>
              <a:cs typeface="Times New Roman" panose="02020603050405020304" pitchFamily="18" charset="0"/>
            </a:endParaRPr>
          </a:p>
        </p:txBody>
      </p:sp>
      <p:sp>
        <p:nvSpPr>
          <p:cNvPr id="34820" name="Zástupný symbol pro číslo snímku 3">
            <a:extLst>
              <a:ext uri="{FF2B5EF4-FFF2-40B4-BE49-F238E27FC236}">
                <a16:creationId xmlns:a16="http://schemas.microsoft.com/office/drawing/2014/main" id="{010DEA86-56BC-0F05-F6C5-CBAF63A946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87C5783-32A4-4D38-B0D3-12106A26171B}" type="slidenum">
              <a:rPr lang="cs-CZ" altLang="cs-CZ" smtClean="0"/>
              <a:pPr/>
              <a:t>11</a:t>
            </a:fld>
            <a:endParaRPr lang="cs-CZ"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a:extLst>
              <a:ext uri="{FF2B5EF4-FFF2-40B4-BE49-F238E27FC236}">
                <a16:creationId xmlns:a16="http://schemas.microsoft.com/office/drawing/2014/main" id="{FA0C8029-6047-A8E6-3919-45BB03CB96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Zástupný symbol pro poznámky 2">
            <a:extLst>
              <a:ext uri="{FF2B5EF4-FFF2-40B4-BE49-F238E27FC236}">
                <a16:creationId xmlns:a16="http://schemas.microsoft.com/office/drawing/2014/main" id="{8E1E5C79-FA0F-EF09-CF05-A38BC3C9A6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z="1800" dirty="0">
                <a:latin typeface="Calibri Light" panose="020F0302020204030204" pitchFamily="34" charset="0"/>
                <a:ea typeface="Calibri" panose="020F0502020204030204" pitchFamily="34" charset="0"/>
                <a:cs typeface="Times New Roman" panose="02020603050405020304" pitchFamily="18" charset="0"/>
              </a:rPr>
              <a:t>Hlavní sídlo a provozovnu máme v Brně a další zastoupení v podobě kancelářských prostor mám v Mladé Boleslavi a </a:t>
            </a:r>
            <a:r>
              <a:rPr lang="cs-CZ" altLang="cs-CZ" sz="1800" dirty="0" err="1">
                <a:latin typeface="Calibri Light" panose="020F0302020204030204" pitchFamily="34" charset="0"/>
                <a:ea typeface="Calibri" panose="020F0502020204030204" pitchFamily="34" charset="0"/>
                <a:cs typeface="Times New Roman" panose="02020603050405020304" pitchFamily="18" charset="0"/>
              </a:rPr>
              <a:t>Kvasinách</a:t>
            </a:r>
            <a:r>
              <a:rPr lang="cs-CZ" altLang="cs-CZ" sz="1800" dirty="0">
                <a:latin typeface="Calibri Light" panose="020F0302020204030204" pitchFamily="34" charset="0"/>
                <a:ea typeface="Calibri" panose="020F0502020204030204" pitchFamily="34" charset="0"/>
                <a:cs typeface="Times New Roman" panose="02020603050405020304" pitchFamily="18" charset="0"/>
              </a:rPr>
              <a:t>. Jsme schopni obsluhovat zákazníky na celém tuzemském trhu, ale i blízké zahraniční trhy. </a:t>
            </a:r>
            <a:endParaRPr lang="cs-CZ" altLang="cs-CZ" sz="1800" dirty="0">
              <a:ea typeface="Calibri" panose="020F0502020204030204" pitchFamily="34" charset="0"/>
              <a:cs typeface="Times New Roman" panose="02020603050405020304" pitchFamily="18" charset="0"/>
            </a:endParaRPr>
          </a:p>
        </p:txBody>
      </p:sp>
      <p:sp>
        <p:nvSpPr>
          <p:cNvPr id="36868" name="Zástupný symbol pro číslo snímku 3">
            <a:extLst>
              <a:ext uri="{FF2B5EF4-FFF2-40B4-BE49-F238E27FC236}">
                <a16:creationId xmlns:a16="http://schemas.microsoft.com/office/drawing/2014/main" id="{1C872073-28F2-9E65-B775-F8338A366C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D1F8FB4-C8AC-489B-8066-BA10013A56B5}" type="slidenum">
              <a:rPr lang="cs-CZ" altLang="cs-CZ" smtClean="0"/>
              <a:pPr/>
              <a:t>12</a:t>
            </a:fld>
            <a:endParaRPr lang="cs-CZ"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obrázek snímku 1">
            <a:extLst>
              <a:ext uri="{FF2B5EF4-FFF2-40B4-BE49-F238E27FC236}">
                <a16:creationId xmlns:a16="http://schemas.microsoft.com/office/drawing/2014/main" id="{2DC8F854-0B20-7185-9B4D-952FAE2CD3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Zástupný symbol pro poznámky 2">
            <a:extLst>
              <a:ext uri="{FF2B5EF4-FFF2-40B4-BE49-F238E27FC236}">
                <a16:creationId xmlns:a16="http://schemas.microsoft.com/office/drawing/2014/main" id="{B32F3EBB-62EA-294C-3EEA-F4F319AB61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38916" name="Zástupný symbol pro číslo snímku 3">
            <a:extLst>
              <a:ext uri="{FF2B5EF4-FFF2-40B4-BE49-F238E27FC236}">
                <a16:creationId xmlns:a16="http://schemas.microsoft.com/office/drawing/2014/main" id="{0B159AB8-844C-92EB-7FF0-D2260898A7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2A717C4-D652-4617-8601-D54746E393BA}" type="slidenum">
              <a:rPr lang="cs-CZ" altLang="cs-CZ" smtClean="0"/>
              <a:pPr/>
              <a:t>13</a:t>
            </a:fld>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obrázek snímku 1">
            <a:extLst>
              <a:ext uri="{FF2B5EF4-FFF2-40B4-BE49-F238E27FC236}">
                <a16:creationId xmlns:a16="http://schemas.microsoft.com/office/drawing/2014/main" id="{BAF82EBE-B54E-8023-B7AE-4A99C06970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Zástupný symbol pro poznámky 2">
            <a:extLst>
              <a:ext uri="{FF2B5EF4-FFF2-40B4-BE49-F238E27FC236}">
                <a16:creationId xmlns:a16="http://schemas.microsoft.com/office/drawing/2014/main" id="{C5D6794C-4908-3F72-2B90-7D60F059D2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lnSpc>
                <a:spcPct val="107000"/>
              </a:lnSpc>
              <a:spcAft>
                <a:spcPts val="800"/>
              </a:spcAft>
            </a:pPr>
            <a:r>
              <a:rPr lang="cs-CZ" altLang="cs-CZ" sz="1800" dirty="0">
                <a:latin typeface="Calibri Light" panose="020F0302020204030204" pitchFamily="34" charset="0"/>
                <a:ea typeface="Calibri" panose="020F0502020204030204" pitchFamily="34" charset="0"/>
                <a:cs typeface="Times New Roman" panose="02020603050405020304" pitchFamily="18" charset="0"/>
              </a:rPr>
              <a:t>VTG Engineering je mladou, ale za to dynamickou společností, která byla založena ve druhé polovině roku 2016. V tomto roce jsme vybudovali základní zázemí společnosti a realizovali na prvních projektech inženýrskou činnost.</a:t>
            </a:r>
          </a:p>
          <a:p>
            <a:pPr algn="just">
              <a:lnSpc>
                <a:spcPct val="107000"/>
              </a:lnSpc>
              <a:spcAft>
                <a:spcPts val="800"/>
              </a:spcAft>
            </a:pPr>
            <a:endParaRPr lang="cs-CZ" altLang="cs-CZ" sz="1800" dirty="0">
              <a:ea typeface="Calibri" panose="020F0502020204030204" pitchFamily="34" charset="0"/>
              <a:cs typeface="Times New Roman" panose="02020603050405020304" pitchFamily="18" charset="0"/>
            </a:endParaRPr>
          </a:p>
          <a:p>
            <a:pPr algn="just">
              <a:lnSpc>
                <a:spcPct val="107000"/>
              </a:lnSpc>
              <a:spcAft>
                <a:spcPts val="800"/>
              </a:spcAft>
            </a:pPr>
            <a:r>
              <a:rPr lang="cs-CZ" altLang="cs-CZ" sz="1800" dirty="0">
                <a:latin typeface="Calibri Light" panose="020F0302020204030204" pitchFamily="34" charset="0"/>
                <a:ea typeface="Calibri" panose="020F0502020204030204" pitchFamily="34" charset="0"/>
                <a:cs typeface="Times New Roman" panose="02020603050405020304" pitchFamily="18" charset="0"/>
              </a:rPr>
              <a:t>V následujícím roce jsme sestavili tým technických dozorů, který do dnešního dne obsluhuje největšího tuzemského zaměstnavatele ŠKODA AUTO. Rovněž se nám podařila změna stávající zavedené značky strukturované kabeláže a monitoringu fyzické infrastruktury u zákazníka LETIŠTĚ PRAHA, jež se stala novým standardem páteřních sítí. </a:t>
            </a:r>
          </a:p>
          <a:p>
            <a:pPr algn="just">
              <a:lnSpc>
                <a:spcPct val="107000"/>
              </a:lnSpc>
              <a:spcAft>
                <a:spcPts val="800"/>
              </a:spcAft>
            </a:pPr>
            <a:endParaRPr lang="cs-CZ" altLang="cs-CZ" sz="1800" dirty="0">
              <a:ea typeface="Calibri" panose="020F0502020204030204" pitchFamily="34" charset="0"/>
              <a:cs typeface="Times New Roman" panose="02020603050405020304" pitchFamily="18" charset="0"/>
            </a:endParaRPr>
          </a:p>
          <a:p>
            <a:pPr algn="just">
              <a:lnSpc>
                <a:spcPct val="107000"/>
              </a:lnSpc>
              <a:spcAft>
                <a:spcPts val="800"/>
              </a:spcAft>
            </a:pPr>
            <a:r>
              <a:rPr lang="cs-CZ" altLang="cs-CZ" sz="1800" dirty="0">
                <a:latin typeface="Calibri Light" panose="020F0302020204030204" pitchFamily="34" charset="0"/>
                <a:ea typeface="Calibri" panose="020F0502020204030204" pitchFamily="34" charset="0"/>
                <a:cs typeface="Times New Roman" panose="02020603050405020304" pitchFamily="18" charset="0"/>
              </a:rPr>
              <a:t>V roce 2018 jsme byly u zrodu nejmodernější lakovny ve střední Evropě, a to opět u zákazníka ŠKODA AUTO, kde plněním termínů a dodržováním standardů našimi technickými dozory bylo umožněno spuštění do provozu v plánovaném termínu. Vzhledem k tomu, že jsme mladý tým, tak stále máme čerstvé vazby do našich alma mater a vážíme si toho co nás naučili, tak právě z tohoto titulu se snažíme nabité zkušenosti vrátit zpět na akademickou půdu. Podílíme se na seminářích v rámci škol VUT Brno a VŠB Ostrava.</a:t>
            </a:r>
          </a:p>
          <a:p>
            <a:pPr algn="just">
              <a:lnSpc>
                <a:spcPct val="107000"/>
              </a:lnSpc>
              <a:spcAft>
                <a:spcPts val="800"/>
              </a:spcAft>
            </a:pPr>
            <a:endParaRPr lang="cs-CZ" altLang="cs-CZ" sz="1800" dirty="0">
              <a:ea typeface="Calibri" panose="020F0502020204030204" pitchFamily="34" charset="0"/>
              <a:cs typeface="Times New Roman" panose="02020603050405020304" pitchFamily="18" charset="0"/>
            </a:endParaRPr>
          </a:p>
          <a:p>
            <a:pPr algn="just">
              <a:lnSpc>
                <a:spcPct val="107000"/>
              </a:lnSpc>
              <a:spcAft>
                <a:spcPts val="800"/>
              </a:spcAft>
            </a:pPr>
            <a:r>
              <a:rPr lang="cs-CZ" altLang="cs-CZ" sz="1800" dirty="0">
                <a:latin typeface="Calibri Light" panose="020F0302020204030204" pitchFamily="34" charset="0"/>
                <a:ea typeface="Calibri" panose="020F0502020204030204" pitchFamily="34" charset="0"/>
                <a:cs typeface="Times New Roman" panose="02020603050405020304" pitchFamily="18" charset="0"/>
              </a:rPr>
              <a:t>Uvědomujeme si důležitost páteřní datové infrastruktury, bez které by dnes již většina středně velkých a velkých podniků nemohla existovat. Z tohoto důvodu jsme v roce 2019 oficiálně založili středisko pro řízení datové infrastruktury, kde úzce spolupracujeme s předními světovými výrobci oblasti monitoringu fyzické infrastruktury. Rovněž jsme se pustili do činností spojených s BIM postupy, protože věříme, že vynaložené úsilí v rámci inženýrský činností nekončí pouze u předání a dozorování realizaci staveb, ale soubor dat a informací by měl být využit i pro celou životnost stavby. Zde nám právě dochází k prolínání získaných dat při návrhu a realizací s oddělením řízení datové infrastruktury, které optimalizuje jednotlivé úkony a vytváří efektivní pracovní prostředí pro budoucí uživatele.</a:t>
            </a:r>
          </a:p>
          <a:p>
            <a:pPr algn="just">
              <a:lnSpc>
                <a:spcPct val="107000"/>
              </a:lnSpc>
              <a:spcAft>
                <a:spcPts val="800"/>
              </a:spcAft>
            </a:pPr>
            <a:endParaRPr lang="cs-CZ" altLang="cs-CZ" sz="1800" dirty="0">
              <a:ea typeface="Calibri" panose="020F0502020204030204" pitchFamily="34" charset="0"/>
              <a:cs typeface="Times New Roman" panose="02020603050405020304" pitchFamily="18" charset="0"/>
            </a:endParaRPr>
          </a:p>
          <a:p>
            <a:pPr algn="just">
              <a:lnSpc>
                <a:spcPct val="107000"/>
              </a:lnSpc>
              <a:spcAft>
                <a:spcPts val="800"/>
              </a:spcAft>
            </a:pPr>
            <a:r>
              <a:rPr lang="cs-CZ" altLang="cs-CZ" sz="1800" dirty="0">
                <a:latin typeface="Calibri Light" panose="020F0302020204030204" pitchFamily="34" charset="0"/>
                <a:ea typeface="Calibri" panose="020F0502020204030204" pitchFamily="34" charset="0"/>
                <a:cs typeface="Times New Roman" panose="02020603050405020304" pitchFamily="18" charset="0"/>
              </a:rPr>
              <a:t>Rok 2020 byl pro nás důležitým milníkem, jelikož se nám podařilo přesáhnout hranici 20-ti zaměstnanců. S růstem společnosti bylo pro nás důležité zavedení ERP systémů, abychom mohli efektivněji využívat naše zdroje. </a:t>
            </a:r>
            <a:endParaRPr lang="cs-CZ" altLang="cs-CZ" sz="1800" dirty="0">
              <a:ea typeface="Calibri" panose="020F0502020204030204" pitchFamily="34" charset="0"/>
              <a:cs typeface="Times New Roman" panose="02020603050405020304" pitchFamily="18" charset="0"/>
            </a:endParaRPr>
          </a:p>
        </p:txBody>
      </p:sp>
      <p:sp>
        <p:nvSpPr>
          <p:cNvPr id="18436" name="Zástupný symbol pro číslo snímku 3">
            <a:extLst>
              <a:ext uri="{FF2B5EF4-FFF2-40B4-BE49-F238E27FC236}">
                <a16:creationId xmlns:a16="http://schemas.microsoft.com/office/drawing/2014/main" id="{C684C861-3696-DB31-8063-36FBA63487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A2DD6EA-A579-4EDD-90F5-A03A8091F0FF}" type="slidenum">
              <a:rPr lang="cs-CZ" altLang="cs-CZ" smtClean="0"/>
              <a:pPr/>
              <a:t>3</a:t>
            </a:fld>
            <a:endParaRPr lang="cs-CZ" altLang="cs-CZ"/>
          </a:p>
        </p:txBody>
      </p:sp>
    </p:spTree>
    <p:extLst>
      <p:ext uri="{BB962C8B-B14F-4D97-AF65-F5344CB8AC3E}">
        <p14:creationId xmlns:p14="http://schemas.microsoft.com/office/powerpoint/2010/main" val="829151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obrázek snímku 1">
            <a:extLst>
              <a:ext uri="{FF2B5EF4-FFF2-40B4-BE49-F238E27FC236}">
                <a16:creationId xmlns:a16="http://schemas.microsoft.com/office/drawing/2014/main" id="{533BE23A-A3AD-A800-E8DB-E87086782E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Zástupný symbol pro poznámky 2">
            <a:extLst>
              <a:ext uri="{FF2B5EF4-FFF2-40B4-BE49-F238E27FC236}">
                <a16:creationId xmlns:a16="http://schemas.microsoft.com/office/drawing/2014/main" id="{03D570A8-6F7A-14C3-6DF2-F9B47A749F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z="1800" dirty="0">
                <a:latin typeface="Calibri Light" panose="020F0302020204030204" pitchFamily="34" charset="0"/>
                <a:ea typeface="Calibri" panose="020F0502020204030204" pitchFamily="34" charset="0"/>
                <a:cs typeface="Times New Roman" panose="02020603050405020304" pitchFamily="18" charset="0"/>
              </a:rPr>
              <a:t>Od založení naší společnosti jsme značně rozšířili a posílili jednotlivá oddělení, abychom byli schopni zákazníkům nabídnout profesionální a plnohodnotné služby. Náš tým se opírá o zkušené kolegy, viz počty jednotlivých lidí v týmech a neustále rosteme.</a:t>
            </a:r>
            <a:endParaRPr lang="cs-CZ" altLang="cs-CZ" sz="1800" dirty="0">
              <a:ea typeface="Calibri" panose="020F0502020204030204" pitchFamily="34" charset="0"/>
              <a:cs typeface="Times New Roman" panose="02020603050405020304" pitchFamily="18" charset="0"/>
            </a:endParaRPr>
          </a:p>
        </p:txBody>
      </p:sp>
      <p:sp>
        <p:nvSpPr>
          <p:cNvPr id="20484" name="Zástupný symbol pro číslo snímku 3">
            <a:extLst>
              <a:ext uri="{FF2B5EF4-FFF2-40B4-BE49-F238E27FC236}">
                <a16:creationId xmlns:a16="http://schemas.microsoft.com/office/drawing/2014/main" id="{ABDDC4ED-DC6B-7238-E29A-47BA4D63E3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C202296-1F28-41E8-BFD7-FB499AED8910}" type="slidenum">
              <a:rPr lang="cs-CZ" altLang="cs-CZ" smtClean="0"/>
              <a:pPr/>
              <a:t>4</a:t>
            </a:fld>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obrázek snímku 1">
            <a:extLst>
              <a:ext uri="{FF2B5EF4-FFF2-40B4-BE49-F238E27FC236}">
                <a16:creationId xmlns:a16="http://schemas.microsoft.com/office/drawing/2014/main" id="{2AB6E2F8-3359-6A44-5F18-6C80E8037D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Zástupný symbol pro poznámky 2">
            <a:extLst>
              <a:ext uri="{FF2B5EF4-FFF2-40B4-BE49-F238E27FC236}">
                <a16:creationId xmlns:a16="http://schemas.microsoft.com/office/drawing/2014/main" id="{6E0A57BD-76C2-4DEC-5A07-89F6256102EF}"/>
              </a:ext>
            </a:extLst>
          </p:cNvPr>
          <p:cNvSpPr>
            <a:spLocks noGrp="1" noChangeArrowheads="1"/>
          </p:cNvSpPr>
          <p:nvPr>
            <p:ph type="body" idx="1"/>
          </p:nvPr>
        </p:nvSpPr>
        <p:spPr bwMode="auto"/>
        <p:txBody>
          <a:bodyPr wrap="square" numCol="1" anchor="t" anchorCtr="0" compatLnSpc="1">
            <a:prstTxWarp prst="textNoShape">
              <a:avLst/>
            </a:prstTxWarp>
          </a:bodyPr>
          <a:lstStyle/>
          <a:p>
            <a:pPr algn="just">
              <a:lnSpc>
                <a:spcPct val="107000"/>
              </a:lnSpc>
              <a:spcAft>
                <a:spcPts val="800"/>
              </a:spcAft>
              <a:defRPr/>
            </a:pPr>
            <a:r>
              <a:rPr lang="cs-CZ" sz="1800" dirty="0">
                <a:latin typeface="Calibri Light" panose="020F0302020204030204" pitchFamily="34" charset="0"/>
                <a:ea typeface="Calibri" panose="020F0502020204030204" pitchFamily="34" charset="0"/>
                <a:cs typeface="Times New Roman" panose="02020603050405020304" pitchFamily="18" charset="0"/>
              </a:rPr>
              <a:t>Primární zaměření spočívá v inženýringu kolem slaboproudých systémů, bez kterých se v různých objemech neobejde žádná komerční ani privátní stavba. V oblasti naší působnosti jsou pro nás důležité systémy:</a:t>
            </a:r>
            <a:endParaRPr lang="cs-CZ" sz="1800" dirty="0">
              <a:ea typeface="Calibri" panose="020F0502020204030204" pitchFamily="34" charset="0"/>
              <a:cs typeface="Times New Roman" panose="02020603050405020304" pitchFamily="18" charset="0"/>
            </a:endParaRPr>
          </a:p>
          <a:p>
            <a:pPr marL="342900" indent="-342900" algn="just">
              <a:lnSpc>
                <a:spcPct val="107000"/>
              </a:lnSpc>
              <a:buFont typeface="Calibri Light" panose="020F0302020204030204" pitchFamily="34" charset="0"/>
              <a:buChar char="-"/>
              <a:defRPr/>
            </a:pPr>
            <a:r>
              <a:rPr lang="cs-CZ" sz="1800" dirty="0">
                <a:latin typeface="Calibri Light" panose="020F0302020204030204" pitchFamily="34" charset="0"/>
                <a:ea typeface="Calibri" panose="020F0502020204030204" pitchFamily="34" charset="0"/>
                <a:cs typeface="Times New Roman" panose="02020603050405020304" pitchFamily="18" charset="0"/>
              </a:rPr>
              <a:t>EPS (Elektrická Požární Signalizace)	Příklady: SCHRACK, ESSER – HONEYWELL, LITES, ZETTLER, SIEMENS</a:t>
            </a:r>
            <a:endParaRPr lang="cs-CZ" sz="1800" dirty="0">
              <a:ea typeface="Calibri" panose="020F0502020204030204" pitchFamily="34" charset="0"/>
              <a:cs typeface="Times New Roman" panose="02020603050405020304" pitchFamily="18" charset="0"/>
            </a:endParaRPr>
          </a:p>
          <a:p>
            <a:pPr marL="342900" indent="-342900" algn="just">
              <a:lnSpc>
                <a:spcPct val="107000"/>
              </a:lnSpc>
              <a:buFont typeface="Calibri Light" panose="020F0302020204030204" pitchFamily="34" charset="0"/>
              <a:buChar char="-"/>
              <a:defRPr/>
            </a:pPr>
            <a:r>
              <a:rPr lang="cs-CZ" sz="1800" dirty="0">
                <a:latin typeface="Calibri Light" panose="020F0302020204030204" pitchFamily="34" charset="0"/>
                <a:ea typeface="Calibri" panose="020F0502020204030204" pitchFamily="34" charset="0"/>
                <a:cs typeface="Times New Roman" panose="02020603050405020304" pitchFamily="18" charset="0"/>
              </a:rPr>
              <a:t>ER (Evakuační Rozhlas)		Příklady: ESSER VARIODYN, BOSH – PLENA, SCHRACK - GM, RCS</a:t>
            </a:r>
            <a:endParaRPr lang="cs-CZ" sz="1800" dirty="0">
              <a:ea typeface="Calibri" panose="020F0502020204030204" pitchFamily="34" charset="0"/>
              <a:cs typeface="Times New Roman" panose="02020603050405020304" pitchFamily="18" charset="0"/>
            </a:endParaRPr>
          </a:p>
          <a:p>
            <a:pPr marL="342900" indent="-342900" algn="just">
              <a:lnSpc>
                <a:spcPct val="107000"/>
              </a:lnSpc>
              <a:buFont typeface="Calibri Light" panose="020F0302020204030204" pitchFamily="34" charset="0"/>
              <a:buChar char="-"/>
              <a:defRPr/>
            </a:pPr>
            <a:r>
              <a:rPr lang="cs-CZ" sz="1800" dirty="0">
                <a:latin typeface="Calibri Light" panose="020F0302020204030204" pitchFamily="34" charset="0"/>
                <a:ea typeface="Calibri" panose="020F0502020204030204" pitchFamily="34" charset="0"/>
                <a:cs typeface="Times New Roman" panose="02020603050405020304" pitchFamily="18" charset="0"/>
              </a:rPr>
              <a:t>UKS (Univerzální Kabelážní Systém)	Příklady: LEGRAND, REICHLE DE MASSARI, WIREX, HUBER+SUHNER</a:t>
            </a:r>
            <a:endParaRPr lang="cs-CZ" sz="1800" dirty="0">
              <a:ea typeface="Calibri" panose="020F0502020204030204" pitchFamily="34" charset="0"/>
              <a:cs typeface="Times New Roman" panose="02020603050405020304" pitchFamily="18" charset="0"/>
            </a:endParaRPr>
          </a:p>
          <a:p>
            <a:pPr marL="342900" indent="-342900" algn="just">
              <a:lnSpc>
                <a:spcPct val="107000"/>
              </a:lnSpc>
              <a:buFont typeface="Calibri Light" panose="020F0302020204030204" pitchFamily="34" charset="0"/>
              <a:buChar char="-"/>
              <a:defRPr/>
            </a:pPr>
            <a:r>
              <a:rPr lang="cs-CZ" sz="1800" dirty="0">
                <a:latin typeface="Calibri Light" panose="020F0302020204030204" pitchFamily="34" charset="0"/>
                <a:ea typeface="Calibri" panose="020F0502020204030204" pitchFamily="34" charset="0"/>
                <a:cs typeface="Times New Roman" panose="02020603050405020304" pitchFamily="18" charset="0"/>
              </a:rPr>
              <a:t>SMART BUILDINGS		Příklady: LOXONE, REICHLE DE MASSARI</a:t>
            </a:r>
            <a:endParaRPr lang="cs-CZ" sz="1800" dirty="0">
              <a:ea typeface="Calibri" panose="020F0502020204030204" pitchFamily="34" charset="0"/>
              <a:cs typeface="Times New Roman" panose="02020603050405020304" pitchFamily="18" charset="0"/>
            </a:endParaRPr>
          </a:p>
          <a:p>
            <a:pPr marL="342900" indent="-342900" algn="just">
              <a:lnSpc>
                <a:spcPct val="107000"/>
              </a:lnSpc>
              <a:buFont typeface="Calibri Light" panose="020F0302020204030204" pitchFamily="34" charset="0"/>
              <a:buChar char="-"/>
              <a:defRPr/>
            </a:pPr>
            <a:r>
              <a:rPr lang="cs-CZ" sz="1800" dirty="0">
                <a:latin typeface="Calibri Light" panose="020F0302020204030204" pitchFamily="34" charset="0"/>
                <a:ea typeface="Calibri" panose="020F0502020204030204" pitchFamily="34" charset="0"/>
                <a:cs typeface="Times New Roman" panose="02020603050405020304" pitchFamily="18" charset="0"/>
              </a:rPr>
              <a:t>PZTS (Poplachový, Zabezpečovací a Tísňový systém) Příklady: JABLOTRON, GALAXY, EISS, HONEYWELL</a:t>
            </a:r>
            <a:endParaRPr lang="cs-CZ" sz="1800" dirty="0">
              <a:ea typeface="Calibri" panose="020F0502020204030204" pitchFamily="34" charset="0"/>
              <a:cs typeface="Times New Roman" panose="02020603050405020304" pitchFamily="18" charset="0"/>
            </a:endParaRPr>
          </a:p>
          <a:p>
            <a:pPr marL="342900" indent="-342900" algn="just">
              <a:lnSpc>
                <a:spcPct val="107000"/>
              </a:lnSpc>
              <a:buFont typeface="Calibri Light" panose="020F0302020204030204" pitchFamily="34" charset="0"/>
              <a:buChar char="-"/>
              <a:defRPr/>
            </a:pPr>
            <a:r>
              <a:rPr lang="cs-CZ" sz="1800" dirty="0">
                <a:latin typeface="Calibri Light" panose="020F0302020204030204" pitchFamily="34" charset="0"/>
                <a:ea typeface="Calibri" panose="020F0502020204030204" pitchFamily="34" charset="0"/>
                <a:cs typeface="Times New Roman" panose="02020603050405020304" pitchFamily="18" charset="0"/>
              </a:rPr>
              <a:t>CCTV (Uzavřený televizní okruh)	Příklady: AVIGILON, SAMSUNG, AXIS, OMNICAST - GENETEC</a:t>
            </a:r>
            <a:endParaRPr lang="cs-CZ" sz="1800" dirty="0">
              <a:ea typeface="Calibri" panose="020F0502020204030204" pitchFamily="34" charset="0"/>
              <a:cs typeface="Times New Roman" panose="02020603050405020304" pitchFamily="18" charset="0"/>
            </a:endParaRPr>
          </a:p>
          <a:p>
            <a:pPr marL="342900" indent="-342900" algn="just">
              <a:lnSpc>
                <a:spcPct val="107000"/>
              </a:lnSpc>
              <a:buFont typeface="Calibri Light" panose="020F0302020204030204" pitchFamily="34" charset="0"/>
              <a:buChar char="-"/>
              <a:defRPr/>
            </a:pPr>
            <a:r>
              <a:rPr lang="cs-CZ" sz="1800" dirty="0">
                <a:latin typeface="Calibri Light" panose="020F0302020204030204" pitchFamily="34" charset="0"/>
                <a:ea typeface="Calibri" panose="020F0502020204030204" pitchFamily="34" charset="0"/>
                <a:cs typeface="Times New Roman" panose="02020603050405020304" pitchFamily="18" charset="0"/>
              </a:rPr>
              <a:t>GN (Grafická Nadstavba)	Příklady: C4, ALVIS, A2D, SBI, EISS	</a:t>
            </a:r>
            <a:endParaRPr lang="cs-CZ" sz="1800" dirty="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Calibri Light" panose="020F0302020204030204" pitchFamily="34" charset="0"/>
              <a:buChar char="-"/>
              <a:defRPr/>
            </a:pPr>
            <a:r>
              <a:rPr lang="cs-CZ" sz="1800" dirty="0">
                <a:latin typeface="Calibri Light" panose="020F0302020204030204" pitchFamily="34" charset="0"/>
                <a:ea typeface="Calibri" panose="020F0502020204030204" pitchFamily="34" charset="0"/>
                <a:cs typeface="Times New Roman" panose="02020603050405020304" pitchFamily="18" charset="0"/>
              </a:rPr>
              <a:t>EKV (Elektronická Kontrola Vstupů)	Příklady: IMA, AKTION, EISS, GALAXY, NORTEN</a:t>
            </a:r>
            <a:endParaRPr lang="cs-CZ" sz="1800" dirty="0">
              <a:ea typeface="Calibri" panose="020F0502020204030204" pitchFamily="34" charset="0"/>
              <a:cs typeface="Times New Roman" panose="02020603050405020304" pitchFamily="18" charset="0"/>
            </a:endParaRPr>
          </a:p>
        </p:txBody>
      </p:sp>
      <p:sp>
        <p:nvSpPr>
          <p:cNvPr id="22532" name="Zástupný symbol pro číslo snímku 3">
            <a:extLst>
              <a:ext uri="{FF2B5EF4-FFF2-40B4-BE49-F238E27FC236}">
                <a16:creationId xmlns:a16="http://schemas.microsoft.com/office/drawing/2014/main" id="{193B90C9-7C61-9C4B-DD24-2D6121D410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59EE880-D402-4544-8B61-6197FA7CE8FA}" type="slidenum">
              <a:rPr lang="cs-CZ" altLang="cs-CZ" smtClean="0"/>
              <a:pPr/>
              <a:t>5</a:t>
            </a:fld>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a:extLst>
              <a:ext uri="{FF2B5EF4-FFF2-40B4-BE49-F238E27FC236}">
                <a16:creationId xmlns:a16="http://schemas.microsoft.com/office/drawing/2014/main" id="{62777149-C8BF-DC19-4A7A-7651AAC35F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Zástupný symbol pro poznámky 2">
            <a:extLst>
              <a:ext uri="{FF2B5EF4-FFF2-40B4-BE49-F238E27FC236}">
                <a16:creationId xmlns:a16="http://schemas.microsoft.com/office/drawing/2014/main" id="{339F6215-FCC3-4309-3F1F-1F5048A25A6D}"/>
              </a:ext>
            </a:extLst>
          </p:cNvPr>
          <p:cNvSpPr>
            <a:spLocks noGrp="1" noChangeArrowheads="1"/>
          </p:cNvSpPr>
          <p:nvPr>
            <p:ph type="body" idx="1"/>
          </p:nvPr>
        </p:nvSpPr>
        <p:spPr bwMode="auto"/>
        <p:txBody>
          <a:bodyPr wrap="square" numCol="1" anchor="t" anchorCtr="0" compatLnSpc="1">
            <a:prstTxWarp prst="textNoShape">
              <a:avLst/>
            </a:prstTxWarp>
          </a:bodyPr>
          <a:lstStyle/>
          <a:p>
            <a:pPr algn="just">
              <a:lnSpc>
                <a:spcPct val="107000"/>
              </a:lnSpc>
              <a:spcAft>
                <a:spcPts val="800"/>
              </a:spcAft>
              <a:defRPr/>
            </a:pPr>
            <a:r>
              <a:rPr lang="cs-CZ" sz="1800" dirty="0">
                <a:latin typeface="Calibri Light" panose="020F0302020204030204" pitchFamily="34" charset="0"/>
                <a:ea typeface="Calibri" panose="020F0502020204030204" pitchFamily="34" charset="0"/>
                <a:cs typeface="Times New Roman" panose="02020603050405020304" pitchFamily="18" charset="0"/>
              </a:rPr>
              <a:t>Projekce slaboproudých systémů není pouze jedinou činností, kterou se zabýváme, ale jsme schopni zákazníků nabídnout širší portfolio služeb. Mezi ně patří například:</a:t>
            </a:r>
            <a:endParaRPr lang="cs-CZ" sz="1800" dirty="0">
              <a:ea typeface="Calibri" panose="020F0502020204030204" pitchFamily="34" charset="0"/>
              <a:cs typeface="Times New Roman" panose="02020603050405020304" pitchFamily="18" charset="0"/>
            </a:endParaRPr>
          </a:p>
          <a:p>
            <a:pPr marL="342900" indent="-342900" algn="just">
              <a:lnSpc>
                <a:spcPct val="107000"/>
              </a:lnSpc>
              <a:buFont typeface="Calibri Light" panose="020F0302020204030204" pitchFamily="34" charset="0"/>
              <a:buChar char="-"/>
              <a:defRPr/>
            </a:pPr>
            <a:r>
              <a:rPr lang="cs-CZ" sz="1800" b="1" dirty="0">
                <a:latin typeface="Calibri Light" panose="020F0302020204030204" pitchFamily="34" charset="0"/>
                <a:ea typeface="Calibri" panose="020F0502020204030204" pitchFamily="34" charset="0"/>
                <a:cs typeface="Times New Roman" panose="02020603050405020304" pitchFamily="18" charset="0"/>
              </a:rPr>
              <a:t>Poradenství:</a:t>
            </a:r>
            <a:r>
              <a:rPr lang="cs-CZ" sz="1800" dirty="0">
                <a:latin typeface="Calibri Light" panose="020F0302020204030204" pitchFamily="34" charset="0"/>
                <a:ea typeface="Calibri" panose="020F0502020204030204" pitchFamily="34" charset="0"/>
                <a:cs typeface="Times New Roman" panose="02020603050405020304" pitchFamily="18" charset="0"/>
              </a:rPr>
              <a:t> Před započetím prací na objemných projektech je vhodné zpracovat studii proveditelnosti a v této části provést analýzu stavu, identifikovat případná rizika a nastavit směr budoucího funkčního záměru s ohledem na vynaložené náklady.</a:t>
            </a:r>
            <a:endParaRPr lang="cs-CZ" sz="1800" dirty="0">
              <a:ea typeface="Calibri" panose="020F0502020204030204" pitchFamily="34" charset="0"/>
              <a:cs typeface="Times New Roman" panose="02020603050405020304" pitchFamily="18" charset="0"/>
            </a:endParaRPr>
          </a:p>
          <a:p>
            <a:pPr marL="342900" indent="-342900" algn="just">
              <a:lnSpc>
                <a:spcPct val="107000"/>
              </a:lnSpc>
              <a:buFont typeface="Calibri Light" panose="020F0302020204030204" pitchFamily="34" charset="0"/>
              <a:buChar char="-"/>
              <a:defRPr/>
            </a:pPr>
            <a:r>
              <a:rPr lang="cs-CZ" sz="1800" b="1" dirty="0">
                <a:latin typeface="Calibri Light" panose="020F0302020204030204" pitchFamily="34" charset="0"/>
                <a:ea typeface="Calibri" panose="020F0502020204030204" pitchFamily="34" charset="0"/>
                <a:cs typeface="Times New Roman" panose="02020603050405020304" pitchFamily="18" charset="0"/>
              </a:rPr>
              <a:t>Projekčně – inženýrská činnost:</a:t>
            </a:r>
            <a:r>
              <a:rPr lang="cs-CZ" sz="1800" dirty="0">
                <a:latin typeface="Calibri Light" panose="020F0302020204030204" pitchFamily="34" charset="0"/>
                <a:ea typeface="Calibri" panose="020F0502020204030204" pitchFamily="34" charset="0"/>
                <a:cs typeface="Times New Roman" panose="02020603050405020304" pitchFamily="18" charset="0"/>
              </a:rPr>
              <a:t> Rozhodně jednou z nejdůležitějších činností v rámci projekce je zajištění koordinace s ostatními profesními celky, aby byla zajištěná správná funkce a návaznost systémů. Standardně jednáme v zastoupení investora s dotčenými orgány, případně s dodavateli budoucích technologií a systémů.</a:t>
            </a:r>
            <a:endParaRPr lang="cs-CZ" sz="1800" dirty="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Calibri Light" panose="020F0302020204030204" pitchFamily="34" charset="0"/>
              <a:buChar char="-"/>
              <a:defRPr/>
            </a:pPr>
            <a:r>
              <a:rPr lang="cs-CZ" sz="1800" b="1" dirty="0">
                <a:latin typeface="Calibri Light" panose="020F0302020204030204" pitchFamily="34" charset="0"/>
                <a:ea typeface="Calibri" panose="020F0502020204030204" pitchFamily="34" charset="0"/>
                <a:cs typeface="Times New Roman" panose="02020603050405020304" pitchFamily="18" charset="0"/>
              </a:rPr>
              <a:t>Autorský dozor:</a:t>
            </a:r>
            <a:r>
              <a:rPr lang="cs-CZ" sz="1800" dirty="0">
                <a:latin typeface="Calibri Light" panose="020F0302020204030204" pitchFamily="34" charset="0"/>
                <a:ea typeface="Calibri" panose="020F0502020204030204" pitchFamily="34" charset="0"/>
                <a:cs typeface="Times New Roman" panose="02020603050405020304" pitchFamily="18" charset="0"/>
              </a:rPr>
              <a:t> V rámci realizace může často docházet k nesouladu s projektovou dokumentací vůči aktuální rozestavěnosti objektu a je nutné řešit vzniklé komplikace za běhu. Běžně tímto způsobem zastupujeme záměr investora a řešíme soulad s prováděnými činnostmi s ohledem na kvalitu a rozpočet.</a:t>
            </a:r>
            <a:endParaRPr lang="cs-CZ" sz="1800" dirty="0">
              <a:ea typeface="Calibri" panose="020F0502020204030204" pitchFamily="34" charset="0"/>
              <a:cs typeface="Times New Roman" panose="02020603050405020304" pitchFamily="18" charset="0"/>
            </a:endParaRPr>
          </a:p>
        </p:txBody>
      </p:sp>
      <p:sp>
        <p:nvSpPr>
          <p:cNvPr id="24580" name="Zástupný symbol pro číslo snímku 3">
            <a:extLst>
              <a:ext uri="{FF2B5EF4-FFF2-40B4-BE49-F238E27FC236}">
                <a16:creationId xmlns:a16="http://schemas.microsoft.com/office/drawing/2014/main" id="{AD5B0B1D-5610-1EB8-28BC-9AD7308967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9683446-F471-459B-B886-C6D3F8D654F1}" type="slidenum">
              <a:rPr lang="cs-CZ" altLang="cs-CZ" smtClean="0"/>
              <a:pPr/>
              <a:t>6</a:t>
            </a:fld>
            <a:endParaRPr lang="cs-CZ"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a:extLst>
              <a:ext uri="{FF2B5EF4-FFF2-40B4-BE49-F238E27FC236}">
                <a16:creationId xmlns:a16="http://schemas.microsoft.com/office/drawing/2014/main" id="{13828C04-585A-773A-31AD-B812A1CFEF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Zástupný symbol pro poznámky 2">
            <a:extLst>
              <a:ext uri="{FF2B5EF4-FFF2-40B4-BE49-F238E27FC236}">
                <a16:creationId xmlns:a16="http://schemas.microsoft.com/office/drawing/2014/main" id="{7353C1E0-8375-4327-8951-121A68D7D1D0}"/>
              </a:ext>
            </a:extLst>
          </p:cNvPr>
          <p:cNvSpPr>
            <a:spLocks noGrp="1" noChangeArrowheads="1"/>
          </p:cNvSpPr>
          <p:nvPr>
            <p:ph type="body" idx="1"/>
          </p:nvPr>
        </p:nvSpPr>
        <p:spPr bwMode="auto"/>
        <p:txBody>
          <a:bodyPr wrap="square" numCol="1" anchor="t" anchorCtr="0" compatLnSpc="1">
            <a:prstTxWarp prst="textNoShape">
              <a:avLst/>
            </a:prstTxWarp>
          </a:bodyPr>
          <a:lstStyle/>
          <a:p>
            <a:pPr marL="342900" indent="-342900" algn="just">
              <a:lnSpc>
                <a:spcPct val="107000"/>
              </a:lnSpc>
              <a:buFont typeface="Calibri Light" panose="020F0302020204030204" pitchFamily="34" charset="0"/>
              <a:buChar char="-"/>
              <a:defRPr/>
            </a:pPr>
            <a:r>
              <a:rPr lang="cs-CZ" sz="1800" b="1" dirty="0">
                <a:latin typeface="Calibri Light" panose="020F0302020204030204" pitchFamily="34" charset="0"/>
                <a:ea typeface="Calibri" panose="020F0502020204030204" pitchFamily="34" charset="0"/>
                <a:cs typeface="Times New Roman" panose="02020603050405020304" pitchFamily="18" charset="0"/>
              </a:rPr>
              <a:t>Technický dozor:</a:t>
            </a:r>
            <a:r>
              <a:rPr lang="cs-CZ" sz="1800" dirty="0">
                <a:latin typeface="Calibri Light" panose="020F0302020204030204" pitchFamily="34" charset="0"/>
                <a:ea typeface="Calibri" panose="020F0502020204030204" pitchFamily="34" charset="0"/>
                <a:cs typeface="Times New Roman" panose="02020603050405020304" pitchFamily="18" charset="0"/>
              </a:rPr>
              <a:t> Dodržování kvality provedené instalace je nezbytně důležitá, stejně tak dodržení veškerých instalačních postupů výrobců a dodržení norem je samozřejmostí. Čas od času i profesionální a dlouhodobě zkušené instalační firmy mohou slevit ze svých nároků, což se projevuje nejvíce v časovém presu realizace. Proto technický dozor stavebníka je důležitou pozicí v rámci realizace.</a:t>
            </a:r>
            <a:endParaRPr lang="cs-CZ" sz="1800" dirty="0">
              <a:ea typeface="Calibri" panose="020F0502020204030204" pitchFamily="34" charset="0"/>
              <a:cs typeface="Times New Roman" panose="02020603050405020304" pitchFamily="18" charset="0"/>
            </a:endParaRPr>
          </a:p>
          <a:p>
            <a:pPr marL="342900" indent="-342900" algn="just">
              <a:lnSpc>
                <a:spcPct val="107000"/>
              </a:lnSpc>
              <a:buFont typeface="Calibri Light" panose="020F0302020204030204" pitchFamily="34" charset="0"/>
              <a:buChar char="-"/>
              <a:defRPr/>
            </a:pPr>
            <a:r>
              <a:rPr lang="cs-CZ" sz="1800" b="1" dirty="0">
                <a:latin typeface="Calibri Light" panose="020F0302020204030204" pitchFamily="34" charset="0"/>
                <a:ea typeface="Calibri" panose="020F0502020204030204" pitchFamily="34" charset="0"/>
                <a:cs typeface="Times New Roman" panose="02020603050405020304" pitchFamily="18" charset="0"/>
              </a:rPr>
              <a:t>Projektový management:</a:t>
            </a:r>
            <a:r>
              <a:rPr lang="cs-CZ" sz="1800" dirty="0">
                <a:latin typeface="Calibri Light" panose="020F0302020204030204" pitchFamily="34" charset="0"/>
                <a:ea typeface="Calibri" panose="020F0502020204030204" pitchFamily="34" charset="0"/>
                <a:cs typeface="Times New Roman" panose="02020603050405020304" pitchFamily="18" charset="0"/>
              </a:rPr>
              <a:t> U rozsáhlých projektů je důležitá koordinace a návaznost prováděných činností, proto zákazníkovi nabízíme stanovení harmonogramů a jejich dodržování, stejně tak zjišťování více a méně prací s ohledem na stanovený rozpočet.</a:t>
            </a:r>
            <a:endParaRPr lang="cs-CZ" sz="1800" dirty="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Calibri Light" panose="020F0302020204030204" pitchFamily="34" charset="0"/>
              <a:buChar char="-"/>
              <a:defRPr/>
            </a:pPr>
            <a:r>
              <a:rPr lang="cs-CZ" sz="1800" b="1" dirty="0">
                <a:latin typeface="Calibri Light" panose="020F0302020204030204" pitchFamily="34" charset="0"/>
                <a:ea typeface="Calibri" panose="020F0502020204030204" pitchFamily="34" charset="0"/>
                <a:cs typeface="Times New Roman" panose="02020603050405020304" pitchFamily="18" charset="0"/>
              </a:rPr>
              <a:t>Řízení datové infrastruktury:</a:t>
            </a:r>
            <a:r>
              <a:rPr lang="cs-CZ" sz="1800" dirty="0">
                <a:latin typeface="Calibri Light" panose="020F0302020204030204" pitchFamily="34" charset="0"/>
                <a:ea typeface="Calibri" panose="020F0502020204030204" pitchFamily="34" charset="0"/>
                <a:cs typeface="Times New Roman" panose="02020603050405020304" pitchFamily="18" charset="0"/>
              </a:rPr>
              <a:t> obsahuje činnosti, se kterými se setkávají jednotlivý pracovníci investora po uvedení technologií do provozu. Základem je on-line monitorovací systém provázaný na aktuální stavební dokumentace, což poté umožňuje sledovat dění v síti v reálném čase, zjišťovat volné kapacity zdrojů, plánovat a reportovat. Jedná se o nástroje, které pomáhají optimalizovat budoucí náklady a předcházet neočekávaným výpadkům v síti.</a:t>
            </a:r>
            <a:endParaRPr lang="cs-CZ" sz="1800" dirty="0">
              <a:ea typeface="Calibri" panose="020F0502020204030204" pitchFamily="34" charset="0"/>
              <a:cs typeface="Times New Roman" panose="02020603050405020304" pitchFamily="18" charset="0"/>
            </a:endParaRPr>
          </a:p>
        </p:txBody>
      </p:sp>
      <p:sp>
        <p:nvSpPr>
          <p:cNvPr id="26628" name="Zástupný symbol pro číslo snímku 3">
            <a:extLst>
              <a:ext uri="{FF2B5EF4-FFF2-40B4-BE49-F238E27FC236}">
                <a16:creationId xmlns:a16="http://schemas.microsoft.com/office/drawing/2014/main" id="{92F1B8FE-A2D4-195D-F81E-FBBFDED308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4590DC4-A9E9-446E-814F-EDD339A72249}" type="slidenum">
              <a:rPr lang="cs-CZ" altLang="cs-CZ" smtClean="0"/>
              <a:pPr/>
              <a:t>7</a:t>
            </a:fld>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a:extLst>
              <a:ext uri="{FF2B5EF4-FFF2-40B4-BE49-F238E27FC236}">
                <a16:creationId xmlns:a16="http://schemas.microsoft.com/office/drawing/2014/main" id="{34047F37-2CCD-5608-001E-7D7BF0F8D0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Zástupný symbol pro poznámky 2">
            <a:extLst>
              <a:ext uri="{FF2B5EF4-FFF2-40B4-BE49-F238E27FC236}">
                <a16:creationId xmlns:a16="http://schemas.microsoft.com/office/drawing/2014/main" id="{B1EE452A-37FD-A400-88D1-BA59A5AA96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28676" name="Zástupný symbol pro číslo snímku 3">
            <a:extLst>
              <a:ext uri="{FF2B5EF4-FFF2-40B4-BE49-F238E27FC236}">
                <a16:creationId xmlns:a16="http://schemas.microsoft.com/office/drawing/2014/main" id="{370A254A-DC7E-03AD-87E5-D8FD643450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0FA9109-733D-4C48-A999-0E4427B13347}" type="slidenum">
              <a:rPr lang="cs-CZ" altLang="cs-CZ" smtClean="0"/>
              <a:pPr/>
              <a:t>8</a:t>
            </a:fld>
            <a:endParaRPr lang="cs-CZ"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a:extLst>
              <a:ext uri="{FF2B5EF4-FFF2-40B4-BE49-F238E27FC236}">
                <a16:creationId xmlns:a16="http://schemas.microsoft.com/office/drawing/2014/main" id="{F8960C40-9A0E-7A67-D13F-CF8743CEBE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Zástupný symbol pro poznámky 2">
            <a:extLst>
              <a:ext uri="{FF2B5EF4-FFF2-40B4-BE49-F238E27FC236}">
                <a16:creationId xmlns:a16="http://schemas.microsoft.com/office/drawing/2014/main" id="{1FA2F565-0555-DD15-7164-58683BFD25C4}"/>
              </a:ext>
            </a:extLst>
          </p:cNvPr>
          <p:cNvSpPr>
            <a:spLocks noGrp="1" noChangeArrowheads="1"/>
          </p:cNvSpPr>
          <p:nvPr>
            <p:ph type="body" idx="1"/>
          </p:nvPr>
        </p:nvSpPr>
        <p:spPr bwMode="auto"/>
        <p:txBody>
          <a:bodyPr wrap="square" numCol="1" anchor="t" anchorCtr="0" compatLnSpc="1">
            <a:prstTxWarp prst="textNoShape">
              <a:avLst/>
            </a:prstTxWarp>
          </a:bodyPr>
          <a:lstStyle/>
          <a:p>
            <a:pPr algn="just">
              <a:lnSpc>
                <a:spcPct val="107000"/>
              </a:lnSpc>
              <a:spcAft>
                <a:spcPts val="800"/>
              </a:spcAft>
              <a:defRPr/>
            </a:pPr>
            <a:r>
              <a:rPr lang="cs-CZ" sz="1800" dirty="0">
                <a:latin typeface="Calibri Light" panose="020F0302020204030204" pitchFamily="34" charset="0"/>
                <a:ea typeface="Calibri" panose="020F0502020204030204" pitchFamily="34" charset="0"/>
                <a:cs typeface="Times New Roman" panose="02020603050405020304" pitchFamily="18" charset="0"/>
              </a:rPr>
              <a:t>Uvědomujeme si, jak důležité je být v souladu s vývojem nových produktů, technologií, trendů a norem, proto se pravidelně účastníme různých druhů obecných školení, která slouží jako podpora informací pro certifikační školení různého druhu. Příkladem jsou:</a:t>
            </a:r>
            <a:endParaRPr lang="cs-CZ" sz="1800" dirty="0">
              <a:ea typeface="Calibri" panose="020F0502020204030204" pitchFamily="34" charset="0"/>
              <a:cs typeface="Times New Roman" panose="02020603050405020304" pitchFamily="18" charset="0"/>
            </a:endParaRPr>
          </a:p>
          <a:p>
            <a:pPr marL="342900" indent="-342900" algn="just">
              <a:lnSpc>
                <a:spcPct val="107000"/>
              </a:lnSpc>
              <a:buFont typeface="Calibri Light" panose="020F0302020204030204" pitchFamily="34" charset="0"/>
              <a:buChar char="-"/>
              <a:defRPr/>
            </a:pPr>
            <a:r>
              <a:rPr lang="cs-CZ" sz="1800" b="1" dirty="0">
                <a:latin typeface="Calibri Light" panose="020F0302020204030204" pitchFamily="34" charset="0"/>
                <a:ea typeface="Calibri" panose="020F0502020204030204" pitchFamily="34" charset="0"/>
                <a:cs typeface="Times New Roman" panose="02020603050405020304" pitchFamily="18" charset="0"/>
              </a:rPr>
              <a:t>PRINCE2 FOUNDATION / PRACTICIONER:</a:t>
            </a:r>
            <a:r>
              <a:rPr lang="cs-CZ" sz="1800" dirty="0">
                <a:latin typeface="Calibri Light" panose="020F0302020204030204" pitchFamily="34" charset="0"/>
                <a:ea typeface="Calibri" panose="020F0502020204030204" pitchFamily="34" charset="0"/>
                <a:cs typeface="Times New Roman" panose="02020603050405020304" pitchFamily="18" charset="0"/>
              </a:rPr>
              <a:t> Jedná se o velmi populární metodiku, která je velmi využívaná v rámci řízení projektů. Zvyšuje efektivitu, rozšiřuje znalosti, poskytuje praktické návody a dovednosti potřebné pro úspěšnou realizaci projektů. Pomáhá nejenom s řízením projektů, ale i projektových manažerů a týmů.</a:t>
            </a:r>
            <a:endParaRPr lang="cs-CZ" sz="1800" dirty="0">
              <a:ea typeface="Calibri" panose="020F0502020204030204" pitchFamily="34" charset="0"/>
              <a:cs typeface="Times New Roman" panose="02020603050405020304" pitchFamily="18" charset="0"/>
            </a:endParaRPr>
          </a:p>
          <a:p>
            <a:pPr marL="342900" indent="-342900" algn="just">
              <a:lnSpc>
                <a:spcPct val="107000"/>
              </a:lnSpc>
              <a:buFont typeface="Calibri Light" panose="020F0302020204030204" pitchFamily="34" charset="0"/>
              <a:buChar char="-"/>
              <a:defRPr/>
            </a:pPr>
            <a:r>
              <a:rPr lang="cs-CZ" sz="1800" b="1" dirty="0">
                <a:latin typeface="Calibri Light" panose="020F0302020204030204" pitchFamily="34" charset="0"/>
                <a:ea typeface="Calibri" panose="020F0502020204030204" pitchFamily="34" charset="0"/>
                <a:cs typeface="Times New Roman" panose="02020603050405020304" pitchFamily="18" charset="0"/>
              </a:rPr>
              <a:t>ITIL FOUNDATION: </a:t>
            </a:r>
            <a:r>
              <a:rPr lang="cs-CZ" sz="1800" dirty="0">
                <a:latin typeface="Calibri Light" panose="020F0302020204030204" pitchFamily="34" charset="0"/>
                <a:ea typeface="Calibri" panose="020F0502020204030204" pitchFamily="34" charset="0"/>
                <a:cs typeface="Times New Roman" panose="02020603050405020304" pitchFamily="18" charset="0"/>
              </a:rPr>
              <a:t>Metodika ITIL (IT </a:t>
            </a:r>
            <a:r>
              <a:rPr lang="cs-CZ" sz="1800" dirty="0" err="1">
                <a:latin typeface="Calibri Light" panose="020F0302020204030204" pitchFamily="34" charset="0"/>
                <a:ea typeface="Calibri" panose="020F0502020204030204" pitchFamily="34" charset="0"/>
                <a:cs typeface="Times New Roman" panose="02020603050405020304" pitchFamily="18" charset="0"/>
              </a:rPr>
              <a:t>Infrastructure</a:t>
            </a:r>
            <a:r>
              <a:rPr lang="cs-CZ" sz="1800" dirty="0">
                <a:latin typeface="Calibri Light" panose="020F0302020204030204" pitchFamily="34" charset="0"/>
                <a:ea typeface="Calibri" panose="020F0502020204030204" pitchFamily="34" charset="0"/>
                <a:cs typeface="Times New Roman" panose="02020603050405020304" pitchFamily="18" charset="0"/>
              </a:rPr>
              <a:t> </a:t>
            </a:r>
            <a:r>
              <a:rPr lang="cs-CZ" sz="1800" dirty="0" err="1">
                <a:latin typeface="Calibri Light" panose="020F0302020204030204" pitchFamily="34" charset="0"/>
                <a:ea typeface="Calibri" panose="020F0502020204030204" pitchFamily="34" charset="0"/>
                <a:cs typeface="Times New Roman" panose="02020603050405020304" pitchFamily="18" charset="0"/>
              </a:rPr>
              <a:t>Library</a:t>
            </a:r>
            <a:r>
              <a:rPr lang="cs-CZ" sz="1800" dirty="0">
                <a:latin typeface="Calibri Light" panose="020F0302020204030204" pitchFamily="34" charset="0"/>
                <a:ea typeface="Calibri" panose="020F0502020204030204" pitchFamily="34" charset="0"/>
                <a:cs typeface="Times New Roman" panose="02020603050405020304" pitchFamily="18" charset="0"/>
              </a:rPr>
              <a:t>) pomáhá IT efektivně budovat, rozvíjet a optimalizovat uživatelsky přívětivé IT. Jak pro dodavatele, tak i pro klienty (uživatele) IT služeb. Řešení identifikace budoucích služeb, zajišťuje nasazení služeb a kontinuální efektivnost služeb.</a:t>
            </a:r>
            <a:endParaRPr lang="cs-CZ" sz="1800" dirty="0">
              <a:ea typeface="Calibri" panose="020F0502020204030204" pitchFamily="34" charset="0"/>
              <a:cs typeface="Times New Roman" panose="02020603050405020304" pitchFamily="18" charset="0"/>
            </a:endParaRPr>
          </a:p>
          <a:p>
            <a:pPr marL="342900" indent="-342900" algn="just">
              <a:lnSpc>
                <a:spcPct val="107000"/>
              </a:lnSpc>
              <a:buFont typeface="Calibri Light" panose="020F0302020204030204" pitchFamily="34" charset="0"/>
              <a:buChar char="-"/>
              <a:defRPr/>
            </a:pPr>
            <a:r>
              <a:rPr lang="cs-CZ" sz="1800" b="1" dirty="0">
                <a:latin typeface="Calibri Light" panose="020F0302020204030204" pitchFamily="34" charset="0"/>
                <a:ea typeface="Calibri" panose="020F0502020204030204" pitchFamily="34" charset="0"/>
                <a:cs typeface="Times New Roman" panose="02020603050405020304" pitchFamily="18" charset="0"/>
              </a:rPr>
              <a:t>ČKAIT AUTORIZOVÁNÍ INŽENÝŘI A TECHNICI</a:t>
            </a:r>
            <a:r>
              <a:rPr lang="cs-CZ" sz="1800" dirty="0">
                <a:latin typeface="Calibri Light" panose="020F0302020204030204" pitchFamily="34" charset="0"/>
                <a:ea typeface="Calibri" panose="020F0502020204030204" pitchFamily="34" charset="0"/>
                <a:cs typeface="Times New Roman" panose="02020603050405020304" pitchFamily="18" charset="0"/>
              </a:rPr>
              <a:t> – pro zajištění odbornosti v rámci jak tvorby projektů, konzultací, odborných projektů, tak i provádění kontrol realizačních činností toto vnímáme jako důležitý bod kvalitní odborné způsobilosti, kterou nabízíme zákazníkům v oboru Technika prostředí staveb.</a:t>
            </a:r>
            <a:endParaRPr lang="cs-CZ" sz="1800" dirty="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Calibri Light" panose="020F0302020204030204" pitchFamily="34" charset="0"/>
              <a:buChar char="-"/>
              <a:defRPr/>
            </a:pPr>
            <a:r>
              <a:rPr lang="cs-CZ" sz="1800" b="1" dirty="0">
                <a:latin typeface="Calibri Light" panose="020F0302020204030204" pitchFamily="34" charset="0"/>
                <a:ea typeface="Calibri" panose="020F0502020204030204" pitchFamily="34" charset="0"/>
                <a:cs typeface="Times New Roman" panose="02020603050405020304" pitchFamily="18" charset="0"/>
              </a:rPr>
              <a:t>VYHLÁŠKA 50/1978 SB.</a:t>
            </a:r>
            <a:r>
              <a:rPr lang="cs-CZ" sz="1800" dirty="0">
                <a:latin typeface="Calibri Light" panose="020F0302020204030204" pitchFamily="34" charset="0"/>
                <a:ea typeface="Calibri" panose="020F0502020204030204" pitchFamily="34" charset="0"/>
                <a:cs typeface="Times New Roman" panose="02020603050405020304" pitchFamily="18" charset="0"/>
              </a:rPr>
              <a:t> – I když se pohybujeme na poli slaboproudů, tak je nezbytně nutné znát důkladně rozhraní mezi slabo a silnoproudem, a proto se pravidelně účastníme školení a skládáme zkoušky z této vyhlášky.</a:t>
            </a:r>
            <a:endParaRPr lang="cs-CZ" sz="1800" dirty="0">
              <a:ea typeface="Calibri" panose="020F0502020204030204" pitchFamily="34" charset="0"/>
              <a:cs typeface="Times New Roman" panose="02020603050405020304" pitchFamily="18" charset="0"/>
            </a:endParaRPr>
          </a:p>
        </p:txBody>
      </p:sp>
      <p:sp>
        <p:nvSpPr>
          <p:cNvPr id="30724" name="Zástupný symbol pro číslo snímku 3">
            <a:extLst>
              <a:ext uri="{FF2B5EF4-FFF2-40B4-BE49-F238E27FC236}">
                <a16:creationId xmlns:a16="http://schemas.microsoft.com/office/drawing/2014/main" id="{8317EE60-050C-CBC6-5CAE-80962F0EBB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7B1B05C-A7D6-46E4-B266-09343B641DD7}" type="slidenum">
              <a:rPr lang="cs-CZ" altLang="cs-CZ" smtClean="0"/>
              <a:pPr/>
              <a:t>9</a:t>
            </a:fld>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a:extLst>
              <a:ext uri="{FF2B5EF4-FFF2-40B4-BE49-F238E27FC236}">
                <a16:creationId xmlns:a16="http://schemas.microsoft.com/office/drawing/2014/main" id="{66A2D96B-C730-C204-7E6F-70B5B89D94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Zástupný symbol pro poznámky 2">
            <a:extLst>
              <a:ext uri="{FF2B5EF4-FFF2-40B4-BE49-F238E27FC236}">
                <a16:creationId xmlns:a16="http://schemas.microsoft.com/office/drawing/2014/main" id="{3006A3B7-C234-1188-37EB-AD7F49628F1D}"/>
              </a:ext>
            </a:extLst>
          </p:cNvPr>
          <p:cNvSpPr>
            <a:spLocks noGrp="1" noChangeArrowheads="1"/>
          </p:cNvSpPr>
          <p:nvPr>
            <p:ph type="body" idx="1"/>
          </p:nvPr>
        </p:nvSpPr>
        <p:spPr bwMode="auto"/>
        <p:txBody>
          <a:bodyPr wrap="square" numCol="1" anchor="t" anchorCtr="0" compatLnSpc="1">
            <a:prstTxWarp prst="textNoShape">
              <a:avLst/>
            </a:prstTxWarp>
          </a:bodyPr>
          <a:lstStyle/>
          <a:p>
            <a:pPr algn="just">
              <a:lnSpc>
                <a:spcPct val="107000"/>
              </a:lnSpc>
              <a:spcAft>
                <a:spcPts val="800"/>
              </a:spcAft>
              <a:defRPr/>
            </a:pPr>
            <a:r>
              <a:rPr lang="cs-CZ" sz="1800" dirty="0">
                <a:latin typeface="Calibri Light" panose="020F0302020204030204" pitchFamily="34" charset="0"/>
                <a:ea typeface="Calibri" panose="020F0502020204030204" pitchFamily="34" charset="0"/>
                <a:cs typeface="Times New Roman" panose="02020603050405020304" pitchFamily="18" charset="0"/>
              </a:rPr>
              <a:t>Pro práci našich týmů využíváme různé profesionální IT nástroje, ale stojí za zmínku vyzdvihnout ty nejdůležitější platformy, kde výsledky našich činností přenášíme dále k zákazníkům.</a:t>
            </a:r>
            <a:endParaRPr lang="cs-CZ" sz="1800" dirty="0">
              <a:ea typeface="Calibri" panose="020F0502020204030204" pitchFamily="34" charset="0"/>
              <a:cs typeface="Times New Roman" panose="02020603050405020304" pitchFamily="18" charset="0"/>
            </a:endParaRPr>
          </a:p>
          <a:p>
            <a:pPr marL="342900" indent="-342900" algn="just">
              <a:lnSpc>
                <a:spcPct val="107000"/>
              </a:lnSpc>
              <a:buFont typeface="Calibri Light" panose="020F0302020204030204" pitchFamily="34" charset="0"/>
              <a:buChar char="-"/>
              <a:defRPr/>
            </a:pPr>
            <a:r>
              <a:rPr lang="cs-CZ" sz="1800" b="1" dirty="0">
                <a:latin typeface="Calibri Light" panose="020F0302020204030204" pitchFamily="34" charset="0"/>
                <a:ea typeface="Calibri" panose="020F0502020204030204" pitchFamily="34" charset="0"/>
                <a:cs typeface="Times New Roman" panose="02020603050405020304" pitchFamily="18" charset="0"/>
              </a:rPr>
              <a:t>AUTOCAD</a:t>
            </a:r>
            <a:r>
              <a:rPr lang="cs-CZ" sz="1800" dirty="0">
                <a:latin typeface="Calibri Light" panose="020F0302020204030204" pitchFamily="34" charset="0"/>
                <a:ea typeface="Calibri" panose="020F0502020204030204" pitchFamily="34" charset="0"/>
                <a:cs typeface="Times New Roman" panose="02020603050405020304" pitchFamily="18" charset="0"/>
              </a:rPr>
              <a:t> – základní nástroj pro tvorbu výkresových dokumentací SLP a EPS systémů ve 2D, kde pravidelně aktualizace naše postupy a šablony tak, aby výsledná dokumentace byla co nejvíce srozumitelná pro realizaci a pro podklad tvorby kontrolních rozpočtů.</a:t>
            </a:r>
            <a:endParaRPr lang="cs-CZ" sz="1800" dirty="0">
              <a:ea typeface="Calibri" panose="020F0502020204030204" pitchFamily="34" charset="0"/>
              <a:cs typeface="Times New Roman" panose="02020603050405020304" pitchFamily="18" charset="0"/>
            </a:endParaRPr>
          </a:p>
          <a:p>
            <a:pPr marL="342900" indent="-342900" algn="just">
              <a:lnSpc>
                <a:spcPct val="107000"/>
              </a:lnSpc>
              <a:buFont typeface="Calibri Light" panose="020F0302020204030204" pitchFamily="34" charset="0"/>
              <a:buChar char="-"/>
              <a:defRPr/>
            </a:pPr>
            <a:r>
              <a:rPr lang="cs-CZ" sz="1800" b="1" dirty="0">
                <a:latin typeface="Calibri Light" panose="020F0302020204030204" pitchFamily="34" charset="0"/>
                <a:ea typeface="Calibri" panose="020F0502020204030204" pitchFamily="34" charset="0"/>
                <a:cs typeface="Times New Roman" panose="02020603050405020304" pitchFamily="18" charset="0"/>
              </a:rPr>
              <a:t>REVIT</a:t>
            </a:r>
            <a:r>
              <a:rPr lang="cs-CZ" sz="1800" dirty="0">
                <a:latin typeface="Calibri Light" panose="020F0302020204030204" pitchFamily="34" charset="0"/>
                <a:ea typeface="Calibri" panose="020F0502020204030204" pitchFamily="34" charset="0"/>
                <a:cs typeface="Times New Roman" panose="02020603050405020304" pitchFamily="18" charset="0"/>
              </a:rPr>
              <a:t> – čím dále více je požadavek na tvorbu projektové dokumentace ve 3D a s tím spojený </a:t>
            </a:r>
            <a:r>
              <a:rPr lang="cs-CZ" sz="1800" b="1" dirty="0">
                <a:latin typeface="Calibri Light" panose="020F0302020204030204" pitchFamily="34" charset="0"/>
                <a:ea typeface="Calibri" panose="020F0502020204030204" pitchFamily="34" charset="0"/>
                <a:cs typeface="Times New Roman" panose="02020603050405020304" pitchFamily="18" charset="0"/>
              </a:rPr>
              <a:t>BIM</a:t>
            </a:r>
            <a:r>
              <a:rPr lang="cs-CZ" sz="1800" dirty="0">
                <a:latin typeface="Calibri Light" panose="020F0302020204030204" pitchFamily="34" charset="0"/>
                <a:ea typeface="Calibri" panose="020F0502020204030204" pitchFamily="34" charset="0"/>
                <a:cs typeface="Times New Roman" panose="02020603050405020304" pitchFamily="18" charset="0"/>
              </a:rPr>
              <a:t> princip koordinace projektové činnosti. Proto máme tým lidí, kteří se primárně zabývají projekcí ve 3D v různých úrovních detailu, jak vyžaduje zadavatel projektové dokumentace. </a:t>
            </a:r>
            <a:endParaRPr lang="cs-CZ" sz="1800" dirty="0">
              <a:ea typeface="Calibri" panose="020F0502020204030204" pitchFamily="34" charset="0"/>
              <a:cs typeface="Times New Roman" panose="02020603050405020304" pitchFamily="18" charset="0"/>
            </a:endParaRPr>
          </a:p>
          <a:p>
            <a:pPr marL="342900" indent="-342900" algn="just">
              <a:lnSpc>
                <a:spcPct val="107000"/>
              </a:lnSpc>
              <a:buFont typeface="Calibri Light" panose="020F0302020204030204" pitchFamily="34" charset="0"/>
              <a:buChar char="-"/>
              <a:defRPr/>
            </a:pPr>
            <a:r>
              <a:rPr lang="cs-CZ" sz="1800" b="1" dirty="0">
                <a:latin typeface="Calibri Light" panose="020F0302020204030204" pitchFamily="34" charset="0"/>
                <a:ea typeface="Calibri" panose="020F0502020204030204" pitchFamily="34" charset="0"/>
                <a:cs typeface="Times New Roman" panose="02020603050405020304" pitchFamily="18" charset="0"/>
              </a:rPr>
              <a:t>IPHY MANAGE</a:t>
            </a:r>
            <a:r>
              <a:rPr lang="cs-CZ" sz="1800" dirty="0">
                <a:latin typeface="Calibri Light" panose="020F0302020204030204" pitchFamily="34" charset="0"/>
                <a:ea typeface="Calibri" panose="020F0502020204030204" pitchFamily="34" charset="0"/>
                <a:cs typeface="Times New Roman" panose="02020603050405020304" pitchFamily="18" charset="0"/>
              </a:rPr>
              <a:t> – jedná se o důmyslný nástroj pro získávání on-line dat z datové infrastruktury, který poskytuje uživatelům efektivní nástroj při plánování změn v sítích. Společnosti jako TIPSPORT, NEJVYŠŠÍ SOUD a NEMOCNICE NÁCHOD využívají tento efektivní nástroj v sítích díky nám.</a:t>
            </a:r>
            <a:endParaRPr lang="cs-CZ" sz="1800" dirty="0">
              <a:ea typeface="Calibri" panose="020F0502020204030204" pitchFamily="34" charset="0"/>
              <a:cs typeface="Times New Roman" panose="02020603050405020304" pitchFamily="18" charset="0"/>
            </a:endParaRPr>
          </a:p>
          <a:p>
            <a:pPr marL="342900" indent="-342900" algn="just">
              <a:lnSpc>
                <a:spcPct val="107000"/>
              </a:lnSpc>
              <a:buFont typeface="Calibri Light" panose="020F0302020204030204" pitchFamily="34" charset="0"/>
              <a:buChar char="-"/>
              <a:defRPr/>
            </a:pPr>
            <a:r>
              <a:rPr lang="cs-CZ" sz="1800" b="1" dirty="0">
                <a:latin typeface="Calibri Light" panose="020F0302020204030204" pitchFamily="34" charset="0"/>
                <a:ea typeface="Calibri" panose="020F0502020204030204" pitchFamily="34" charset="0"/>
                <a:cs typeface="Times New Roman" panose="02020603050405020304" pitchFamily="18" charset="0"/>
              </a:rPr>
              <a:t>VM7</a:t>
            </a:r>
            <a:r>
              <a:rPr lang="cs-CZ" sz="1800" dirty="0">
                <a:latin typeface="Calibri Light" panose="020F0302020204030204" pitchFamily="34" charset="0"/>
                <a:ea typeface="Calibri" panose="020F0502020204030204" pitchFamily="34" charset="0"/>
                <a:cs typeface="Times New Roman" panose="02020603050405020304" pitchFamily="18" charset="0"/>
              </a:rPr>
              <a:t> – obdobná platforma jako IPHY MANAGE s tím rozdílem, že nativně pracuje s DWG výkresovou stavební dokumentací, a jednotlivé SLP technologie dokáže z obyčejného 2D symbolu posunout do úrovně přidělení atributů těchto prvků (jakou jsou ID zařízení, IP adresy, stavy prvků, aj.) a integrovat tyto stavové informace z jednotlivých rozhraních systémů do celkové jednotné grafické nadstavby tohoto systému. </a:t>
            </a:r>
            <a:endParaRPr lang="cs-CZ" sz="1800" dirty="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Calibri Light" panose="020F0302020204030204" pitchFamily="34" charset="0"/>
              <a:buChar char="-"/>
              <a:defRPr/>
            </a:pPr>
            <a:r>
              <a:rPr lang="cs-CZ" sz="1800" b="1" dirty="0">
                <a:latin typeface="Calibri Light" panose="020F0302020204030204" pitchFamily="34" charset="0"/>
                <a:ea typeface="Calibri" panose="020F0502020204030204" pitchFamily="34" charset="0"/>
                <a:cs typeface="Times New Roman" panose="02020603050405020304" pitchFamily="18" charset="0"/>
              </a:rPr>
              <a:t>SYSTÉMOVÝ ARCHITEKT LEGRAND A R&amp;M</a:t>
            </a:r>
            <a:r>
              <a:rPr lang="cs-CZ" sz="1800" dirty="0">
                <a:latin typeface="Calibri Light" panose="020F0302020204030204" pitchFamily="34" charset="0"/>
                <a:ea typeface="Calibri" panose="020F0502020204030204" pitchFamily="34" charset="0"/>
                <a:cs typeface="Times New Roman" panose="02020603050405020304" pitchFamily="18" charset="0"/>
              </a:rPr>
              <a:t> – jsme certifikováni od špičkových celosvětových společností zaměřující se na obor strukturované kabeláže. Je důležité si uvědomit, že kabelážní systém tvoří páteřní síť pro jednotlivé technologie a jejich služby a bez kvalitních prvků a správného návrhu mohou nastat nemalé problémy v celkovém fungování infrastruktury. Díky těmto certifikátům, může zákazník obdržet i doživotní aplikační záruku na fyzickou infrastrukturu (</a:t>
            </a:r>
            <a:r>
              <a:rPr lang="cs-CZ" sz="1800" i="1" dirty="0">
                <a:latin typeface="Calibri Light" panose="020F0302020204030204" pitchFamily="34" charset="0"/>
                <a:ea typeface="Calibri" panose="020F0502020204030204" pitchFamily="34" charset="0"/>
                <a:cs typeface="Times New Roman" panose="02020603050405020304" pitchFamily="18" charset="0"/>
              </a:rPr>
              <a:t>příklad: kategorie CAT5E umožňovala po dlouhá léta pouze maximální přenosovou rychlost 1Gbit/s, před pár lety byly uvolněny nové standardy 2,5Gbit/s a 5Gbit/s, které by měly být provozovatelné i na sítích CAT5E – bohužel ne všechny sítě z hlediska kvality přenosových prvků toto umožňují. Kouzlo spočívá v tom, že profesionální výrobci posouvají hranice přenosových parametrů daleko za mez, kterou definují standardy, tím dávají do budoucna vyšší výkonnostní rezervu pro právě tyto budoucí aplikace, které uvolňuje mezinárodní organizace vydávající standardy IEEE</a:t>
            </a:r>
            <a:r>
              <a:rPr lang="cs-CZ" sz="1800" dirty="0">
                <a:latin typeface="Calibri Light" panose="020F0302020204030204" pitchFamily="34" charset="0"/>
                <a:ea typeface="Calibri" panose="020F0502020204030204" pitchFamily="34" charset="0"/>
                <a:cs typeface="Times New Roman" panose="02020603050405020304" pitchFamily="18" charset="0"/>
              </a:rPr>
              <a:t>).</a:t>
            </a:r>
            <a:endParaRPr lang="cs-CZ" sz="1800" dirty="0">
              <a:ea typeface="Calibri" panose="020F0502020204030204" pitchFamily="34" charset="0"/>
              <a:cs typeface="Times New Roman" panose="02020603050405020304" pitchFamily="18" charset="0"/>
            </a:endParaRPr>
          </a:p>
        </p:txBody>
      </p:sp>
      <p:sp>
        <p:nvSpPr>
          <p:cNvPr id="32772" name="Zástupný symbol pro číslo snímku 3">
            <a:extLst>
              <a:ext uri="{FF2B5EF4-FFF2-40B4-BE49-F238E27FC236}">
                <a16:creationId xmlns:a16="http://schemas.microsoft.com/office/drawing/2014/main" id="{79BB0784-7B0D-DA95-149B-BD781AC663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004807F-4F4E-483D-8560-CABF4D699D53}" type="slidenum">
              <a:rPr lang="cs-CZ" altLang="cs-CZ" smtClean="0"/>
              <a:pPr/>
              <a:t>10</a:t>
            </a:fld>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02E122-1BC7-1D22-6C40-F31847DD126A}"/>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C48DDFB4-93D8-4E09-5406-BCED17742E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B1971FEA-E41B-2084-2E7D-0189284617DB}"/>
              </a:ext>
            </a:extLst>
          </p:cNvPr>
          <p:cNvSpPr>
            <a:spLocks noGrp="1"/>
          </p:cNvSpPr>
          <p:nvPr>
            <p:ph type="dt" sz="half" idx="10"/>
          </p:nvPr>
        </p:nvSpPr>
        <p:spPr/>
        <p:txBody>
          <a:bodyPr/>
          <a:lstStyle/>
          <a:p>
            <a:fld id="{5F0F8ABE-7EAB-4A06-97FF-D8810670B405}" type="datetimeFigureOut">
              <a:rPr lang="cs-CZ" smtClean="0"/>
              <a:t>23.09.2024</a:t>
            </a:fld>
            <a:endParaRPr lang="cs-CZ"/>
          </a:p>
        </p:txBody>
      </p:sp>
      <p:sp>
        <p:nvSpPr>
          <p:cNvPr id="5" name="Zástupný symbol pro zápatí 4">
            <a:extLst>
              <a:ext uri="{FF2B5EF4-FFF2-40B4-BE49-F238E27FC236}">
                <a16:creationId xmlns:a16="http://schemas.microsoft.com/office/drawing/2014/main" id="{6D5A51F1-E061-3965-7CE8-23005151968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B7B39E3-D13E-64ED-1E00-3614C7FDBA14}"/>
              </a:ext>
            </a:extLst>
          </p:cNvPr>
          <p:cNvSpPr>
            <a:spLocks noGrp="1"/>
          </p:cNvSpPr>
          <p:nvPr>
            <p:ph type="sldNum" sz="quarter" idx="12"/>
          </p:nvPr>
        </p:nvSpPr>
        <p:spPr/>
        <p:txBody>
          <a:bodyPr/>
          <a:lstStyle/>
          <a:p>
            <a:fld id="{98599249-94E1-4596-A5E9-58F052108152}" type="slidenum">
              <a:rPr lang="cs-CZ" smtClean="0"/>
              <a:t>‹#›</a:t>
            </a:fld>
            <a:endParaRPr lang="cs-CZ"/>
          </a:p>
        </p:txBody>
      </p:sp>
    </p:spTree>
    <p:extLst>
      <p:ext uri="{BB962C8B-B14F-4D97-AF65-F5344CB8AC3E}">
        <p14:creationId xmlns:p14="http://schemas.microsoft.com/office/powerpoint/2010/main" val="2875275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327C0C-E741-90B1-F648-4FF9C1D29574}"/>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E1BCE80-98F8-BE95-5485-A47B7752F672}"/>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7F9DE4F-D25B-60A2-F8B4-7CBAC4B4380F}"/>
              </a:ext>
            </a:extLst>
          </p:cNvPr>
          <p:cNvSpPr>
            <a:spLocks noGrp="1"/>
          </p:cNvSpPr>
          <p:nvPr>
            <p:ph type="dt" sz="half" idx="10"/>
          </p:nvPr>
        </p:nvSpPr>
        <p:spPr/>
        <p:txBody>
          <a:bodyPr/>
          <a:lstStyle/>
          <a:p>
            <a:fld id="{5F0F8ABE-7EAB-4A06-97FF-D8810670B405}" type="datetimeFigureOut">
              <a:rPr lang="cs-CZ" smtClean="0"/>
              <a:t>23.09.2024</a:t>
            </a:fld>
            <a:endParaRPr lang="cs-CZ"/>
          </a:p>
        </p:txBody>
      </p:sp>
      <p:sp>
        <p:nvSpPr>
          <p:cNvPr id="5" name="Zástupný symbol pro zápatí 4">
            <a:extLst>
              <a:ext uri="{FF2B5EF4-FFF2-40B4-BE49-F238E27FC236}">
                <a16:creationId xmlns:a16="http://schemas.microsoft.com/office/drawing/2014/main" id="{2B94998A-9397-D398-E434-8E311CC5779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4289B64-3F8A-C266-B1F2-04EF5EC10840}"/>
              </a:ext>
            </a:extLst>
          </p:cNvPr>
          <p:cNvSpPr>
            <a:spLocks noGrp="1"/>
          </p:cNvSpPr>
          <p:nvPr>
            <p:ph type="sldNum" sz="quarter" idx="12"/>
          </p:nvPr>
        </p:nvSpPr>
        <p:spPr/>
        <p:txBody>
          <a:bodyPr/>
          <a:lstStyle/>
          <a:p>
            <a:fld id="{98599249-94E1-4596-A5E9-58F052108152}" type="slidenum">
              <a:rPr lang="cs-CZ" smtClean="0"/>
              <a:t>‹#›</a:t>
            </a:fld>
            <a:endParaRPr lang="cs-CZ"/>
          </a:p>
        </p:txBody>
      </p:sp>
    </p:spTree>
    <p:extLst>
      <p:ext uri="{BB962C8B-B14F-4D97-AF65-F5344CB8AC3E}">
        <p14:creationId xmlns:p14="http://schemas.microsoft.com/office/powerpoint/2010/main" val="3596900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BE9F422A-50EC-B66C-9875-49BD369A1D22}"/>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006AE7DE-F83D-B6C1-E72A-86297794B896}"/>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E6B2B76-B4CD-6F17-EB66-8FB6C673E28E}"/>
              </a:ext>
            </a:extLst>
          </p:cNvPr>
          <p:cNvSpPr>
            <a:spLocks noGrp="1"/>
          </p:cNvSpPr>
          <p:nvPr>
            <p:ph type="dt" sz="half" idx="10"/>
          </p:nvPr>
        </p:nvSpPr>
        <p:spPr/>
        <p:txBody>
          <a:bodyPr/>
          <a:lstStyle/>
          <a:p>
            <a:fld id="{5F0F8ABE-7EAB-4A06-97FF-D8810670B405}" type="datetimeFigureOut">
              <a:rPr lang="cs-CZ" smtClean="0"/>
              <a:t>23.09.2024</a:t>
            </a:fld>
            <a:endParaRPr lang="cs-CZ"/>
          </a:p>
        </p:txBody>
      </p:sp>
      <p:sp>
        <p:nvSpPr>
          <p:cNvPr id="5" name="Zástupný symbol pro zápatí 4">
            <a:extLst>
              <a:ext uri="{FF2B5EF4-FFF2-40B4-BE49-F238E27FC236}">
                <a16:creationId xmlns:a16="http://schemas.microsoft.com/office/drawing/2014/main" id="{972F3F48-CEBD-DD7C-F826-45BF914C969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38954F0-30B3-6816-89EB-1F7B8A1B29BB}"/>
              </a:ext>
            </a:extLst>
          </p:cNvPr>
          <p:cNvSpPr>
            <a:spLocks noGrp="1"/>
          </p:cNvSpPr>
          <p:nvPr>
            <p:ph type="sldNum" sz="quarter" idx="12"/>
          </p:nvPr>
        </p:nvSpPr>
        <p:spPr/>
        <p:txBody>
          <a:bodyPr/>
          <a:lstStyle/>
          <a:p>
            <a:fld id="{98599249-94E1-4596-A5E9-58F052108152}" type="slidenum">
              <a:rPr lang="cs-CZ" smtClean="0"/>
              <a:t>‹#›</a:t>
            </a:fld>
            <a:endParaRPr lang="cs-CZ"/>
          </a:p>
        </p:txBody>
      </p:sp>
    </p:spTree>
    <p:extLst>
      <p:ext uri="{BB962C8B-B14F-4D97-AF65-F5344CB8AC3E}">
        <p14:creationId xmlns:p14="http://schemas.microsoft.com/office/powerpoint/2010/main" val="848786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D62D73-EEE6-5EFD-743A-81BC42C30EA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D4B6905E-4442-7C86-90A2-91348018D5FD}"/>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196AE92-2FA6-F4A7-D99C-287BA7FFE815}"/>
              </a:ext>
            </a:extLst>
          </p:cNvPr>
          <p:cNvSpPr>
            <a:spLocks noGrp="1"/>
          </p:cNvSpPr>
          <p:nvPr>
            <p:ph type="dt" sz="half" idx="10"/>
          </p:nvPr>
        </p:nvSpPr>
        <p:spPr/>
        <p:txBody>
          <a:bodyPr/>
          <a:lstStyle/>
          <a:p>
            <a:fld id="{5F0F8ABE-7EAB-4A06-97FF-D8810670B405}" type="datetimeFigureOut">
              <a:rPr lang="cs-CZ" smtClean="0"/>
              <a:t>23.09.2024</a:t>
            </a:fld>
            <a:endParaRPr lang="cs-CZ"/>
          </a:p>
        </p:txBody>
      </p:sp>
      <p:sp>
        <p:nvSpPr>
          <p:cNvPr id="5" name="Zástupný symbol pro zápatí 4">
            <a:extLst>
              <a:ext uri="{FF2B5EF4-FFF2-40B4-BE49-F238E27FC236}">
                <a16:creationId xmlns:a16="http://schemas.microsoft.com/office/drawing/2014/main" id="{4F9BACB0-E549-E50F-79F4-DB8F9C917BA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49220D5-7A42-00B0-D489-462177292D9A}"/>
              </a:ext>
            </a:extLst>
          </p:cNvPr>
          <p:cNvSpPr>
            <a:spLocks noGrp="1"/>
          </p:cNvSpPr>
          <p:nvPr>
            <p:ph type="sldNum" sz="quarter" idx="12"/>
          </p:nvPr>
        </p:nvSpPr>
        <p:spPr/>
        <p:txBody>
          <a:bodyPr/>
          <a:lstStyle/>
          <a:p>
            <a:fld id="{98599249-94E1-4596-A5E9-58F052108152}" type="slidenum">
              <a:rPr lang="cs-CZ" smtClean="0"/>
              <a:t>‹#›</a:t>
            </a:fld>
            <a:endParaRPr lang="cs-CZ"/>
          </a:p>
        </p:txBody>
      </p:sp>
    </p:spTree>
    <p:extLst>
      <p:ext uri="{BB962C8B-B14F-4D97-AF65-F5344CB8AC3E}">
        <p14:creationId xmlns:p14="http://schemas.microsoft.com/office/powerpoint/2010/main" val="4192782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4F517C-4A12-7844-403A-056CD5AE53F3}"/>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BF7D02B8-EE5C-02BD-C8BE-8753F89FEA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51EEDFB-0436-8BD4-97C3-16F86F9760CA}"/>
              </a:ext>
            </a:extLst>
          </p:cNvPr>
          <p:cNvSpPr>
            <a:spLocks noGrp="1"/>
          </p:cNvSpPr>
          <p:nvPr>
            <p:ph type="dt" sz="half" idx="10"/>
          </p:nvPr>
        </p:nvSpPr>
        <p:spPr/>
        <p:txBody>
          <a:bodyPr/>
          <a:lstStyle/>
          <a:p>
            <a:fld id="{5F0F8ABE-7EAB-4A06-97FF-D8810670B405}" type="datetimeFigureOut">
              <a:rPr lang="cs-CZ" smtClean="0"/>
              <a:t>23.09.2024</a:t>
            </a:fld>
            <a:endParaRPr lang="cs-CZ"/>
          </a:p>
        </p:txBody>
      </p:sp>
      <p:sp>
        <p:nvSpPr>
          <p:cNvPr id="5" name="Zástupný symbol pro zápatí 4">
            <a:extLst>
              <a:ext uri="{FF2B5EF4-FFF2-40B4-BE49-F238E27FC236}">
                <a16:creationId xmlns:a16="http://schemas.microsoft.com/office/drawing/2014/main" id="{8DF558D0-C2B8-40B4-157C-F003E850307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2FB913B-07B2-7C78-2930-905C5259B7FA}"/>
              </a:ext>
            </a:extLst>
          </p:cNvPr>
          <p:cNvSpPr>
            <a:spLocks noGrp="1"/>
          </p:cNvSpPr>
          <p:nvPr>
            <p:ph type="sldNum" sz="quarter" idx="12"/>
          </p:nvPr>
        </p:nvSpPr>
        <p:spPr/>
        <p:txBody>
          <a:bodyPr/>
          <a:lstStyle/>
          <a:p>
            <a:fld id="{98599249-94E1-4596-A5E9-58F052108152}" type="slidenum">
              <a:rPr lang="cs-CZ" smtClean="0"/>
              <a:t>‹#›</a:t>
            </a:fld>
            <a:endParaRPr lang="cs-CZ"/>
          </a:p>
        </p:txBody>
      </p:sp>
    </p:spTree>
    <p:extLst>
      <p:ext uri="{BB962C8B-B14F-4D97-AF65-F5344CB8AC3E}">
        <p14:creationId xmlns:p14="http://schemas.microsoft.com/office/powerpoint/2010/main" val="4024271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A2B455-6203-500D-A02B-B65737287B5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303EEB3-41DB-4F1E-8496-0D1DC1ADF863}"/>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BF2EE7D3-3D8E-24FF-10CD-21F849756930}"/>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D54A7EA3-CAE9-905A-E3F7-64CF2FB1FFB6}"/>
              </a:ext>
            </a:extLst>
          </p:cNvPr>
          <p:cNvSpPr>
            <a:spLocks noGrp="1"/>
          </p:cNvSpPr>
          <p:nvPr>
            <p:ph type="dt" sz="half" idx="10"/>
          </p:nvPr>
        </p:nvSpPr>
        <p:spPr/>
        <p:txBody>
          <a:bodyPr/>
          <a:lstStyle/>
          <a:p>
            <a:fld id="{5F0F8ABE-7EAB-4A06-97FF-D8810670B405}" type="datetimeFigureOut">
              <a:rPr lang="cs-CZ" smtClean="0"/>
              <a:t>23.09.2024</a:t>
            </a:fld>
            <a:endParaRPr lang="cs-CZ"/>
          </a:p>
        </p:txBody>
      </p:sp>
      <p:sp>
        <p:nvSpPr>
          <p:cNvPr id="6" name="Zástupný symbol pro zápatí 5">
            <a:extLst>
              <a:ext uri="{FF2B5EF4-FFF2-40B4-BE49-F238E27FC236}">
                <a16:creationId xmlns:a16="http://schemas.microsoft.com/office/drawing/2014/main" id="{3C9CCFCD-FB2C-D3D0-AA26-B236D93A79F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FE493BB-08F0-F7FB-3FA5-C7024DC4D0D1}"/>
              </a:ext>
            </a:extLst>
          </p:cNvPr>
          <p:cNvSpPr>
            <a:spLocks noGrp="1"/>
          </p:cNvSpPr>
          <p:nvPr>
            <p:ph type="sldNum" sz="quarter" idx="12"/>
          </p:nvPr>
        </p:nvSpPr>
        <p:spPr/>
        <p:txBody>
          <a:bodyPr/>
          <a:lstStyle/>
          <a:p>
            <a:fld id="{98599249-94E1-4596-A5E9-58F052108152}" type="slidenum">
              <a:rPr lang="cs-CZ" smtClean="0"/>
              <a:t>‹#›</a:t>
            </a:fld>
            <a:endParaRPr lang="cs-CZ"/>
          </a:p>
        </p:txBody>
      </p:sp>
    </p:spTree>
    <p:extLst>
      <p:ext uri="{BB962C8B-B14F-4D97-AF65-F5344CB8AC3E}">
        <p14:creationId xmlns:p14="http://schemas.microsoft.com/office/powerpoint/2010/main" val="3512170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150B6C-02B9-0DAF-3E37-06F4DAC7A73F}"/>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8852CF16-23A6-E9E8-BABC-006387E44D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771B2474-B454-0804-0AD4-417D8653C18F}"/>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1D0F6EFC-5661-FFC6-ED2E-BA5556E8DA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E0FF8ED1-3D2E-D29F-BD98-930189A7AA20}"/>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97C95110-4736-CFD7-4D1C-CD5964559028}"/>
              </a:ext>
            </a:extLst>
          </p:cNvPr>
          <p:cNvSpPr>
            <a:spLocks noGrp="1"/>
          </p:cNvSpPr>
          <p:nvPr>
            <p:ph type="dt" sz="half" idx="10"/>
          </p:nvPr>
        </p:nvSpPr>
        <p:spPr/>
        <p:txBody>
          <a:bodyPr/>
          <a:lstStyle/>
          <a:p>
            <a:fld id="{5F0F8ABE-7EAB-4A06-97FF-D8810670B405}" type="datetimeFigureOut">
              <a:rPr lang="cs-CZ" smtClean="0"/>
              <a:t>23.09.2024</a:t>
            </a:fld>
            <a:endParaRPr lang="cs-CZ"/>
          </a:p>
        </p:txBody>
      </p:sp>
      <p:sp>
        <p:nvSpPr>
          <p:cNvPr id="8" name="Zástupný symbol pro zápatí 7">
            <a:extLst>
              <a:ext uri="{FF2B5EF4-FFF2-40B4-BE49-F238E27FC236}">
                <a16:creationId xmlns:a16="http://schemas.microsoft.com/office/drawing/2014/main" id="{A9BE10EA-28D9-A4A9-F930-C800A6F5BB5A}"/>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5A25432B-3EF6-CC0B-2D9D-E38123641BD1}"/>
              </a:ext>
            </a:extLst>
          </p:cNvPr>
          <p:cNvSpPr>
            <a:spLocks noGrp="1"/>
          </p:cNvSpPr>
          <p:nvPr>
            <p:ph type="sldNum" sz="quarter" idx="12"/>
          </p:nvPr>
        </p:nvSpPr>
        <p:spPr/>
        <p:txBody>
          <a:bodyPr/>
          <a:lstStyle/>
          <a:p>
            <a:fld id="{98599249-94E1-4596-A5E9-58F052108152}" type="slidenum">
              <a:rPr lang="cs-CZ" smtClean="0"/>
              <a:t>‹#›</a:t>
            </a:fld>
            <a:endParaRPr lang="cs-CZ"/>
          </a:p>
        </p:txBody>
      </p:sp>
    </p:spTree>
    <p:extLst>
      <p:ext uri="{BB962C8B-B14F-4D97-AF65-F5344CB8AC3E}">
        <p14:creationId xmlns:p14="http://schemas.microsoft.com/office/powerpoint/2010/main" val="2162611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E08A23-A94E-536E-705E-7D20981445CB}"/>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27871AC3-8176-A080-42C6-3FBEB3340E13}"/>
              </a:ext>
            </a:extLst>
          </p:cNvPr>
          <p:cNvSpPr>
            <a:spLocks noGrp="1"/>
          </p:cNvSpPr>
          <p:nvPr>
            <p:ph type="dt" sz="half" idx="10"/>
          </p:nvPr>
        </p:nvSpPr>
        <p:spPr/>
        <p:txBody>
          <a:bodyPr/>
          <a:lstStyle/>
          <a:p>
            <a:fld id="{5F0F8ABE-7EAB-4A06-97FF-D8810670B405}" type="datetimeFigureOut">
              <a:rPr lang="cs-CZ" smtClean="0"/>
              <a:t>23.09.2024</a:t>
            </a:fld>
            <a:endParaRPr lang="cs-CZ"/>
          </a:p>
        </p:txBody>
      </p:sp>
      <p:sp>
        <p:nvSpPr>
          <p:cNvPr id="4" name="Zástupný symbol pro zápatí 3">
            <a:extLst>
              <a:ext uri="{FF2B5EF4-FFF2-40B4-BE49-F238E27FC236}">
                <a16:creationId xmlns:a16="http://schemas.microsoft.com/office/drawing/2014/main" id="{36EBE601-FAF5-410F-4A3F-D5EEB435A0A3}"/>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B79148F6-EA66-60DD-D051-A9EB889E5977}"/>
              </a:ext>
            </a:extLst>
          </p:cNvPr>
          <p:cNvSpPr>
            <a:spLocks noGrp="1"/>
          </p:cNvSpPr>
          <p:nvPr>
            <p:ph type="sldNum" sz="quarter" idx="12"/>
          </p:nvPr>
        </p:nvSpPr>
        <p:spPr/>
        <p:txBody>
          <a:bodyPr/>
          <a:lstStyle/>
          <a:p>
            <a:fld id="{98599249-94E1-4596-A5E9-58F052108152}" type="slidenum">
              <a:rPr lang="cs-CZ" smtClean="0"/>
              <a:t>‹#›</a:t>
            </a:fld>
            <a:endParaRPr lang="cs-CZ"/>
          </a:p>
        </p:txBody>
      </p:sp>
    </p:spTree>
    <p:extLst>
      <p:ext uri="{BB962C8B-B14F-4D97-AF65-F5344CB8AC3E}">
        <p14:creationId xmlns:p14="http://schemas.microsoft.com/office/powerpoint/2010/main" val="2427403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C28B328-1021-3016-97DA-4886A81A5769}"/>
              </a:ext>
            </a:extLst>
          </p:cNvPr>
          <p:cNvSpPr>
            <a:spLocks noGrp="1"/>
          </p:cNvSpPr>
          <p:nvPr>
            <p:ph type="dt" sz="half" idx="10"/>
          </p:nvPr>
        </p:nvSpPr>
        <p:spPr/>
        <p:txBody>
          <a:bodyPr/>
          <a:lstStyle/>
          <a:p>
            <a:fld id="{5F0F8ABE-7EAB-4A06-97FF-D8810670B405}" type="datetimeFigureOut">
              <a:rPr lang="cs-CZ" smtClean="0"/>
              <a:t>23.09.2024</a:t>
            </a:fld>
            <a:endParaRPr lang="cs-CZ"/>
          </a:p>
        </p:txBody>
      </p:sp>
      <p:sp>
        <p:nvSpPr>
          <p:cNvPr id="3" name="Zástupný symbol pro zápatí 2">
            <a:extLst>
              <a:ext uri="{FF2B5EF4-FFF2-40B4-BE49-F238E27FC236}">
                <a16:creationId xmlns:a16="http://schemas.microsoft.com/office/drawing/2014/main" id="{68652011-8553-F71B-69DB-DD9E60C560B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7F65ABE0-1DFD-7DB8-945D-3BDF6BBB934A}"/>
              </a:ext>
            </a:extLst>
          </p:cNvPr>
          <p:cNvSpPr>
            <a:spLocks noGrp="1"/>
          </p:cNvSpPr>
          <p:nvPr>
            <p:ph type="sldNum" sz="quarter" idx="12"/>
          </p:nvPr>
        </p:nvSpPr>
        <p:spPr/>
        <p:txBody>
          <a:bodyPr/>
          <a:lstStyle/>
          <a:p>
            <a:fld id="{98599249-94E1-4596-A5E9-58F052108152}" type="slidenum">
              <a:rPr lang="cs-CZ" smtClean="0"/>
              <a:t>‹#›</a:t>
            </a:fld>
            <a:endParaRPr lang="cs-CZ"/>
          </a:p>
        </p:txBody>
      </p:sp>
    </p:spTree>
    <p:extLst>
      <p:ext uri="{BB962C8B-B14F-4D97-AF65-F5344CB8AC3E}">
        <p14:creationId xmlns:p14="http://schemas.microsoft.com/office/powerpoint/2010/main" val="56453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7AAC9D-CA81-446D-DDCE-24A2B435CDC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676589D9-2B4A-8A89-78BA-1648793EE2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A8E28556-FCDB-30E8-938D-7D1572BF4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1FC09FA5-4CA7-8B6F-BB4F-439BC6B2A3F7}"/>
              </a:ext>
            </a:extLst>
          </p:cNvPr>
          <p:cNvSpPr>
            <a:spLocks noGrp="1"/>
          </p:cNvSpPr>
          <p:nvPr>
            <p:ph type="dt" sz="half" idx="10"/>
          </p:nvPr>
        </p:nvSpPr>
        <p:spPr/>
        <p:txBody>
          <a:bodyPr/>
          <a:lstStyle/>
          <a:p>
            <a:fld id="{5F0F8ABE-7EAB-4A06-97FF-D8810670B405}" type="datetimeFigureOut">
              <a:rPr lang="cs-CZ" smtClean="0"/>
              <a:t>23.09.2024</a:t>
            </a:fld>
            <a:endParaRPr lang="cs-CZ"/>
          </a:p>
        </p:txBody>
      </p:sp>
      <p:sp>
        <p:nvSpPr>
          <p:cNvPr id="6" name="Zástupný symbol pro zápatí 5">
            <a:extLst>
              <a:ext uri="{FF2B5EF4-FFF2-40B4-BE49-F238E27FC236}">
                <a16:creationId xmlns:a16="http://schemas.microsoft.com/office/drawing/2014/main" id="{A709EA25-D166-82A9-2916-9833BBA32C9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8612BC3-5925-3996-3342-88F21830A3F9}"/>
              </a:ext>
            </a:extLst>
          </p:cNvPr>
          <p:cNvSpPr>
            <a:spLocks noGrp="1"/>
          </p:cNvSpPr>
          <p:nvPr>
            <p:ph type="sldNum" sz="quarter" idx="12"/>
          </p:nvPr>
        </p:nvSpPr>
        <p:spPr/>
        <p:txBody>
          <a:bodyPr/>
          <a:lstStyle/>
          <a:p>
            <a:fld id="{98599249-94E1-4596-A5E9-58F052108152}" type="slidenum">
              <a:rPr lang="cs-CZ" smtClean="0"/>
              <a:t>‹#›</a:t>
            </a:fld>
            <a:endParaRPr lang="cs-CZ"/>
          </a:p>
        </p:txBody>
      </p:sp>
    </p:spTree>
    <p:extLst>
      <p:ext uri="{BB962C8B-B14F-4D97-AF65-F5344CB8AC3E}">
        <p14:creationId xmlns:p14="http://schemas.microsoft.com/office/powerpoint/2010/main" val="1485044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FEBD57-FDD1-1768-BC6F-7F8451C9A15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A1C40E63-ACC0-530F-8F44-D2FE183F5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332DAEA1-0760-F76D-8BCB-A44505E35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E4B151E-EF6E-6EA8-0933-92F3719E4768}"/>
              </a:ext>
            </a:extLst>
          </p:cNvPr>
          <p:cNvSpPr>
            <a:spLocks noGrp="1"/>
          </p:cNvSpPr>
          <p:nvPr>
            <p:ph type="dt" sz="half" idx="10"/>
          </p:nvPr>
        </p:nvSpPr>
        <p:spPr/>
        <p:txBody>
          <a:bodyPr/>
          <a:lstStyle/>
          <a:p>
            <a:fld id="{5F0F8ABE-7EAB-4A06-97FF-D8810670B405}" type="datetimeFigureOut">
              <a:rPr lang="cs-CZ" smtClean="0"/>
              <a:t>23.09.2024</a:t>
            </a:fld>
            <a:endParaRPr lang="cs-CZ"/>
          </a:p>
        </p:txBody>
      </p:sp>
      <p:sp>
        <p:nvSpPr>
          <p:cNvPr id="6" name="Zástupný symbol pro zápatí 5">
            <a:extLst>
              <a:ext uri="{FF2B5EF4-FFF2-40B4-BE49-F238E27FC236}">
                <a16:creationId xmlns:a16="http://schemas.microsoft.com/office/drawing/2014/main" id="{F7A904BD-261A-2E2C-FF31-7209FED6E94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601A99C-6C77-A195-B4A9-F1A634D3038F}"/>
              </a:ext>
            </a:extLst>
          </p:cNvPr>
          <p:cNvSpPr>
            <a:spLocks noGrp="1"/>
          </p:cNvSpPr>
          <p:nvPr>
            <p:ph type="sldNum" sz="quarter" idx="12"/>
          </p:nvPr>
        </p:nvSpPr>
        <p:spPr/>
        <p:txBody>
          <a:bodyPr/>
          <a:lstStyle/>
          <a:p>
            <a:fld id="{98599249-94E1-4596-A5E9-58F052108152}" type="slidenum">
              <a:rPr lang="cs-CZ" smtClean="0"/>
              <a:t>‹#›</a:t>
            </a:fld>
            <a:endParaRPr lang="cs-CZ"/>
          </a:p>
        </p:txBody>
      </p:sp>
    </p:spTree>
    <p:extLst>
      <p:ext uri="{BB962C8B-B14F-4D97-AF65-F5344CB8AC3E}">
        <p14:creationId xmlns:p14="http://schemas.microsoft.com/office/powerpoint/2010/main" val="2563112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912502B1-F28F-9E6F-69F3-9D7999936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5CBC0E1A-CCB2-C522-A9D5-0291489CF1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D7F10CF-35AA-1D02-DF35-5628ADE23F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0F8ABE-7EAB-4A06-97FF-D8810670B405}" type="datetimeFigureOut">
              <a:rPr lang="cs-CZ" smtClean="0"/>
              <a:t>23.09.2024</a:t>
            </a:fld>
            <a:endParaRPr lang="cs-CZ"/>
          </a:p>
        </p:txBody>
      </p:sp>
      <p:sp>
        <p:nvSpPr>
          <p:cNvPr id="5" name="Zástupný symbol pro zápatí 4">
            <a:extLst>
              <a:ext uri="{FF2B5EF4-FFF2-40B4-BE49-F238E27FC236}">
                <a16:creationId xmlns:a16="http://schemas.microsoft.com/office/drawing/2014/main" id="{2FD9336C-827A-CFFC-8387-B6B8F75C94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cs-CZ"/>
          </a:p>
        </p:txBody>
      </p:sp>
      <p:sp>
        <p:nvSpPr>
          <p:cNvPr id="6" name="Zástupný symbol pro číslo snímku 5">
            <a:extLst>
              <a:ext uri="{FF2B5EF4-FFF2-40B4-BE49-F238E27FC236}">
                <a16:creationId xmlns:a16="http://schemas.microsoft.com/office/drawing/2014/main" id="{EDD66CBA-651E-8558-E6CE-4B65F6A3D6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8599249-94E1-4596-A5E9-58F052108152}" type="slidenum">
              <a:rPr lang="cs-CZ" smtClean="0"/>
              <a:t>‹#›</a:t>
            </a:fld>
            <a:endParaRPr lang="cs-CZ"/>
          </a:p>
        </p:txBody>
      </p:sp>
    </p:spTree>
    <p:extLst>
      <p:ext uri="{BB962C8B-B14F-4D97-AF65-F5344CB8AC3E}">
        <p14:creationId xmlns:p14="http://schemas.microsoft.com/office/powerpoint/2010/main" val="3418790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image" Target="../media/image63.svg"/><Relationship Id="rId3" Type="http://schemas.openxmlformats.org/officeDocument/2006/relationships/image" Target="../media/image40.png"/><Relationship Id="rId21" Type="http://schemas.openxmlformats.org/officeDocument/2006/relationships/image" Target="../media/image58.png"/><Relationship Id="rId34" Type="http://schemas.openxmlformats.org/officeDocument/2006/relationships/image" Target="../media/image71.sv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70.png"/><Relationship Id="rId2" Type="http://schemas.openxmlformats.org/officeDocument/2006/relationships/notesSlide" Target="../notesSlides/notesSlide10.xml"/><Relationship Id="rId16" Type="http://schemas.openxmlformats.org/officeDocument/2006/relationships/image" Target="../media/image53.svg"/><Relationship Id="rId20" Type="http://schemas.openxmlformats.org/officeDocument/2006/relationships/image" Target="../media/image57.svg"/><Relationship Id="rId29"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3.svg"/><Relationship Id="rId11" Type="http://schemas.openxmlformats.org/officeDocument/2006/relationships/image" Target="../media/image48.png"/><Relationship Id="rId24" Type="http://schemas.openxmlformats.org/officeDocument/2006/relationships/image" Target="../media/image61.svg"/><Relationship Id="rId32" Type="http://schemas.openxmlformats.org/officeDocument/2006/relationships/image" Target="../media/image69.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svg"/><Relationship Id="rId10" Type="http://schemas.openxmlformats.org/officeDocument/2006/relationships/image" Target="../media/image47.svg"/><Relationship Id="rId19" Type="http://schemas.openxmlformats.org/officeDocument/2006/relationships/image" Target="../media/image56.png"/><Relationship Id="rId31" Type="http://schemas.openxmlformats.org/officeDocument/2006/relationships/image" Target="../media/image68.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 Id="rId22" Type="http://schemas.openxmlformats.org/officeDocument/2006/relationships/image" Target="../media/image59.svg"/><Relationship Id="rId27" Type="http://schemas.openxmlformats.org/officeDocument/2006/relationships/image" Target="../media/image64.png"/><Relationship Id="rId30" Type="http://schemas.openxmlformats.org/officeDocument/2006/relationships/image" Target="../media/image67.svg"/><Relationship Id="rId35" Type="http://schemas.openxmlformats.org/officeDocument/2006/relationships/image" Target="../media/image72.png"/><Relationship Id="rId8"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5" name="Obrázek 4" descr="Obsah obrázku snímek obrazovky, černá, design&#10;&#10;Popis byl vytvořen automaticky">
            <a:extLst>
              <a:ext uri="{FF2B5EF4-FFF2-40B4-BE49-F238E27FC236}">
                <a16:creationId xmlns:a16="http://schemas.microsoft.com/office/drawing/2014/main" id="{FA214D56-7BAB-F663-C48D-4014684E2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149" y="0"/>
            <a:ext cx="4913702" cy="6858000"/>
          </a:xfrm>
          <a:prstGeom prst="rect">
            <a:avLst/>
          </a:prstGeom>
        </p:spPr>
      </p:pic>
      <p:sp>
        <p:nvSpPr>
          <p:cNvPr id="6" name="TextovéPole 5">
            <a:extLst>
              <a:ext uri="{FF2B5EF4-FFF2-40B4-BE49-F238E27FC236}">
                <a16:creationId xmlns:a16="http://schemas.microsoft.com/office/drawing/2014/main" id="{C62731CC-1633-DB5A-4B34-0448AA03D712}"/>
              </a:ext>
            </a:extLst>
          </p:cNvPr>
          <p:cNvSpPr txBox="1"/>
          <p:nvPr/>
        </p:nvSpPr>
        <p:spPr>
          <a:xfrm>
            <a:off x="0" y="6025019"/>
            <a:ext cx="12192000" cy="461665"/>
          </a:xfrm>
          <a:prstGeom prst="rect">
            <a:avLst/>
          </a:prstGeom>
          <a:noFill/>
        </p:spPr>
        <p:txBody>
          <a:bodyPr wrap="square" rtlCol="0">
            <a:spAutoFit/>
          </a:bodyPr>
          <a:lstStyle/>
          <a:p>
            <a:pPr algn="ctr"/>
            <a:r>
              <a:rPr lang="cs-CZ" sz="2400" dirty="0">
                <a:solidFill>
                  <a:schemeClr val="bg1"/>
                </a:solidFill>
                <a:latin typeface="Calibri Light" panose="020F0302020204030204" pitchFamily="34" charset="0"/>
                <a:cs typeface="Calibri Light" panose="020F0302020204030204" pitchFamily="34" charset="0"/>
              </a:rPr>
              <a:t>Představení společnosti VTG Engineering, s.r.o.</a:t>
            </a:r>
          </a:p>
        </p:txBody>
      </p:sp>
      <p:pic>
        <p:nvPicPr>
          <p:cNvPr id="8" name="Grafický objekt 7">
            <a:extLst>
              <a:ext uri="{FF2B5EF4-FFF2-40B4-BE49-F238E27FC236}">
                <a16:creationId xmlns:a16="http://schemas.microsoft.com/office/drawing/2014/main" id="{D1DDEB7C-40AA-ADFA-37AC-C2F344C683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05660" y="302784"/>
            <a:ext cx="980679" cy="530197"/>
          </a:xfrm>
          <a:prstGeom prst="rect">
            <a:avLst/>
          </a:prstGeom>
        </p:spPr>
      </p:pic>
    </p:spTree>
    <p:extLst>
      <p:ext uri="{BB962C8B-B14F-4D97-AF65-F5344CB8AC3E}">
        <p14:creationId xmlns:p14="http://schemas.microsoft.com/office/powerpoint/2010/main" val="1854749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CBE74051-D34A-8B4B-3537-E1ED189B0111}"/>
              </a:ext>
            </a:extLst>
          </p:cNvPr>
          <p:cNvGrpSpPr>
            <a:grpSpLocks/>
          </p:cNvGrpSpPr>
          <p:nvPr/>
        </p:nvGrpSpPr>
        <p:grpSpPr bwMode="auto">
          <a:xfrm>
            <a:off x="0" y="0"/>
            <a:ext cx="12192000" cy="6858000"/>
            <a:chOff x="0" y="0"/>
            <a:chExt cx="12192000" cy="6858000"/>
          </a:xfrm>
        </p:grpSpPr>
        <p:cxnSp>
          <p:nvCxnSpPr>
            <p:cNvPr id="29" name="Straight Connector 31">
              <a:extLst>
                <a:ext uri="{FF2B5EF4-FFF2-40B4-BE49-F238E27FC236}">
                  <a16:creationId xmlns:a16="http://schemas.microsoft.com/office/drawing/2014/main" id="{1980F04A-D59B-C7C6-9070-EF42CFD93B6B}"/>
                </a:ext>
              </a:extLst>
            </p:cNvPr>
            <p:cNvCxnSpPr>
              <a:cxnSpLocks/>
            </p:cNvCxnSpPr>
            <p:nvPr/>
          </p:nvCxnSpPr>
          <p:spPr>
            <a:xfrm>
              <a:off x="1570038" y="0"/>
              <a:ext cx="0" cy="685800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203">
              <a:extLst>
                <a:ext uri="{FF2B5EF4-FFF2-40B4-BE49-F238E27FC236}">
                  <a16:creationId xmlns:a16="http://schemas.microsoft.com/office/drawing/2014/main" id="{D26412FE-93C4-9747-9C7B-CF165841C59B}"/>
                </a:ext>
              </a:extLst>
            </p:cNvPr>
            <p:cNvSpPr/>
            <p:nvPr/>
          </p:nvSpPr>
          <p:spPr bwMode="auto">
            <a:xfrm>
              <a:off x="0" y="296863"/>
              <a:ext cx="1824038" cy="258762"/>
            </a:xfrm>
            <a:prstGeom prst="rect">
              <a:avLst/>
            </a:prstGeom>
            <a:solidFill>
              <a:srgbClr val="E351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1" name="Rectangle 204">
              <a:extLst>
                <a:ext uri="{FF2B5EF4-FFF2-40B4-BE49-F238E27FC236}">
                  <a16:creationId xmlns:a16="http://schemas.microsoft.com/office/drawing/2014/main" id="{227641BF-8404-DB90-0BD3-F259D9BB9941}"/>
                </a:ext>
              </a:extLst>
            </p:cNvPr>
            <p:cNvSpPr/>
            <p:nvPr/>
          </p:nvSpPr>
          <p:spPr bwMode="auto">
            <a:xfrm flipV="1">
              <a:off x="3271838" y="1589088"/>
              <a:ext cx="8920162" cy="11112"/>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31760" name="Content Placeholder 7">
              <a:extLst>
                <a:ext uri="{FF2B5EF4-FFF2-40B4-BE49-F238E27FC236}">
                  <a16:creationId xmlns:a16="http://schemas.microsoft.com/office/drawing/2014/main" id="{058D924C-7FE6-8533-2AAA-09564D95F315}"/>
                </a:ext>
              </a:extLst>
            </p:cNvPr>
            <p:cNvSpPr txBox="1">
              <a:spLocks noChangeArrowheads="1"/>
            </p:cNvSpPr>
            <p:nvPr/>
          </p:nvSpPr>
          <p:spPr bwMode="auto">
            <a:xfrm>
              <a:off x="1376363" y="249238"/>
              <a:ext cx="66960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Arial" panose="020B0604020202020204" pitchFamily="34" charset="0"/>
                <a:buNone/>
              </a:pPr>
              <a:r>
                <a:rPr lang="cs-CZ" altLang="cs-CZ" sz="6600">
                  <a:solidFill>
                    <a:srgbClr val="3C3C3C"/>
                  </a:solidFill>
                  <a:latin typeface="Impact" panose="020B0806030902050204" pitchFamily="34" charset="0"/>
                  <a:cs typeface="Arial" panose="020B0604020202020204" pitchFamily="34" charset="0"/>
                </a:rPr>
                <a:t>PLATFORMY</a:t>
              </a:r>
              <a:endParaRPr lang="en-US" altLang="cs-CZ" sz="5000" b="1">
                <a:solidFill>
                  <a:srgbClr val="3C3C3C"/>
                </a:solidFill>
                <a:latin typeface="Impact" panose="020B0806030902050204" pitchFamily="34" charset="0"/>
                <a:cs typeface="Arial" panose="020B0604020202020204" pitchFamily="34" charset="0"/>
              </a:endParaRPr>
            </a:p>
          </p:txBody>
        </p:sp>
      </p:grpSp>
      <p:grpSp>
        <p:nvGrpSpPr>
          <p:cNvPr id="4" name="Skupina 3">
            <a:extLst>
              <a:ext uri="{FF2B5EF4-FFF2-40B4-BE49-F238E27FC236}">
                <a16:creationId xmlns:a16="http://schemas.microsoft.com/office/drawing/2014/main" id="{619D6034-CD31-2745-D378-EF9F6E4FB8D3}"/>
              </a:ext>
            </a:extLst>
          </p:cNvPr>
          <p:cNvGrpSpPr>
            <a:grpSpLocks/>
          </p:cNvGrpSpPr>
          <p:nvPr/>
        </p:nvGrpSpPr>
        <p:grpSpPr bwMode="auto">
          <a:xfrm>
            <a:off x="2959100" y="4630738"/>
            <a:ext cx="6134100" cy="823912"/>
            <a:chOff x="2959239" y="4630271"/>
            <a:chExt cx="6133989" cy="824841"/>
          </a:xfrm>
        </p:grpSpPr>
        <p:sp>
          <p:nvSpPr>
            <p:cNvPr id="37" name="Content Placeholder 7">
              <a:extLst>
                <a:ext uri="{FF2B5EF4-FFF2-40B4-BE49-F238E27FC236}">
                  <a16:creationId xmlns:a16="http://schemas.microsoft.com/office/drawing/2014/main" id="{763090D4-DE24-14C9-ED8A-AB1AD300D960}"/>
                </a:ext>
              </a:extLst>
            </p:cNvPr>
            <p:cNvSpPr txBox="1">
              <a:spLocks noChangeArrowheads="1"/>
            </p:cNvSpPr>
            <p:nvPr/>
          </p:nvSpPr>
          <p:spPr bwMode="auto">
            <a:xfrm>
              <a:off x="2959239" y="4817807"/>
              <a:ext cx="2120862" cy="40050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spcBef>
                  <a:spcPct val="20000"/>
                </a:spcBef>
                <a:buFont typeface="Arial" panose="020B0604020202020204" pitchFamily="34" charset="0"/>
                <a:buNone/>
                <a:defRPr/>
              </a:pPr>
              <a:r>
                <a:rPr lang="cs-CZ" altLang="cs-CZ" sz="1550" dirty="0">
                  <a:solidFill>
                    <a:srgbClr val="DC588D"/>
                  </a:solidFill>
                  <a:latin typeface="Impact" panose="020B0806030902050204" pitchFamily="34" charset="0"/>
                </a:rPr>
                <a:t>REVIT</a:t>
              </a:r>
              <a:endParaRPr lang="pl-PL" altLang="cs-CZ" sz="1550" dirty="0">
                <a:latin typeface="Impact" panose="020B0806030902050204" pitchFamily="34" charset="0"/>
              </a:endParaRPr>
            </a:p>
          </p:txBody>
        </p:sp>
        <p:sp>
          <p:nvSpPr>
            <p:cNvPr id="42" name="Content Placeholder 7">
              <a:extLst>
                <a:ext uri="{FF2B5EF4-FFF2-40B4-BE49-F238E27FC236}">
                  <a16:creationId xmlns:a16="http://schemas.microsoft.com/office/drawing/2014/main" id="{A4FF2DFF-E012-C352-DE0A-094F5674FA63}"/>
                </a:ext>
              </a:extLst>
            </p:cNvPr>
            <p:cNvSpPr txBox="1">
              <a:spLocks/>
            </p:cNvSpPr>
            <p:nvPr/>
          </p:nvSpPr>
          <p:spPr>
            <a:xfrm>
              <a:off x="4832455" y="4630271"/>
              <a:ext cx="4260773" cy="824841"/>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indent="-180000">
                <a:buFont typeface="Arial" pitchFamily="34" charset="0"/>
                <a:buBlip>
                  <a:blip r:embed="rId3"/>
                </a:buBlip>
                <a:defRPr/>
              </a:pPr>
              <a:r>
                <a:rPr lang="cs-CZ" sz="1400" dirty="0">
                  <a:solidFill>
                    <a:schemeClr val="bg1">
                      <a:lumMod val="10000"/>
                    </a:schemeClr>
                  </a:solidFill>
                  <a:latin typeface="+mj-lt"/>
                </a:rPr>
                <a:t>Primární nástroj pro projekci</a:t>
              </a:r>
            </a:p>
            <a:p>
              <a:pPr marL="180000" indent="-180000">
                <a:buFont typeface="Arial" pitchFamily="34" charset="0"/>
                <a:buBlip>
                  <a:blip r:embed="rId3"/>
                </a:buBlip>
                <a:defRPr/>
              </a:pPr>
              <a:r>
                <a:rPr lang="cs-CZ" sz="1400" dirty="0">
                  <a:solidFill>
                    <a:schemeClr val="bg1">
                      <a:lumMod val="10000"/>
                    </a:schemeClr>
                  </a:solidFill>
                  <a:latin typeface="+mj-lt"/>
                </a:rPr>
                <a:t>3D výkresová dokumentace SLP a EPS systémů</a:t>
              </a:r>
            </a:p>
            <a:p>
              <a:pPr marL="180000" indent="-180000">
                <a:buFont typeface="Arial" pitchFamily="34" charset="0"/>
                <a:buBlip>
                  <a:blip r:embed="rId3"/>
                </a:buBlip>
                <a:defRPr/>
              </a:pPr>
              <a:r>
                <a:rPr lang="cs-CZ" sz="1400" dirty="0">
                  <a:solidFill>
                    <a:schemeClr val="bg1">
                      <a:lumMod val="10000"/>
                    </a:schemeClr>
                  </a:solidFill>
                  <a:latin typeface="+mj-lt"/>
                </a:rPr>
                <a:t>Kolizní zóny a koordinace s TZB</a:t>
              </a:r>
            </a:p>
          </p:txBody>
        </p:sp>
      </p:grpSp>
      <p:grpSp>
        <p:nvGrpSpPr>
          <p:cNvPr id="3" name="Skupina 2">
            <a:extLst>
              <a:ext uri="{FF2B5EF4-FFF2-40B4-BE49-F238E27FC236}">
                <a16:creationId xmlns:a16="http://schemas.microsoft.com/office/drawing/2014/main" id="{3CE982BD-3C7F-6805-458A-C588EEED25FE}"/>
              </a:ext>
            </a:extLst>
          </p:cNvPr>
          <p:cNvGrpSpPr>
            <a:grpSpLocks/>
          </p:cNvGrpSpPr>
          <p:nvPr/>
        </p:nvGrpSpPr>
        <p:grpSpPr bwMode="auto">
          <a:xfrm>
            <a:off x="3000375" y="2882900"/>
            <a:ext cx="6308725" cy="565150"/>
            <a:chOff x="2999887" y="2882523"/>
            <a:chExt cx="6309385" cy="566309"/>
          </a:xfrm>
        </p:grpSpPr>
        <p:sp>
          <p:nvSpPr>
            <p:cNvPr id="41" name="Content Placeholder 7">
              <a:extLst>
                <a:ext uri="{FF2B5EF4-FFF2-40B4-BE49-F238E27FC236}">
                  <a16:creationId xmlns:a16="http://schemas.microsoft.com/office/drawing/2014/main" id="{9ACF78C2-9D41-2064-BA76-CEC63BDBF7E6}"/>
                </a:ext>
              </a:extLst>
            </p:cNvPr>
            <p:cNvSpPr txBox="1">
              <a:spLocks/>
            </p:cNvSpPr>
            <p:nvPr/>
          </p:nvSpPr>
          <p:spPr>
            <a:xfrm>
              <a:off x="4833642" y="2882523"/>
              <a:ext cx="4475630" cy="566309"/>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indent="-180000">
                <a:buFont typeface="Arial" pitchFamily="34" charset="0"/>
                <a:buBlip>
                  <a:blip r:embed="rId3"/>
                </a:buBlip>
                <a:defRPr/>
              </a:pPr>
              <a:r>
                <a:rPr lang="cs-CZ" sz="1400" dirty="0">
                  <a:solidFill>
                    <a:schemeClr val="bg1">
                      <a:lumMod val="10000"/>
                    </a:schemeClr>
                  </a:solidFill>
                  <a:latin typeface="+mj-lt"/>
                </a:rPr>
                <a:t>Primární nástroj pro projekci</a:t>
              </a:r>
            </a:p>
            <a:p>
              <a:pPr marL="180000" indent="-180000">
                <a:buFont typeface="Arial" pitchFamily="34" charset="0"/>
                <a:buBlip>
                  <a:blip r:embed="rId3"/>
                </a:buBlip>
                <a:defRPr/>
              </a:pPr>
              <a:r>
                <a:rPr lang="cs-CZ" sz="1400" dirty="0">
                  <a:solidFill>
                    <a:schemeClr val="bg1">
                      <a:lumMod val="10000"/>
                    </a:schemeClr>
                  </a:solidFill>
                  <a:latin typeface="+mj-lt"/>
                </a:rPr>
                <a:t>2D výkresová dokumentace SLP a EPS systémů</a:t>
              </a:r>
            </a:p>
          </p:txBody>
        </p:sp>
        <p:sp>
          <p:nvSpPr>
            <p:cNvPr id="22" name="Content Placeholder 7">
              <a:extLst>
                <a:ext uri="{FF2B5EF4-FFF2-40B4-BE49-F238E27FC236}">
                  <a16:creationId xmlns:a16="http://schemas.microsoft.com/office/drawing/2014/main" id="{3467D45D-7676-CA43-9707-042F4467DA34}"/>
                </a:ext>
              </a:extLst>
            </p:cNvPr>
            <p:cNvSpPr txBox="1">
              <a:spLocks noChangeArrowheads="1"/>
            </p:cNvSpPr>
            <p:nvPr/>
          </p:nvSpPr>
          <p:spPr bwMode="auto">
            <a:xfrm>
              <a:off x="2999887" y="2933427"/>
              <a:ext cx="2121122" cy="4024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spcBef>
                  <a:spcPct val="20000"/>
                </a:spcBef>
                <a:buFont typeface="Arial" panose="020B0604020202020204" pitchFamily="34" charset="0"/>
                <a:buNone/>
                <a:defRPr/>
              </a:pPr>
              <a:r>
                <a:rPr lang="cs-CZ" altLang="cs-CZ" sz="1550" dirty="0">
                  <a:solidFill>
                    <a:srgbClr val="DC588D"/>
                  </a:solidFill>
                  <a:latin typeface="Impact" panose="020B0806030902050204" pitchFamily="34" charset="0"/>
                </a:rPr>
                <a:t>AUTOCAD</a:t>
              </a:r>
              <a:endParaRPr lang="pl-PL" altLang="cs-CZ" sz="1550" dirty="0">
                <a:latin typeface="Impact" panose="020B0806030902050204" pitchFamily="34" charset="0"/>
              </a:endParaRPr>
            </a:p>
          </p:txBody>
        </p:sp>
      </p:grpSp>
      <p:pic>
        <p:nvPicPr>
          <p:cNvPr id="23" name="Obrázek 22">
            <a:extLst>
              <a:ext uri="{FF2B5EF4-FFF2-40B4-BE49-F238E27FC236}">
                <a16:creationId xmlns:a16="http://schemas.microsoft.com/office/drawing/2014/main" id="{A72910EB-CB8B-1331-78B6-DC7C97835680}"/>
              </a:ext>
            </a:extLst>
          </p:cNvPr>
          <p:cNvPicPr>
            <a:picLocks noChangeAspect="1"/>
          </p:cNvPicPr>
          <p:nvPr/>
        </p:nvPicPr>
        <p:blipFill>
          <a:blip r:embed="rId4">
            <a:duotone>
              <a:prstClr val="black"/>
              <a:srgbClr val="3C3C3C">
                <a:tint val="45000"/>
                <a:satMod val="400000"/>
              </a:srgbClr>
            </a:duotone>
          </a:blip>
          <a:stretch>
            <a:fillRect/>
          </a:stretch>
        </p:blipFill>
        <p:spPr>
          <a:xfrm>
            <a:off x="2027207" y="2743276"/>
            <a:ext cx="767916" cy="836459"/>
          </a:xfrm>
          <a:prstGeom prst="rect">
            <a:avLst/>
          </a:prstGeom>
        </p:spPr>
      </p:pic>
      <p:pic>
        <p:nvPicPr>
          <p:cNvPr id="25" name="Obrázek 24">
            <a:extLst>
              <a:ext uri="{FF2B5EF4-FFF2-40B4-BE49-F238E27FC236}">
                <a16:creationId xmlns:a16="http://schemas.microsoft.com/office/drawing/2014/main" id="{C889433F-F015-522D-EABB-B48BF30A2714}"/>
              </a:ext>
            </a:extLst>
          </p:cNvPr>
          <p:cNvPicPr>
            <a:picLocks noChangeAspect="1"/>
          </p:cNvPicPr>
          <p:nvPr/>
        </p:nvPicPr>
        <p:blipFill>
          <a:blip r:embed="rId5">
            <a:duotone>
              <a:prstClr val="black"/>
              <a:srgbClr val="3C3C3C">
                <a:tint val="45000"/>
                <a:satMod val="400000"/>
              </a:srgbClr>
            </a:duotone>
          </a:blip>
          <a:stretch>
            <a:fillRect/>
          </a:stretch>
        </p:blipFill>
        <p:spPr>
          <a:xfrm>
            <a:off x="2068457" y="4589489"/>
            <a:ext cx="767887" cy="906407"/>
          </a:xfrm>
          <a:prstGeom prst="rect">
            <a:avLst/>
          </a:prstGeom>
        </p:spPr>
      </p:pic>
      <p:sp>
        <p:nvSpPr>
          <p:cNvPr id="30" name="Oval 16">
            <a:extLst>
              <a:ext uri="{FF2B5EF4-FFF2-40B4-BE49-F238E27FC236}">
                <a16:creationId xmlns:a16="http://schemas.microsoft.com/office/drawing/2014/main" id="{7F02ED40-C8A5-CCFE-E0AF-955A32132327}"/>
              </a:ext>
            </a:extLst>
          </p:cNvPr>
          <p:cNvSpPr>
            <a:spLocks noChangeAspect="1"/>
          </p:cNvSpPr>
          <p:nvPr/>
        </p:nvSpPr>
        <p:spPr>
          <a:xfrm>
            <a:off x="1500188" y="3084513"/>
            <a:ext cx="152400" cy="153987"/>
          </a:xfrm>
          <a:prstGeom prst="ellipse">
            <a:avLst/>
          </a:prstGeom>
          <a:solidFill>
            <a:srgbClr val="E35188"/>
          </a:solidFill>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31" name="Oval 16">
            <a:extLst>
              <a:ext uri="{FF2B5EF4-FFF2-40B4-BE49-F238E27FC236}">
                <a16:creationId xmlns:a16="http://schemas.microsoft.com/office/drawing/2014/main" id="{7942C231-90F7-4F54-43E8-BEE95AAD5841}"/>
              </a:ext>
            </a:extLst>
          </p:cNvPr>
          <p:cNvSpPr>
            <a:spLocks noChangeAspect="1"/>
          </p:cNvSpPr>
          <p:nvPr/>
        </p:nvSpPr>
        <p:spPr>
          <a:xfrm>
            <a:off x="1500188" y="4965700"/>
            <a:ext cx="152400" cy="153988"/>
          </a:xfrm>
          <a:prstGeom prst="ellipse">
            <a:avLst/>
          </a:prstGeom>
          <a:solidFill>
            <a:srgbClr val="E35188"/>
          </a:solidFill>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000"/>
                            </p:stCondLst>
                            <p:childTnLst>
                              <p:par>
                                <p:cTn id="14" presetID="14" presetClass="entr" presetSubtype="1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nodeType="afterGroup">
                            <p:stCondLst>
                              <p:cond delay="1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2000"/>
                            </p:stCondLst>
                            <p:childTnLst>
                              <p:par>
                                <p:cTn id="26" presetID="14" presetClass="entr" presetSubtype="1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8938D520-F557-3448-EAA3-A6D317C100BB}"/>
              </a:ext>
            </a:extLst>
          </p:cNvPr>
          <p:cNvGrpSpPr>
            <a:grpSpLocks/>
          </p:cNvGrpSpPr>
          <p:nvPr/>
        </p:nvGrpSpPr>
        <p:grpSpPr bwMode="auto">
          <a:xfrm>
            <a:off x="0" y="0"/>
            <a:ext cx="12192000" cy="6858000"/>
            <a:chOff x="0" y="0"/>
            <a:chExt cx="12192000" cy="6858000"/>
          </a:xfrm>
        </p:grpSpPr>
        <p:cxnSp>
          <p:nvCxnSpPr>
            <p:cNvPr id="29" name="Straight Connector 31">
              <a:extLst>
                <a:ext uri="{FF2B5EF4-FFF2-40B4-BE49-F238E27FC236}">
                  <a16:creationId xmlns:a16="http://schemas.microsoft.com/office/drawing/2014/main" id="{AB3E824A-D3AD-BC2D-E57B-1A7C18970084}"/>
                </a:ext>
              </a:extLst>
            </p:cNvPr>
            <p:cNvCxnSpPr>
              <a:cxnSpLocks/>
            </p:cNvCxnSpPr>
            <p:nvPr/>
          </p:nvCxnSpPr>
          <p:spPr>
            <a:xfrm>
              <a:off x="1570038" y="0"/>
              <a:ext cx="0" cy="685800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203">
              <a:extLst>
                <a:ext uri="{FF2B5EF4-FFF2-40B4-BE49-F238E27FC236}">
                  <a16:creationId xmlns:a16="http://schemas.microsoft.com/office/drawing/2014/main" id="{B0B812E4-9244-03E2-9750-B21FE6ED0ECB}"/>
                </a:ext>
              </a:extLst>
            </p:cNvPr>
            <p:cNvSpPr/>
            <p:nvPr/>
          </p:nvSpPr>
          <p:spPr bwMode="auto">
            <a:xfrm>
              <a:off x="0" y="296863"/>
              <a:ext cx="1824038" cy="258762"/>
            </a:xfrm>
            <a:prstGeom prst="rect">
              <a:avLst/>
            </a:prstGeom>
            <a:solidFill>
              <a:srgbClr val="E351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1" name="Rectangle 204">
              <a:extLst>
                <a:ext uri="{FF2B5EF4-FFF2-40B4-BE49-F238E27FC236}">
                  <a16:creationId xmlns:a16="http://schemas.microsoft.com/office/drawing/2014/main" id="{A1333493-CCFA-ACF5-A5C8-4DA69EAC5895}"/>
                </a:ext>
              </a:extLst>
            </p:cNvPr>
            <p:cNvSpPr/>
            <p:nvPr/>
          </p:nvSpPr>
          <p:spPr bwMode="auto">
            <a:xfrm flipV="1">
              <a:off x="3173413" y="1589088"/>
              <a:ext cx="9018587" cy="11112"/>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33816" name="Content Placeholder 7">
              <a:extLst>
                <a:ext uri="{FF2B5EF4-FFF2-40B4-BE49-F238E27FC236}">
                  <a16:creationId xmlns:a16="http://schemas.microsoft.com/office/drawing/2014/main" id="{AF6035A8-14C0-13CE-B2EF-E69615A061DD}"/>
                </a:ext>
              </a:extLst>
            </p:cNvPr>
            <p:cNvSpPr txBox="1">
              <a:spLocks noChangeArrowheads="1"/>
            </p:cNvSpPr>
            <p:nvPr/>
          </p:nvSpPr>
          <p:spPr bwMode="auto">
            <a:xfrm>
              <a:off x="1376363" y="249238"/>
              <a:ext cx="66960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Arial" panose="020B0604020202020204" pitchFamily="34" charset="0"/>
                <a:buNone/>
              </a:pPr>
              <a:r>
                <a:rPr lang="cs-CZ" altLang="cs-CZ" sz="6600">
                  <a:solidFill>
                    <a:srgbClr val="3C3C3C"/>
                  </a:solidFill>
                  <a:latin typeface="Impact" panose="020B0806030902050204" pitchFamily="34" charset="0"/>
                  <a:cs typeface="Arial" panose="020B0604020202020204" pitchFamily="34" charset="0"/>
                </a:rPr>
                <a:t>NAŠI ZÁKAZNÍCI</a:t>
              </a:r>
              <a:endParaRPr lang="en-US" altLang="cs-CZ" sz="5000" b="1">
                <a:solidFill>
                  <a:srgbClr val="3C3C3C"/>
                </a:solidFill>
                <a:latin typeface="Impact" panose="020B0806030902050204" pitchFamily="34" charset="0"/>
                <a:cs typeface="Arial" panose="020B0604020202020204" pitchFamily="34" charset="0"/>
              </a:endParaRPr>
            </a:p>
          </p:txBody>
        </p:sp>
      </p:grpSp>
      <p:pic>
        <p:nvPicPr>
          <p:cNvPr id="3" name="Grafický objekt 44">
            <a:extLst>
              <a:ext uri="{FF2B5EF4-FFF2-40B4-BE49-F238E27FC236}">
                <a16:creationId xmlns:a16="http://schemas.microsoft.com/office/drawing/2014/main" id="{5AAC1993-AAEC-884D-A175-15B2574C9A7D}"/>
              </a:ext>
            </a:extLst>
          </p:cNvPr>
          <p:cNvPicPr>
            <a:picLocks noChangeAspect="1" noChangeArrowheads="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10632658" y="5826125"/>
            <a:ext cx="115336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cký objekt 46">
            <a:extLst>
              <a:ext uri="{FF2B5EF4-FFF2-40B4-BE49-F238E27FC236}">
                <a16:creationId xmlns:a16="http://schemas.microsoft.com/office/drawing/2014/main" id="{AC579B31-BD6E-AF1B-0C5B-BCD67FA2C10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1824038" y="2675077"/>
            <a:ext cx="1123950" cy="77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cký objekt 48">
            <a:extLst>
              <a:ext uri="{FF2B5EF4-FFF2-40B4-BE49-F238E27FC236}">
                <a16:creationId xmlns:a16="http://schemas.microsoft.com/office/drawing/2014/main" id="{6F12D2C4-9C66-EEA0-7944-2190CA8984A1}"/>
              </a:ext>
            </a:extLst>
          </p:cNvPr>
          <p:cNvPicPr>
            <a:picLocks noChangeAspect="1" noChangeArrowheads="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auto">
          <a:xfrm>
            <a:off x="5169942" y="2660649"/>
            <a:ext cx="132109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cký objekt 50">
            <a:extLst>
              <a:ext uri="{FF2B5EF4-FFF2-40B4-BE49-F238E27FC236}">
                <a16:creationId xmlns:a16="http://schemas.microsoft.com/office/drawing/2014/main" id="{A95D7661-DC1F-90D9-B64C-CB4D36491FEE}"/>
              </a:ext>
            </a:extLst>
          </p:cNvPr>
          <p:cNvPicPr>
            <a:picLocks noChangeAspect="1" noChangeArrowheads="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bwMode="auto">
          <a:xfrm>
            <a:off x="7000875" y="2886075"/>
            <a:ext cx="13335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cký objekt 52">
            <a:extLst>
              <a:ext uri="{FF2B5EF4-FFF2-40B4-BE49-F238E27FC236}">
                <a16:creationId xmlns:a16="http://schemas.microsoft.com/office/drawing/2014/main" id="{D1417AA4-E188-42F2-DCC0-769DD36B7363}"/>
              </a:ext>
            </a:extLst>
          </p:cNvPr>
          <p:cNvPicPr>
            <a:picLocks noChangeAspect="1" noChangeArrowheads="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bwMode="auto">
          <a:xfrm>
            <a:off x="8680450" y="2760523"/>
            <a:ext cx="1333500" cy="68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cký objekt 54">
            <a:extLst>
              <a:ext uri="{FF2B5EF4-FFF2-40B4-BE49-F238E27FC236}">
                <a16:creationId xmlns:a16="http://schemas.microsoft.com/office/drawing/2014/main" id="{C2144046-BD2B-8810-B476-555521A768E0}"/>
              </a:ext>
            </a:extLst>
          </p:cNvPr>
          <p:cNvPicPr>
            <a:picLocks noChangeAspect="1" noChangeArrowheads="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bwMode="auto">
          <a:xfrm>
            <a:off x="3734081" y="5750065"/>
            <a:ext cx="842400" cy="62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cký objekt 56">
            <a:extLst>
              <a:ext uri="{FF2B5EF4-FFF2-40B4-BE49-F238E27FC236}">
                <a16:creationId xmlns:a16="http://schemas.microsoft.com/office/drawing/2014/main" id="{75974C87-176C-957A-DE7E-4F1122FAEE32}"/>
              </a:ext>
            </a:extLst>
          </p:cNvPr>
          <p:cNvPicPr>
            <a:picLocks noChangeAspect="1" noChangeArrowheads="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bwMode="auto">
          <a:xfrm>
            <a:off x="1719263" y="4381500"/>
            <a:ext cx="1333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cký objekt 58">
            <a:extLst>
              <a:ext uri="{FF2B5EF4-FFF2-40B4-BE49-F238E27FC236}">
                <a16:creationId xmlns:a16="http://schemas.microsoft.com/office/drawing/2014/main" id="{6D2121EE-C6D0-9594-660C-E429D4755A3F}"/>
              </a:ext>
            </a:extLst>
          </p:cNvPr>
          <p:cNvPicPr>
            <a:picLocks noChangeAspect="1" noChangeArrowheads="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bwMode="auto">
          <a:xfrm>
            <a:off x="10552113" y="4316819"/>
            <a:ext cx="1333500" cy="43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cký objekt 60">
            <a:extLst>
              <a:ext uri="{FF2B5EF4-FFF2-40B4-BE49-F238E27FC236}">
                <a16:creationId xmlns:a16="http://schemas.microsoft.com/office/drawing/2014/main" id="{782096EF-8125-61D2-19F8-BD3610D78A70}"/>
              </a:ext>
            </a:extLst>
          </p:cNvPr>
          <p:cNvPicPr>
            <a:picLocks noChangeAspect="1" noChangeArrowheads="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bwMode="auto">
          <a:xfrm>
            <a:off x="1719263" y="5965135"/>
            <a:ext cx="1333500" cy="274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cký objekt 62">
            <a:extLst>
              <a:ext uri="{FF2B5EF4-FFF2-40B4-BE49-F238E27FC236}">
                <a16:creationId xmlns:a16="http://schemas.microsoft.com/office/drawing/2014/main" id="{978AF6F2-8865-025F-CEFF-A36B5C2D9192}"/>
              </a:ext>
            </a:extLst>
          </p:cNvPr>
          <p:cNvPicPr>
            <a:picLocks noChangeAspect="1" noChangeArrowheads="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bwMode="auto">
          <a:xfrm>
            <a:off x="5257800" y="5992813"/>
            <a:ext cx="13335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cký objekt 64">
            <a:extLst>
              <a:ext uri="{FF2B5EF4-FFF2-40B4-BE49-F238E27FC236}">
                <a16:creationId xmlns:a16="http://schemas.microsoft.com/office/drawing/2014/main" id="{E5CFA83A-105C-EED5-2AE0-D1CCBFDA487F}"/>
              </a:ext>
            </a:extLst>
          </p:cNvPr>
          <p:cNvPicPr>
            <a:picLocks noChangeAspect="1" noChangeArrowheads="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bwMode="auto">
          <a:xfrm>
            <a:off x="8816647" y="5745163"/>
            <a:ext cx="1305581"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cký objekt 66">
            <a:extLst>
              <a:ext uri="{FF2B5EF4-FFF2-40B4-BE49-F238E27FC236}">
                <a16:creationId xmlns:a16="http://schemas.microsoft.com/office/drawing/2014/main" id="{BDA14A53-AF22-9E98-553E-71AB42081360}"/>
              </a:ext>
            </a:extLst>
          </p:cNvPr>
          <p:cNvPicPr>
            <a:picLocks noChangeAspect="1" noChangeArrowheads="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bwMode="auto">
          <a:xfrm>
            <a:off x="7029867" y="5893490"/>
            <a:ext cx="12763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cký objekt 68">
            <a:extLst>
              <a:ext uri="{FF2B5EF4-FFF2-40B4-BE49-F238E27FC236}">
                <a16:creationId xmlns:a16="http://schemas.microsoft.com/office/drawing/2014/main" id="{7E468D36-6E76-6F4C-E2A0-E7A6F9A3A7C7}"/>
              </a:ext>
            </a:extLst>
          </p:cNvPr>
          <p:cNvPicPr>
            <a:picLocks noChangeAspect="1" noChangeArrowheads="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p:blipFill>
        <p:spPr bwMode="auto">
          <a:xfrm>
            <a:off x="7192963" y="4144169"/>
            <a:ext cx="949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cký objekt 70">
            <a:extLst>
              <a:ext uri="{FF2B5EF4-FFF2-40B4-BE49-F238E27FC236}">
                <a16:creationId xmlns:a16="http://schemas.microsoft.com/office/drawing/2014/main" id="{97624D0F-3A0D-84F6-C624-A17EDC9CC763}"/>
              </a:ext>
            </a:extLst>
          </p:cNvPr>
          <p:cNvPicPr>
            <a:picLocks noChangeAspect="1" noChangeArrowheads="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bwMode="auto">
          <a:xfrm>
            <a:off x="3708400" y="4117325"/>
            <a:ext cx="842963" cy="107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ázek 72">
            <a:extLst>
              <a:ext uri="{FF2B5EF4-FFF2-40B4-BE49-F238E27FC236}">
                <a16:creationId xmlns:a16="http://schemas.microsoft.com/office/drawing/2014/main" id="{E91F6D48-B4CB-D95E-3262-B466C378875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p:blipFill>
        <p:spPr bwMode="auto">
          <a:xfrm>
            <a:off x="5153217" y="4327525"/>
            <a:ext cx="154107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ázek 6">
            <a:extLst>
              <a:ext uri="{FF2B5EF4-FFF2-40B4-BE49-F238E27FC236}">
                <a16:creationId xmlns:a16="http://schemas.microsoft.com/office/drawing/2014/main" id="{3EA80579-2BA0-3CA9-F47A-A634CDF58973}"/>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p:blipFill>
        <p:spPr bwMode="auto">
          <a:xfrm>
            <a:off x="10423673" y="2741611"/>
            <a:ext cx="157132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ázek 8">
            <a:extLst>
              <a:ext uri="{FF2B5EF4-FFF2-40B4-BE49-F238E27FC236}">
                <a16:creationId xmlns:a16="http://schemas.microsoft.com/office/drawing/2014/main" id="{8FA5F8D7-F0EC-B82F-3A86-1281F26223D8}"/>
              </a:ext>
            </a:extLst>
          </p:cNvPr>
          <p:cNvPicPr>
            <a:picLocks noChangeAspect="1" noChangeArrowheads="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bwMode="auto">
          <a:xfrm>
            <a:off x="8702395" y="4370594"/>
            <a:ext cx="1332000" cy="45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ázek 22">
            <a:extLst>
              <a:ext uri="{FF2B5EF4-FFF2-40B4-BE49-F238E27FC236}">
                <a16:creationId xmlns:a16="http://schemas.microsoft.com/office/drawing/2014/main" id="{C8F60C41-160E-EA18-757D-CACFA2107F90}"/>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p:blipFill>
        <p:spPr bwMode="auto">
          <a:xfrm>
            <a:off x="3681084" y="2585243"/>
            <a:ext cx="956331"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par>
                                <p:cTn id="12" presetID="14" presetClass="entr" presetSubtype="1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par>
                                <p:cTn id="15" presetID="14" presetClass="entr" presetSubtype="1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par>
                                <p:cTn id="18" presetID="14" presetClass="entr" presetSubtype="1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par>
                                <p:cTn id="21" presetID="14" presetClass="entr" presetSubtype="1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par>
                                <p:cTn id="24" presetID="14"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par>
                                <p:cTn id="27" presetID="14" presetClass="entr" presetSubtype="1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14" presetClass="entr" presetSubtype="1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par>
                                <p:cTn id="36" presetID="14" presetClass="entr" presetSubtype="1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par>
                                <p:cTn id="42" presetID="14" presetClass="entr" presetSubtype="1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randombar(horizontal)">
                                      <p:cBhvr>
                                        <p:cTn id="44" dur="500"/>
                                        <p:tgtEl>
                                          <p:spTgt spid="14"/>
                                        </p:tgtEl>
                                      </p:cBhvr>
                                    </p:animEffect>
                                  </p:childTnLst>
                                </p:cTn>
                              </p:par>
                              <p:par>
                                <p:cTn id="45" presetID="14" presetClass="entr" presetSubtype="1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par>
                                <p:cTn id="48" presetID="14" presetClass="entr" presetSubtype="1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par>
                                <p:cTn id="51" presetID="14" presetClass="entr" presetSubtype="1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500"/>
                                        <p:tgtEl>
                                          <p:spTgt spid="19"/>
                                        </p:tgtEl>
                                      </p:cBhvr>
                                    </p:animEffect>
                                  </p:childTnLst>
                                </p:cTn>
                              </p:par>
                              <p:par>
                                <p:cTn id="54" presetID="14" presetClass="entr" presetSubtype="1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randombar(horizontal)">
                                      <p:cBhvr>
                                        <p:cTn id="56" dur="500"/>
                                        <p:tgtEl>
                                          <p:spTgt spid="8"/>
                                        </p:tgtEl>
                                      </p:cBhvr>
                                    </p:animEffect>
                                  </p:childTnLst>
                                </p:cTn>
                              </p:par>
                              <p:par>
                                <p:cTn id="57" presetID="14" presetClass="entr" presetSubtype="1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randombar(horizontal)">
                                      <p:cBhvr>
                                        <p:cTn id="59" dur="500"/>
                                        <p:tgtEl>
                                          <p:spTgt spid="3"/>
                                        </p:tgtEl>
                                      </p:cBhvr>
                                    </p:animEffect>
                                  </p:childTnLst>
                                </p:cTn>
                              </p:par>
                              <p:par>
                                <p:cTn id="60" presetID="14" presetClass="entr" presetSubtype="1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randombar(horizont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5F2E3A0D-CED6-3DF5-8790-ABE7C3FF29D2}"/>
              </a:ext>
            </a:extLst>
          </p:cNvPr>
          <p:cNvGrpSpPr>
            <a:grpSpLocks/>
          </p:cNvGrpSpPr>
          <p:nvPr/>
        </p:nvGrpSpPr>
        <p:grpSpPr bwMode="auto">
          <a:xfrm>
            <a:off x="0" y="0"/>
            <a:ext cx="12192000" cy="6858000"/>
            <a:chOff x="0" y="0"/>
            <a:chExt cx="12192000" cy="6858000"/>
          </a:xfrm>
        </p:grpSpPr>
        <p:cxnSp>
          <p:nvCxnSpPr>
            <p:cNvPr id="29" name="Straight Connector 31">
              <a:extLst>
                <a:ext uri="{FF2B5EF4-FFF2-40B4-BE49-F238E27FC236}">
                  <a16:creationId xmlns:a16="http://schemas.microsoft.com/office/drawing/2014/main" id="{2026AADD-6FBD-7093-666E-9504686AC13D}"/>
                </a:ext>
              </a:extLst>
            </p:cNvPr>
            <p:cNvCxnSpPr>
              <a:cxnSpLocks/>
            </p:cNvCxnSpPr>
            <p:nvPr/>
          </p:nvCxnSpPr>
          <p:spPr>
            <a:xfrm>
              <a:off x="1570038" y="0"/>
              <a:ext cx="0" cy="685800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203">
              <a:extLst>
                <a:ext uri="{FF2B5EF4-FFF2-40B4-BE49-F238E27FC236}">
                  <a16:creationId xmlns:a16="http://schemas.microsoft.com/office/drawing/2014/main" id="{BB7401F8-5B43-DE6C-6726-01A931CCB132}"/>
                </a:ext>
              </a:extLst>
            </p:cNvPr>
            <p:cNvSpPr/>
            <p:nvPr/>
          </p:nvSpPr>
          <p:spPr bwMode="auto">
            <a:xfrm>
              <a:off x="0" y="296863"/>
              <a:ext cx="1824038" cy="258762"/>
            </a:xfrm>
            <a:prstGeom prst="rect">
              <a:avLst/>
            </a:prstGeom>
            <a:solidFill>
              <a:srgbClr val="E351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1" name="Rectangle 204">
              <a:extLst>
                <a:ext uri="{FF2B5EF4-FFF2-40B4-BE49-F238E27FC236}">
                  <a16:creationId xmlns:a16="http://schemas.microsoft.com/office/drawing/2014/main" id="{E03AD673-1C50-171C-489A-05798A18C0C1}"/>
                </a:ext>
              </a:extLst>
            </p:cNvPr>
            <p:cNvSpPr/>
            <p:nvPr/>
          </p:nvSpPr>
          <p:spPr bwMode="auto">
            <a:xfrm flipV="1">
              <a:off x="3173413" y="1589088"/>
              <a:ext cx="9018587" cy="11112"/>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35870" name="Content Placeholder 7">
              <a:extLst>
                <a:ext uri="{FF2B5EF4-FFF2-40B4-BE49-F238E27FC236}">
                  <a16:creationId xmlns:a16="http://schemas.microsoft.com/office/drawing/2014/main" id="{A9EF8858-4CC9-17FC-B236-4547AD16F55D}"/>
                </a:ext>
              </a:extLst>
            </p:cNvPr>
            <p:cNvSpPr txBox="1">
              <a:spLocks noChangeArrowheads="1"/>
            </p:cNvSpPr>
            <p:nvPr/>
          </p:nvSpPr>
          <p:spPr bwMode="auto">
            <a:xfrm>
              <a:off x="1376363" y="249238"/>
              <a:ext cx="66960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Arial" panose="020B0604020202020204" pitchFamily="34" charset="0"/>
                <a:buNone/>
              </a:pPr>
              <a:r>
                <a:rPr lang="cs-CZ" altLang="cs-CZ" sz="6600">
                  <a:solidFill>
                    <a:srgbClr val="3C3C3C"/>
                  </a:solidFill>
                  <a:latin typeface="Impact" panose="020B0806030902050204" pitchFamily="34" charset="0"/>
                  <a:cs typeface="Arial" panose="020B0604020202020204" pitchFamily="34" charset="0"/>
                </a:rPr>
                <a:t>KDE NÁS NAJDETE</a:t>
              </a:r>
              <a:endParaRPr lang="en-US" altLang="cs-CZ" sz="5000" b="1">
                <a:solidFill>
                  <a:srgbClr val="3C3C3C"/>
                </a:solidFill>
                <a:latin typeface="Impact" panose="020B0806030902050204" pitchFamily="34" charset="0"/>
                <a:cs typeface="Arial" panose="020B0604020202020204" pitchFamily="34" charset="0"/>
              </a:endParaRPr>
            </a:p>
          </p:txBody>
        </p:sp>
      </p:grpSp>
      <p:pic>
        <p:nvPicPr>
          <p:cNvPr id="33798" name="Grafický objekt 3">
            <a:extLst>
              <a:ext uri="{FF2B5EF4-FFF2-40B4-BE49-F238E27FC236}">
                <a16:creationId xmlns:a16="http://schemas.microsoft.com/office/drawing/2014/main" id="{9C52EFB3-36B3-EEC8-11F1-61A5E35A0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4" b="174"/>
          <a:stretch>
            <a:fillRect/>
          </a:stretch>
        </p:blipFill>
        <p:spPr bwMode="auto">
          <a:xfrm>
            <a:off x="3178175" y="1725613"/>
            <a:ext cx="8888413"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Skupina 3">
            <a:extLst>
              <a:ext uri="{FF2B5EF4-FFF2-40B4-BE49-F238E27FC236}">
                <a16:creationId xmlns:a16="http://schemas.microsoft.com/office/drawing/2014/main" id="{70B591E2-40BD-7406-555C-4A959A6B7862}"/>
              </a:ext>
            </a:extLst>
          </p:cNvPr>
          <p:cNvGrpSpPr>
            <a:grpSpLocks/>
          </p:cNvGrpSpPr>
          <p:nvPr/>
        </p:nvGrpSpPr>
        <p:grpSpPr bwMode="auto">
          <a:xfrm>
            <a:off x="9278938" y="3167063"/>
            <a:ext cx="2605087" cy="2317750"/>
            <a:chOff x="9278938" y="3167063"/>
            <a:chExt cx="2605087" cy="2317750"/>
          </a:xfrm>
        </p:grpSpPr>
        <p:cxnSp>
          <p:nvCxnSpPr>
            <p:cNvPr id="25" name="Přímá spojnice 24">
              <a:extLst>
                <a:ext uri="{FF2B5EF4-FFF2-40B4-BE49-F238E27FC236}">
                  <a16:creationId xmlns:a16="http://schemas.microsoft.com/office/drawing/2014/main" id="{DD959D5B-6C8C-9C30-2B21-1A7DF7583125}"/>
                </a:ext>
              </a:extLst>
            </p:cNvPr>
            <p:cNvCxnSpPr>
              <a:cxnSpLocks/>
              <a:stCxn id="43" idx="7"/>
            </p:cNvCxnSpPr>
            <p:nvPr/>
          </p:nvCxnSpPr>
          <p:spPr>
            <a:xfrm flipV="1">
              <a:off x="9278938" y="3490913"/>
              <a:ext cx="1465262" cy="1993900"/>
            </a:xfrm>
            <a:prstGeom prst="line">
              <a:avLst/>
            </a:prstGeom>
            <a:ln>
              <a:solidFill>
                <a:srgbClr val="DC588D"/>
              </a:solidFill>
            </a:ln>
          </p:spPr>
          <p:style>
            <a:lnRef idx="3">
              <a:schemeClr val="dk1"/>
            </a:lnRef>
            <a:fillRef idx="0">
              <a:schemeClr val="dk1"/>
            </a:fillRef>
            <a:effectRef idx="2">
              <a:schemeClr val="dk1"/>
            </a:effectRef>
            <a:fontRef idx="minor">
              <a:schemeClr val="tx1"/>
            </a:fontRef>
          </p:style>
        </p:cxnSp>
        <p:cxnSp>
          <p:nvCxnSpPr>
            <p:cNvPr id="26" name="Přímá spojnice 25">
              <a:extLst>
                <a:ext uri="{FF2B5EF4-FFF2-40B4-BE49-F238E27FC236}">
                  <a16:creationId xmlns:a16="http://schemas.microsoft.com/office/drawing/2014/main" id="{29932FC0-AC0D-D8C9-9C09-4FDF9C594F2C}"/>
                </a:ext>
              </a:extLst>
            </p:cNvPr>
            <p:cNvCxnSpPr>
              <a:cxnSpLocks/>
            </p:cNvCxnSpPr>
            <p:nvPr/>
          </p:nvCxnSpPr>
          <p:spPr>
            <a:xfrm flipV="1">
              <a:off x="10733088" y="3497263"/>
              <a:ext cx="1150937" cy="0"/>
            </a:xfrm>
            <a:prstGeom prst="line">
              <a:avLst/>
            </a:prstGeom>
            <a:ln>
              <a:solidFill>
                <a:srgbClr val="DC588D"/>
              </a:solidFill>
            </a:ln>
          </p:spPr>
          <p:style>
            <a:lnRef idx="3">
              <a:schemeClr val="dk1"/>
            </a:lnRef>
            <a:fillRef idx="0">
              <a:schemeClr val="dk1"/>
            </a:fillRef>
            <a:effectRef idx="2">
              <a:schemeClr val="dk1"/>
            </a:effectRef>
            <a:fontRef idx="minor">
              <a:schemeClr val="tx1"/>
            </a:fontRef>
          </p:style>
        </p:cxnSp>
        <p:sp>
          <p:nvSpPr>
            <p:cNvPr id="30" name="TextovéPole 17">
              <a:extLst>
                <a:ext uri="{FF2B5EF4-FFF2-40B4-BE49-F238E27FC236}">
                  <a16:creationId xmlns:a16="http://schemas.microsoft.com/office/drawing/2014/main" id="{0B5C7F9D-1693-964F-9948-ED20DAE6DADF}"/>
                </a:ext>
              </a:extLst>
            </p:cNvPr>
            <p:cNvSpPr txBox="1">
              <a:spLocks noChangeArrowheads="1"/>
            </p:cNvSpPr>
            <p:nvPr/>
          </p:nvSpPr>
          <p:spPr bwMode="auto">
            <a:xfrm>
              <a:off x="10733088" y="3167063"/>
              <a:ext cx="57943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cs-CZ" altLang="cs-CZ" sz="1600" dirty="0">
                  <a:solidFill>
                    <a:srgbClr val="DC588D"/>
                  </a:solidFill>
                  <a:latin typeface="+mj-lt"/>
                </a:rPr>
                <a:t>sídlo</a:t>
              </a:r>
            </a:p>
          </p:txBody>
        </p:sp>
        <p:sp>
          <p:nvSpPr>
            <p:cNvPr id="35866" name="TextovéPole 18">
              <a:extLst>
                <a:ext uri="{FF2B5EF4-FFF2-40B4-BE49-F238E27FC236}">
                  <a16:creationId xmlns:a16="http://schemas.microsoft.com/office/drawing/2014/main" id="{7D2FC172-7D73-0CDA-D005-B222445A7479}"/>
                </a:ext>
              </a:extLst>
            </p:cNvPr>
            <p:cNvSpPr txBox="1">
              <a:spLocks noChangeArrowheads="1"/>
            </p:cNvSpPr>
            <p:nvPr/>
          </p:nvSpPr>
          <p:spPr bwMode="auto">
            <a:xfrm>
              <a:off x="10733088" y="3490913"/>
              <a:ext cx="590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cs-CZ" altLang="cs-CZ" sz="1600">
                  <a:latin typeface="Calibri Light" panose="020F0302020204030204" pitchFamily="34" charset="0"/>
                  <a:cs typeface="Calibri" panose="020F0502020204030204" pitchFamily="34" charset="0"/>
                </a:rPr>
                <a:t>Brno</a:t>
              </a:r>
            </a:p>
          </p:txBody>
        </p:sp>
      </p:grpSp>
      <p:grpSp>
        <p:nvGrpSpPr>
          <p:cNvPr id="3" name="Skupina 2">
            <a:extLst>
              <a:ext uri="{FF2B5EF4-FFF2-40B4-BE49-F238E27FC236}">
                <a16:creationId xmlns:a16="http://schemas.microsoft.com/office/drawing/2014/main" id="{227AEB66-794A-240A-70E9-A6F56DB1B2DE}"/>
              </a:ext>
            </a:extLst>
          </p:cNvPr>
          <p:cNvGrpSpPr>
            <a:grpSpLocks/>
          </p:cNvGrpSpPr>
          <p:nvPr/>
        </p:nvGrpSpPr>
        <p:grpSpPr bwMode="auto">
          <a:xfrm>
            <a:off x="8982075" y="2519363"/>
            <a:ext cx="2212975" cy="3260725"/>
            <a:chOff x="8982075" y="2519363"/>
            <a:chExt cx="2212975" cy="3260725"/>
          </a:xfrm>
        </p:grpSpPr>
        <p:sp>
          <p:nvSpPr>
            <p:cNvPr id="27" name="TextovéPole 12">
              <a:extLst>
                <a:ext uri="{FF2B5EF4-FFF2-40B4-BE49-F238E27FC236}">
                  <a16:creationId xmlns:a16="http://schemas.microsoft.com/office/drawing/2014/main" id="{EBAEB86F-B423-440F-C55B-D532BF1C4226}"/>
                </a:ext>
              </a:extLst>
            </p:cNvPr>
            <p:cNvSpPr txBox="1">
              <a:spLocks noChangeArrowheads="1"/>
            </p:cNvSpPr>
            <p:nvPr/>
          </p:nvSpPr>
          <p:spPr bwMode="auto">
            <a:xfrm>
              <a:off x="10056813" y="2519363"/>
              <a:ext cx="11303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cs-CZ" altLang="cs-CZ" sz="1600" dirty="0">
                  <a:solidFill>
                    <a:srgbClr val="DC588D"/>
                  </a:solidFill>
                  <a:latin typeface="+mj-lt"/>
                </a:rPr>
                <a:t>provozovna</a:t>
              </a:r>
            </a:p>
          </p:txBody>
        </p:sp>
        <p:sp>
          <p:nvSpPr>
            <p:cNvPr id="35859" name="TextovéPole 14">
              <a:extLst>
                <a:ext uri="{FF2B5EF4-FFF2-40B4-BE49-F238E27FC236}">
                  <a16:creationId xmlns:a16="http://schemas.microsoft.com/office/drawing/2014/main" id="{B841A8D0-5CEA-3A6E-2DF9-E2FA649D0245}"/>
                </a:ext>
              </a:extLst>
            </p:cNvPr>
            <p:cNvSpPr txBox="1">
              <a:spLocks noChangeArrowheads="1"/>
            </p:cNvSpPr>
            <p:nvPr/>
          </p:nvSpPr>
          <p:spPr bwMode="auto">
            <a:xfrm>
              <a:off x="10061575" y="2840038"/>
              <a:ext cx="938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cs-CZ" altLang="cs-CZ" sz="1600">
                  <a:latin typeface="Calibri Light" panose="020F0302020204030204" pitchFamily="34" charset="0"/>
                  <a:cs typeface="Calibri" panose="020F0502020204030204" pitchFamily="34" charset="0"/>
                </a:rPr>
                <a:t>Brno</a:t>
              </a:r>
            </a:p>
          </p:txBody>
        </p:sp>
        <p:cxnSp>
          <p:nvCxnSpPr>
            <p:cNvPr id="34" name="Přímá spojnice 33">
              <a:extLst>
                <a:ext uri="{FF2B5EF4-FFF2-40B4-BE49-F238E27FC236}">
                  <a16:creationId xmlns:a16="http://schemas.microsoft.com/office/drawing/2014/main" id="{B0548EE3-0B9A-FCA4-434D-95461BCB2C03}"/>
                </a:ext>
              </a:extLst>
            </p:cNvPr>
            <p:cNvCxnSpPr>
              <a:cxnSpLocks/>
              <a:stCxn id="43" idx="0"/>
            </p:cNvCxnSpPr>
            <p:nvPr/>
          </p:nvCxnSpPr>
          <p:spPr>
            <a:xfrm flipV="1">
              <a:off x="9155113" y="2846388"/>
              <a:ext cx="896937" cy="2587625"/>
            </a:xfrm>
            <a:prstGeom prst="line">
              <a:avLst/>
            </a:prstGeom>
            <a:ln>
              <a:solidFill>
                <a:srgbClr val="DC588D"/>
              </a:solidFill>
            </a:ln>
          </p:spPr>
          <p:style>
            <a:lnRef idx="3">
              <a:schemeClr val="dk1"/>
            </a:lnRef>
            <a:fillRef idx="0">
              <a:schemeClr val="dk1"/>
            </a:fillRef>
            <a:effectRef idx="2">
              <a:schemeClr val="dk1"/>
            </a:effectRef>
            <a:fontRef idx="minor">
              <a:schemeClr val="tx1"/>
            </a:fontRef>
          </p:style>
        </p:cxnSp>
        <p:cxnSp>
          <p:nvCxnSpPr>
            <p:cNvPr id="35" name="Přímá spojnice 34">
              <a:extLst>
                <a:ext uri="{FF2B5EF4-FFF2-40B4-BE49-F238E27FC236}">
                  <a16:creationId xmlns:a16="http://schemas.microsoft.com/office/drawing/2014/main" id="{640CAE71-55DB-AEC4-8FF5-9D700F009229}"/>
                </a:ext>
              </a:extLst>
            </p:cNvPr>
            <p:cNvCxnSpPr>
              <a:cxnSpLocks/>
            </p:cNvCxnSpPr>
            <p:nvPr/>
          </p:nvCxnSpPr>
          <p:spPr>
            <a:xfrm flipV="1">
              <a:off x="10042525" y="2847975"/>
              <a:ext cx="1152525" cy="0"/>
            </a:xfrm>
            <a:prstGeom prst="line">
              <a:avLst/>
            </a:prstGeom>
            <a:ln>
              <a:solidFill>
                <a:srgbClr val="DC588D"/>
              </a:solidFill>
            </a:ln>
          </p:spPr>
          <p:style>
            <a:lnRef idx="3">
              <a:schemeClr val="dk1"/>
            </a:lnRef>
            <a:fillRef idx="0">
              <a:schemeClr val="dk1"/>
            </a:fillRef>
            <a:effectRef idx="2">
              <a:schemeClr val="dk1"/>
            </a:effectRef>
            <a:fontRef idx="minor">
              <a:schemeClr val="tx1"/>
            </a:fontRef>
          </p:style>
        </p:cxnSp>
        <p:sp>
          <p:nvSpPr>
            <p:cNvPr id="43" name="Ovál 42">
              <a:extLst>
                <a:ext uri="{FF2B5EF4-FFF2-40B4-BE49-F238E27FC236}">
                  <a16:creationId xmlns:a16="http://schemas.microsoft.com/office/drawing/2014/main" id="{32022D5F-6A18-ED7D-E053-E347446E5883}"/>
                </a:ext>
              </a:extLst>
            </p:cNvPr>
            <p:cNvSpPr/>
            <p:nvPr/>
          </p:nvSpPr>
          <p:spPr>
            <a:xfrm>
              <a:off x="8982075" y="5434013"/>
              <a:ext cx="347663" cy="346075"/>
            </a:xfrm>
            <a:prstGeom prst="ellipse">
              <a:avLst/>
            </a:prstGeom>
            <a:noFill/>
            <a:ln w="19050">
              <a:solidFill>
                <a:srgbClr val="DC58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6" name="Skupina 5">
            <a:extLst>
              <a:ext uri="{FF2B5EF4-FFF2-40B4-BE49-F238E27FC236}">
                <a16:creationId xmlns:a16="http://schemas.microsoft.com/office/drawing/2014/main" id="{89908C0D-0AE1-97A9-A5BE-50F866D9E199}"/>
              </a:ext>
            </a:extLst>
          </p:cNvPr>
          <p:cNvGrpSpPr>
            <a:grpSpLocks/>
          </p:cNvGrpSpPr>
          <p:nvPr/>
        </p:nvGrpSpPr>
        <p:grpSpPr bwMode="auto">
          <a:xfrm>
            <a:off x="3173413" y="3198813"/>
            <a:ext cx="5543550" cy="2646362"/>
            <a:chOff x="3173413" y="3198813"/>
            <a:chExt cx="5543550" cy="2646362"/>
          </a:xfrm>
        </p:grpSpPr>
        <p:cxnSp>
          <p:nvCxnSpPr>
            <p:cNvPr id="22" name="Přímá spojnice 21">
              <a:extLst>
                <a:ext uri="{FF2B5EF4-FFF2-40B4-BE49-F238E27FC236}">
                  <a16:creationId xmlns:a16="http://schemas.microsoft.com/office/drawing/2014/main" id="{009D29DF-7E10-7E2D-F3BD-65ED345BBD8D}"/>
                </a:ext>
              </a:extLst>
            </p:cNvPr>
            <p:cNvCxnSpPr>
              <a:cxnSpLocks/>
              <a:stCxn id="38" idx="3"/>
            </p:cNvCxnSpPr>
            <p:nvPr/>
          </p:nvCxnSpPr>
          <p:spPr>
            <a:xfrm flipH="1">
              <a:off x="4419600" y="3494088"/>
              <a:ext cx="4000500" cy="2012950"/>
            </a:xfrm>
            <a:prstGeom prst="line">
              <a:avLst/>
            </a:prstGeom>
            <a:ln>
              <a:solidFill>
                <a:srgbClr val="DC588D"/>
              </a:solidFill>
            </a:ln>
          </p:spPr>
          <p:style>
            <a:lnRef idx="3">
              <a:schemeClr val="dk1"/>
            </a:lnRef>
            <a:fillRef idx="0">
              <a:schemeClr val="dk1"/>
            </a:fillRef>
            <a:effectRef idx="2">
              <a:schemeClr val="dk1"/>
            </a:effectRef>
            <a:fontRef idx="minor">
              <a:schemeClr val="tx1"/>
            </a:fontRef>
          </p:style>
        </p:cxnSp>
        <p:sp>
          <p:nvSpPr>
            <p:cNvPr id="23" name="TextovéPole 21">
              <a:extLst>
                <a:ext uri="{FF2B5EF4-FFF2-40B4-BE49-F238E27FC236}">
                  <a16:creationId xmlns:a16="http://schemas.microsoft.com/office/drawing/2014/main" id="{7DD6157C-44B8-071E-E4BA-064656BED14A}"/>
                </a:ext>
              </a:extLst>
            </p:cNvPr>
            <p:cNvSpPr txBox="1">
              <a:spLocks noChangeArrowheads="1"/>
            </p:cNvSpPr>
            <p:nvPr/>
          </p:nvSpPr>
          <p:spPr bwMode="auto">
            <a:xfrm>
              <a:off x="3173413" y="5187950"/>
              <a:ext cx="1560512" cy="3381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cs-CZ" altLang="cs-CZ" sz="1600" dirty="0">
                  <a:solidFill>
                    <a:srgbClr val="DC588D"/>
                  </a:solidFill>
                  <a:latin typeface="+mj-lt"/>
                </a:rPr>
                <a:t>kanceláře</a:t>
              </a:r>
            </a:p>
          </p:txBody>
        </p:sp>
        <p:sp>
          <p:nvSpPr>
            <p:cNvPr id="28" name="TextovéPole 22">
              <a:extLst>
                <a:ext uri="{FF2B5EF4-FFF2-40B4-BE49-F238E27FC236}">
                  <a16:creationId xmlns:a16="http://schemas.microsoft.com/office/drawing/2014/main" id="{635F3870-B9C0-99A2-798C-07EBD683EBF0}"/>
                </a:ext>
              </a:extLst>
            </p:cNvPr>
            <p:cNvSpPr txBox="1">
              <a:spLocks noChangeArrowheads="1"/>
            </p:cNvSpPr>
            <p:nvPr/>
          </p:nvSpPr>
          <p:spPr bwMode="auto">
            <a:xfrm>
              <a:off x="3173413" y="5507038"/>
              <a:ext cx="896937" cy="338137"/>
            </a:xfrm>
            <a:prstGeom prst="rect">
              <a:avLst/>
            </a:prstGeom>
            <a:noFill/>
            <a:ln>
              <a:noFill/>
            </a:ln>
          </p:spPr>
          <p:txBody>
            <a:bodyPr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cs-CZ" altLang="cs-CZ" sz="1600" dirty="0">
                  <a:latin typeface="+mj-lt"/>
                  <a:cs typeface="Calibri" panose="020F0502020204030204" pitchFamily="34" charset="0"/>
                </a:rPr>
                <a:t>Kvasiny</a:t>
              </a:r>
            </a:p>
          </p:txBody>
        </p:sp>
        <p:cxnSp>
          <p:nvCxnSpPr>
            <p:cNvPr id="36" name="Přímá spojnice 35">
              <a:extLst>
                <a:ext uri="{FF2B5EF4-FFF2-40B4-BE49-F238E27FC236}">
                  <a16:creationId xmlns:a16="http://schemas.microsoft.com/office/drawing/2014/main" id="{C179E999-3551-D9AA-BACA-B8C500EFAB35}"/>
                </a:ext>
              </a:extLst>
            </p:cNvPr>
            <p:cNvCxnSpPr>
              <a:cxnSpLocks/>
            </p:cNvCxnSpPr>
            <p:nvPr/>
          </p:nvCxnSpPr>
          <p:spPr>
            <a:xfrm>
              <a:off x="3268663" y="5513388"/>
              <a:ext cx="1150937" cy="0"/>
            </a:xfrm>
            <a:prstGeom prst="line">
              <a:avLst/>
            </a:prstGeom>
            <a:ln>
              <a:solidFill>
                <a:srgbClr val="DC588D"/>
              </a:solidFill>
            </a:ln>
          </p:spPr>
          <p:style>
            <a:lnRef idx="3">
              <a:schemeClr val="dk1"/>
            </a:lnRef>
            <a:fillRef idx="0">
              <a:schemeClr val="dk1"/>
            </a:fillRef>
            <a:effectRef idx="2">
              <a:schemeClr val="dk1"/>
            </a:effectRef>
            <a:fontRef idx="minor">
              <a:schemeClr val="tx1"/>
            </a:fontRef>
          </p:style>
        </p:cxnSp>
        <p:sp>
          <p:nvSpPr>
            <p:cNvPr id="38" name="Ovál 37">
              <a:extLst>
                <a:ext uri="{FF2B5EF4-FFF2-40B4-BE49-F238E27FC236}">
                  <a16:creationId xmlns:a16="http://schemas.microsoft.com/office/drawing/2014/main" id="{2A0A72F5-F4D3-2ADD-9F3B-1B03A107C384}"/>
                </a:ext>
              </a:extLst>
            </p:cNvPr>
            <p:cNvSpPr/>
            <p:nvPr/>
          </p:nvSpPr>
          <p:spPr>
            <a:xfrm>
              <a:off x="8369300" y="3198813"/>
              <a:ext cx="347663" cy="346075"/>
            </a:xfrm>
            <a:prstGeom prst="ellipse">
              <a:avLst/>
            </a:prstGeom>
            <a:noFill/>
            <a:ln w="19050">
              <a:solidFill>
                <a:srgbClr val="DC58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5" name="Skupina 4">
            <a:extLst>
              <a:ext uri="{FF2B5EF4-FFF2-40B4-BE49-F238E27FC236}">
                <a16:creationId xmlns:a16="http://schemas.microsoft.com/office/drawing/2014/main" id="{C1D6F0E0-36A0-7FF1-81AD-999653512A50}"/>
              </a:ext>
            </a:extLst>
          </p:cNvPr>
          <p:cNvGrpSpPr>
            <a:grpSpLocks/>
          </p:cNvGrpSpPr>
          <p:nvPr/>
        </p:nvGrpSpPr>
        <p:grpSpPr bwMode="auto">
          <a:xfrm>
            <a:off x="3586163" y="2068513"/>
            <a:ext cx="3416300" cy="1139825"/>
            <a:chOff x="3586163" y="2068513"/>
            <a:chExt cx="3416300" cy="1139825"/>
          </a:xfrm>
        </p:grpSpPr>
        <p:cxnSp>
          <p:nvCxnSpPr>
            <p:cNvPr id="24" name="Přímá spojnice 23">
              <a:extLst>
                <a:ext uri="{FF2B5EF4-FFF2-40B4-BE49-F238E27FC236}">
                  <a16:creationId xmlns:a16="http://schemas.microsoft.com/office/drawing/2014/main" id="{5E691D19-7827-C6A0-A2FF-EE958F44CECE}"/>
                </a:ext>
              </a:extLst>
            </p:cNvPr>
            <p:cNvCxnSpPr>
              <a:cxnSpLocks/>
              <a:stCxn id="39" idx="1"/>
            </p:cNvCxnSpPr>
            <p:nvPr/>
          </p:nvCxnSpPr>
          <p:spPr>
            <a:xfrm flipH="1" flipV="1">
              <a:off x="4822825" y="2397125"/>
              <a:ext cx="1882775" cy="514350"/>
            </a:xfrm>
            <a:prstGeom prst="line">
              <a:avLst/>
            </a:prstGeom>
            <a:ln>
              <a:solidFill>
                <a:srgbClr val="DC588D"/>
              </a:solidFill>
            </a:ln>
          </p:spPr>
          <p:style>
            <a:lnRef idx="3">
              <a:schemeClr val="dk1"/>
            </a:lnRef>
            <a:fillRef idx="0">
              <a:schemeClr val="dk1"/>
            </a:fillRef>
            <a:effectRef idx="2">
              <a:schemeClr val="dk1"/>
            </a:effectRef>
            <a:fontRef idx="minor">
              <a:schemeClr val="tx1"/>
            </a:fontRef>
          </p:style>
        </p:cxnSp>
        <p:sp>
          <p:nvSpPr>
            <p:cNvPr id="32" name="TextovéPole 21">
              <a:extLst>
                <a:ext uri="{FF2B5EF4-FFF2-40B4-BE49-F238E27FC236}">
                  <a16:creationId xmlns:a16="http://schemas.microsoft.com/office/drawing/2014/main" id="{2390A8EF-9848-EF36-E73A-3D55938434AE}"/>
                </a:ext>
              </a:extLst>
            </p:cNvPr>
            <p:cNvSpPr txBox="1">
              <a:spLocks noChangeArrowheads="1"/>
            </p:cNvSpPr>
            <p:nvPr/>
          </p:nvSpPr>
          <p:spPr bwMode="auto">
            <a:xfrm>
              <a:off x="3586163" y="2068513"/>
              <a:ext cx="1104900"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cs-CZ" altLang="cs-CZ" sz="1600" dirty="0">
                  <a:solidFill>
                    <a:srgbClr val="DC588D"/>
                  </a:solidFill>
                  <a:latin typeface="+mj-lt"/>
                </a:rPr>
                <a:t>kanceláře</a:t>
              </a:r>
            </a:p>
          </p:txBody>
        </p:sp>
        <p:sp>
          <p:nvSpPr>
            <p:cNvPr id="33" name="TextovéPole 22">
              <a:extLst>
                <a:ext uri="{FF2B5EF4-FFF2-40B4-BE49-F238E27FC236}">
                  <a16:creationId xmlns:a16="http://schemas.microsoft.com/office/drawing/2014/main" id="{401E898A-022B-3FE1-A6E0-3D13E233D73B}"/>
                </a:ext>
              </a:extLst>
            </p:cNvPr>
            <p:cNvSpPr txBox="1">
              <a:spLocks noChangeArrowheads="1"/>
            </p:cNvSpPr>
            <p:nvPr/>
          </p:nvSpPr>
          <p:spPr bwMode="auto">
            <a:xfrm>
              <a:off x="3586163" y="2392363"/>
              <a:ext cx="2674937" cy="338137"/>
            </a:xfrm>
            <a:prstGeom prst="rect">
              <a:avLst/>
            </a:prstGeom>
            <a:noFill/>
            <a:ln>
              <a:noFill/>
            </a:ln>
          </p:spPr>
          <p:txBody>
            <a:bodyPr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cs-CZ" altLang="cs-CZ" sz="1600" dirty="0">
                  <a:latin typeface="+mj-lt"/>
                  <a:cs typeface="Calibri" panose="020F0502020204030204" pitchFamily="34" charset="0"/>
                </a:rPr>
                <a:t>Mladá Boleslav</a:t>
              </a:r>
            </a:p>
          </p:txBody>
        </p:sp>
        <p:cxnSp>
          <p:nvCxnSpPr>
            <p:cNvPr id="37" name="Přímá spojnice 36">
              <a:extLst>
                <a:ext uri="{FF2B5EF4-FFF2-40B4-BE49-F238E27FC236}">
                  <a16:creationId xmlns:a16="http://schemas.microsoft.com/office/drawing/2014/main" id="{FDD00A5E-5945-B7EB-2EA6-35F1EF03DA38}"/>
                </a:ext>
              </a:extLst>
            </p:cNvPr>
            <p:cNvCxnSpPr>
              <a:cxnSpLocks/>
            </p:cNvCxnSpPr>
            <p:nvPr/>
          </p:nvCxnSpPr>
          <p:spPr>
            <a:xfrm>
              <a:off x="3670300" y="2397125"/>
              <a:ext cx="1152525" cy="1588"/>
            </a:xfrm>
            <a:prstGeom prst="line">
              <a:avLst/>
            </a:prstGeom>
            <a:ln>
              <a:solidFill>
                <a:srgbClr val="DC588D"/>
              </a:solidFill>
            </a:ln>
          </p:spPr>
          <p:style>
            <a:lnRef idx="3">
              <a:schemeClr val="dk1"/>
            </a:lnRef>
            <a:fillRef idx="0">
              <a:schemeClr val="dk1"/>
            </a:fillRef>
            <a:effectRef idx="2">
              <a:schemeClr val="dk1"/>
            </a:effectRef>
            <a:fontRef idx="minor">
              <a:schemeClr val="tx1"/>
            </a:fontRef>
          </p:style>
        </p:cxnSp>
        <p:sp>
          <p:nvSpPr>
            <p:cNvPr id="39" name="Ovál 38">
              <a:extLst>
                <a:ext uri="{FF2B5EF4-FFF2-40B4-BE49-F238E27FC236}">
                  <a16:creationId xmlns:a16="http://schemas.microsoft.com/office/drawing/2014/main" id="{A567951D-5997-282D-9FA8-E9278E89C77F}"/>
                </a:ext>
              </a:extLst>
            </p:cNvPr>
            <p:cNvSpPr/>
            <p:nvPr/>
          </p:nvSpPr>
          <p:spPr>
            <a:xfrm>
              <a:off x="6654800" y="2860675"/>
              <a:ext cx="347663" cy="347663"/>
            </a:xfrm>
            <a:prstGeom prst="ellipse">
              <a:avLst/>
            </a:prstGeom>
            <a:noFill/>
            <a:ln w="19050">
              <a:solidFill>
                <a:srgbClr val="DC58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14" presetClass="entr" presetSubtype="10" fill="hold" nodeType="afterEffect">
                                  <p:stCondLst>
                                    <p:cond delay="0"/>
                                  </p:stCondLst>
                                  <p:childTnLst>
                                    <p:set>
                                      <p:cBhvr>
                                        <p:cTn id="10" dur="1" fill="hold">
                                          <p:stCondLst>
                                            <p:cond delay="0"/>
                                          </p:stCondLst>
                                        </p:cTn>
                                        <p:tgtEl>
                                          <p:spTgt spid="33798"/>
                                        </p:tgtEl>
                                        <p:attrNameLst>
                                          <p:attrName>style.visibility</p:attrName>
                                        </p:attrNameLst>
                                      </p:cBhvr>
                                      <p:to>
                                        <p:strVal val="visible"/>
                                      </p:to>
                                    </p:set>
                                    <p:animEffect transition="in" filter="randombar(horizontal)">
                                      <p:cBhvr>
                                        <p:cTn id="11" dur="500"/>
                                        <p:tgtEl>
                                          <p:spTgt spid="33798"/>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0">
            <a:extLst>
              <a:ext uri="{FF2B5EF4-FFF2-40B4-BE49-F238E27FC236}">
                <a16:creationId xmlns:a16="http://schemas.microsoft.com/office/drawing/2014/main" id="{541FD3B5-1F94-CBB2-A699-8056EB13E176}"/>
              </a:ext>
            </a:extLst>
          </p:cNvPr>
          <p:cNvSpPr/>
          <p:nvPr/>
        </p:nvSpPr>
        <p:spPr>
          <a:xfrm>
            <a:off x="-3201537" y="2291380"/>
            <a:ext cx="18595074" cy="1331437"/>
          </a:xfrm>
          <a:prstGeom prst="rect">
            <a:avLst/>
          </a:prstGeom>
          <a:gradFill flip="none" rotWithShape="1">
            <a:gsLst>
              <a:gs pos="0">
                <a:schemeClr val="bg1">
                  <a:lumMod val="90000"/>
                </a:schemeClr>
              </a:gs>
              <a:gs pos="50000">
                <a:schemeClr val="bg1"/>
              </a:gs>
              <a:gs pos="100000">
                <a:schemeClr val="bg1"/>
              </a:gs>
            </a:gsLst>
            <a:path path="circl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dirty="0"/>
          </a:p>
        </p:txBody>
      </p:sp>
      <p:sp>
        <p:nvSpPr>
          <p:cNvPr id="27" name="Content Placeholder 7">
            <a:extLst>
              <a:ext uri="{FF2B5EF4-FFF2-40B4-BE49-F238E27FC236}">
                <a16:creationId xmlns:a16="http://schemas.microsoft.com/office/drawing/2014/main" id="{FF5FDCCA-535E-375F-1614-A590D48BFA63}"/>
              </a:ext>
            </a:extLst>
          </p:cNvPr>
          <p:cNvSpPr txBox="1">
            <a:spLocks/>
          </p:cNvSpPr>
          <p:nvPr/>
        </p:nvSpPr>
        <p:spPr>
          <a:xfrm>
            <a:off x="0" y="2493963"/>
            <a:ext cx="12192000" cy="754062"/>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150000"/>
              </a:lnSpc>
              <a:spcAft>
                <a:spcPts val="0"/>
              </a:spcAft>
              <a:buFont typeface="Arial" pitchFamily="34" charset="0"/>
              <a:buNone/>
              <a:defRPr/>
            </a:pPr>
            <a:r>
              <a:rPr lang="cs-CZ" sz="3200" kern="0" dirty="0">
                <a:solidFill>
                  <a:srgbClr val="E4598D"/>
                </a:solidFill>
                <a:latin typeface="+mj-lt"/>
                <a:cs typeface="Arial" panose="020B0604020202020204" pitchFamily="34" charset="0"/>
              </a:rPr>
              <a:t>děkuji za pozornost</a:t>
            </a:r>
            <a:endParaRPr lang="en-US" sz="3200" kern="0" dirty="0">
              <a:solidFill>
                <a:srgbClr val="E4598D"/>
              </a:solidFill>
              <a:latin typeface="+mj-lt"/>
              <a:cs typeface="Arial" panose="020B0604020202020204" pitchFamily="34" charset="0"/>
            </a:endParaRPr>
          </a:p>
        </p:txBody>
      </p:sp>
      <p:pic>
        <p:nvPicPr>
          <p:cNvPr id="3" name="Obrázek 2">
            <a:extLst>
              <a:ext uri="{FF2B5EF4-FFF2-40B4-BE49-F238E27FC236}">
                <a16:creationId xmlns:a16="http://schemas.microsoft.com/office/drawing/2014/main" id="{1A0BCD33-BD45-F929-8F1A-08EF67F29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1913" y="5475288"/>
            <a:ext cx="190817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1000"/>
                            </p:stCondLst>
                            <p:childTnLst>
                              <p:par>
                                <p:cTn id="9" presetID="16" presetClass="entr" presetSubtype="37" fill="hold" nodeType="afterEffect">
                                  <p:stCondLst>
                                    <p:cond delay="500"/>
                                  </p:stCondLst>
                                  <p:childTnLst>
                                    <p:set>
                                      <p:cBhvr>
                                        <p:cTn id="10" dur="1" fill="hold">
                                          <p:stCondLst>
                                            <p:cond delay="0"/>
                                          </p:stCondLst>
                                        </p:cTn>
                                        <p:tgtEl>
                                          <p:spTgt spid="26"/>
                                        </p:tgtEl>
                                        <p:attrNameLst>
                                          <p:attrName>style.visibility</p:attrName>
                                        </p:attrNameLst>
                                      </p:cBhvr>
                                      <p:to>
                                        <p:strVal val="visible"/>
                                      </p:to>
                                    </p:set>
                                    <p:animEffect transition="in" filter="barn(outVertical)">
                                      <p:cBhvr>
                                        <p:cTn id="11" dur="500"/>
                                        <p:tgtEl>
                                          <p:spTgt spid="26"/>
                                        </p:tgtEl>
                                      </p:cBhvr>
                                    </p:animEffect>
                                  </p:childTnLst>
                                </p:cTn>
                              </p:par>
                              <p:par>
                                <p:cTn id="12" presetID="10" presetClass="entr" presetSubtype="0" fill="hold" nodeType="withEffect">
                                  <p:stCondLst>
                                    <p:cond delay="75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par>
                          <p:cTn id="15" fill="hold" nodeType="afterGroup">
                            <p:stCondLst>
                              <p:cond delay="2250"/>
                            </p:stCondLst>
                            <p:childTnLst>
                              <p:par>
                                <p:cTn id="16" presetID="10" presetClass="exit" presetSubtype="0" fill="hold" nodeType="afterEffect">
                                  <p:stCondLst>
                                    <p:cond delay="100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par>
                          <p:cTn id="19" fill="hold" nodeType="afterGroup">
                            <p:stCondLst>
                              <p:cond delay="3750"/>
                            </p:stCondLst>
                            <p:childTnLst>
                              <p:par>
                                <p:cTn id="20" presetID="16" presetClass="exit" presetSubtype="21" fill="hold" nodeType="afterEffect">
                                  <p:stCondLst>
                                    <p:cond delay="0"/>
                                  </p:stCondLst>
                                  <p:childTnLst>
                                    <p:animEffect transition="out" filter="barn(inVertical)">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7">
            <a:extLst>
              <a:ext uri="{FF2B5EF4-FFF2-40B4-BE49-F238E27FC236}">
                <a16:creationId xmlns:a16="http://schemas.microsoft.com/office/drawing/2014/main" id="{B4AFCC64-E5D4-AAD5-09F1-9AC72653550B}"/>
              </a:ext>
            </a:extLst>
          </p:cNvPr>
          <p:cNvSpPr txBox="1">
            <a:spLocks/>
          </p:cNvSpPr>
          <p:nvPr/>
        </p:nvSpPr>
        <p:spPr>
          <a:xfrm>
            <a:off x="6619451" y="3277979"/>
            <a:ext cx="899605" cy="769441"/>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cs-CZ" sz="4400" dirty="0">
                <a:solidFill>
                  <a:schemeClr val="tx1">
                    <a:alpha val="5000"/>
                  </a:schemeClr>
                </a:solidFill>
                <a:latin typeface="Impact" panose="020B0806030902050204" pitchFamily="34" charset="0"/>
              </a:rPr>
              <a:t>01</a:t>
            </a:r>
          </a:p>
        </p:txBody>
      </p:sp>
      <p:sp>
        <p:nvSpPr>
          <p:cNvPr id="34" name="Content Placeholder 7">
            <a:extLst>
              <a:ext uri="{FF2B5EF4-FFF2-40B4-BE49-F238E27FC236}">
                <a16:creationId xmlns:a16="http://schemas.microsoft.com/office/drawing/2014/main" id="{87E883EF-04BC-87AC-E108-0CE272D5E623}"/>
              </a:ext>
            </a:extLst>
          </p:cNvPr>
          <p:cNvSpPr txBox="1">
            <a:spLocks/>
          </p:cNvSpPr>
          <p:nvPr/>
        </p:nvSpPr>
        <p:spPr>
          <a:xfrm>
            <a:off x="6619451" y="3762460"/>
            <a:ext cx="899605" cy="769441"/>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cs-CZ" sz="4400" dirty="0">
                <a:solidFill>
                  <a:schemeClr val="tx1">
                    <a:alpha val="5000"/>
                  </a:schemeClr>
                </a:solidFill>
                <a:latin typeface="Impact" panose="020B0806030902050204" pitchFamily="34" charset="0"/>
              </a:rPr>
              <a:t>02</a:t>
            </a:r>
          </a:p>
        </p:txBody>
      </p:sp>
      <p:sp>
        <p:nvSpPr>
          <p:cNvPr id="35" name="Content Placeholder 7">
            <a:extLst>
              <a:ext uri="{FF2B5EF4-FFF2-40B4-BE49-F238E27FC236}">
                <a16:creationId xmlns:a16="http://schemas.microsoft.com/office/drawing/2014/main" id="{34F67895-4F83-9BE7-A936-0E56DFE6DFFB}"/>
              </a:ext>
            </a:extLst>
          </p:cNvPr>
          <p:cNvSpPr txBox="1">
            <a:spLocks/>
          </p:cNvSpPr>
          <p:nvPr/>
        </p:nvSpPr>
        <p:spPr>
          <a:xfrm>
            <a:off x="6619451" y="4245323"/>
            <a:ext cx="899605" cy="769441"/>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cs-CZ" sz="4400" dirty="0">
                <a:solidFill>
                  <a:schemeClr val="tx1">
                    <a:alpha val="5000"/>
                  </a:schemeClr>
                </a:solidFill>
                <a:latin typeface="Impact" panose="020B0806030902050204" pitchFamily="34" charset="0"/>
              </a:rPr>
              <a:t>03</a:t>
            </a:r>
          </a:p>
        </p:txBody>
      </p:sp>
      <p:sp>
        <p:nvSpPr>
          <p:cNvPr id="36" name="Content Placeholder 7">
            <a:extLst>
              <a:ext uri="{FF2B5EF4-FFF2-40B4-BE49-F238E27FC236}">
                <a16:creationId xmlns:a16="http://schemas.microsoft.com/office/drawing/2014/main" id="{618B357C-9BEF-1DED-0FFF-F624A463D21A}"/>
              </a:ext>
            </a:extLst>
          </p:cNvPr>
          <p:cNvSpPr txBox="1">
            <a:spLocks/>
          </p:cNvSpPr>
          <p:nvPr/>
        </p:nvSpPr>
        <p:spPr>
          <a:xfrm>
            <a:off x="6619451" y="4732686"/>
            <a:ext cx="899605" cy="769441"/>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cs-CZ" sz="4400" dirty="0">
                <a:solidFill>
                  <a:schemeClr val="tx1">
                    <a:alpha val="5000"/>
                  </a:schemeClr>
                </a:solidFill>
                <a:latin typeface="Impact" panose="020B0806030902050204" pitchFamily="34" charset="0"/>
              </a:rPr>
              <a:t>04</a:t>
            </a:r>
          </a:p>
        </p:txBody>
      </p:sp>
      <p:cxnSp>
        <p:nvCxnSpPr>
          <p:cNvPr id="29" name="Straight Connector 31">
            <a:extLst>
              <a:ext uri="{FF2B5EF4-FFF2-40B4-BE49-F238E27FC236}">
                <a16:creationId xmlns:a16="http://schemas.microsoft.com/office/drawing/2014/main" id="{F7550673-515B-59AA-A8A8-87235C9684D5}"/>
              </a:ext>
            </a:extLst>
          </p:cNvPr>
          <p:cNvCxnSpPr>
            <a:cxnSpLocks/>
          </p:cNvCxnSpPr>
          <p:nvPr/>
        </p:nvCxnSpPr>
        <p:spPr>
          <a:xfrm>
            <a:off x="1570038" y="0"/>
            <a:ext cx="0" cy="685800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Content Placeholder 7">
            <a:extLst>
              <a:ext uri="{FF2B5EF4-FFF2-40B4-BE49-F238E27FC236}">
                <a16:creationId xmlns:a16="http://schemas.microsoft.com/office/drawing/2014/main" id="{75810E37-F9E6-BFC1-4065-98EA69E01D06}"/>
              </a:ext>
            </a:extLst>
          </p:cNvPr>
          <p:cNvSpPr txBox="1">
            <a:spLocks/>
          </p:cNvSpPr>
          <p:nvPr/>
        </p:nvSpPr>
        <p:spPr>
          <a:xfrm>
            <a:off x="7062788" y="3427413"/>
            <a:ext cx="4640262" cy="477837"/>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cs-CZ" sz="2500" dirty="0">
                <a:solidFill>
                  <a:schemeClr val="bg1">
                    <a:lumMod val="10000"/>
                  </a:schemeClr>
                </a:solidFill>
                <a:latin typeface="+mj-lt"/>
              </a:rPr>
              <a:t>Nasloucháme</a:t>
            </a:r>
          </a:p>
        </p:txBody>
      </p:sp>
      <p:sp>
        <p:nvSpPr>
          <p:cNvPr id="31" name="Content Placeholder 7">
            <a:extLst>
              <a:ext uri="{FF2B5EF4-FFF2-40B4-BE49-F238E27FC236}">
                <a16:creationId xmlns:a16="http://schemas.microsoft.com/office/drawing/2014/main" id="{97373895-998A-6159-69E5-929CA70F08A2}"/>
              </a:ext>
            </a:extLst>
          </p:cNvPr>
          <p:cNvSpPr txBox="1">
            <a:spLocks/>
          </p:cNvSpPr>
          <p:nvPr/>
        </p:nvSpPr>
        <p:spPr>
          <a:xfrm>
            <a:off x="7062788" y="3911600"/>
            <a:ext cx="4640262" cy="477838"/>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cs-CZ" sz="2500" dirty="0">
                <a:solidFill>
                  <a:schemeClr val="bg1">
                    <a:lumMod val="10000"/>
                  </a:schemeClr>
                </a:solidFill>
                <a:latin typeface="+mj-lt"/>
              </a:rPr>
              <a:t>Myslíme</a:t>
            </a:r>
          </a:p>
        </p:txBody>
      </p:sp>
      <p:sp>
        <p:nvSpPr>
          <p:cNvPr id="32" name="Content Placeholder 7">
            <a:extLst>
              <a:ext uri="{FF2B5EF4-FFF2-40B4-BE49-F238E27FC236}">
                <a16:creationId xmlns:a16="http://schemas.microsoft.com/office/drawing/2014/main" id="{DA7C9C7E-5B68-CF66-ED19-0C8A306130E4}"/>
              </a:ext>
            </a:extLst>
          </p:cNvPr>
          <p:cNvSpPr txBox="1">
            <a:spLocks/>
          </p:cNvSpPr>
          <p:nvPr/>
        </p:nvSpPr>
        <p:spPr>
          <a:xfrm>
            <a:off x="7062788" y="4394200"/>
            <a:ext cx="4640262" cy="477838"/>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cs-CZ" sz="2500" dirty="0">
                <a:solidFill>
                  <a:schemeClr val="bg1">
                    <a:lumMod val="10000"/>
                  </a:schemeClr>
                </a:solidFill>
                <a:latin typeface="+mj-lt"/>
              </a:rPr>
              <a:t>Sdílíme</a:t>
            </a:r>
          </a:p>
        </p:txBody>
      </p:sp>
      <p:sp>
        <p:nvSpPr>
          <p:cNvPr id="20" name="Content Placeholder 7">
            <a:extLst>
              <a:ext uri="{FF2B5EF4-FFF2-40B4-BE49-F238E27FC236}">
                <a16:creationId xmlns:a16="http://schemas.microsoft.com/office/drawing/2014/main" id="{42C9CA50-E89C-6A1F-A4D7-4E4C283EC5C2}"/>
              </a:ext>
            </a:extLst>
          </p:cNvPr>
          <p:cNvSpPr txBox="1">
            <a:spLocks/>
          </p:cNvSpPr>
          <p:nvPr/>
        </p:nvSpPr>
        <p:spPr>
          <a:xfrm>
            <a:off x="7062788" y="4881563"/>
            <a:ext cx="4640262" cy="477837"/>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cs-CZ" sz="2500" dirty="0">
                <a:solidFill>
                  <a:schemeClr val="bg1">
                    <a:lumMod val="10000"/>
                  </a:schemeClr>
                </a:solidFill>
                <a:latin typeface="+mj-lt"/>
              </a:rPr>
              <a:t>Vytváříme</a:t>
            </a:r>
          </a:p>
        </p:txBody>
      </p:sp>
      <p:sp>
        <p:nvSpPr>
          <p:cNvPr id="18" name="Rectangle 203">
            <a:extLst>
              <a:ext uri="{FF2B5EF4-FFF2-40B4-BE49-F238E27FC236}">
                <a16:creationId xmlns:a16="http://schemas.microsoft.com/office/drawing/2014/main" id="{0E8AE7AA-9333-22DD-9733-A81BBD463827}"/>
              </a:ext>
            </a:extLst>
          </p:cNvPr>
          <p:cNvSpPr/>
          <p:nvPr/>
        </p:nvSpPr>
        <p:spPr bwMode="auto">
          <a:xfrm>
            <a:off x="0" y="296863"/>
            <a:ext cx="1824038" cy="258762"/>
          </a:xfrm>
          <a:prstGeom prst="rect">
            <a:avLst/>
          </a:prstGeom>
          <a:solidFill>
            <a:srgbClr val="E351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1" name="Rectangle 204">
            <a:extLst>
              <a:ext uri="{FF2B5EF4-FFF2-40B4-BE49-F238E27FC236}">
                <a16:creationId xmlns:a16="http://schemas.microsoft.com/office/drawing/2014/main" id="{3AD30BDF-4501-65C0-838A-E16B654B68AA}"/>
              </a:ext>
            </a:extLst>
          </p:cNvPr>
          <p:cNvSpPr/>
          <p:nvPr/>
        </p:nvSpPr>
        <p:spPr bwMode="auto">
          <a:xfrm flipV="1">
            <a:off x="3021013" y="1589088"/>
            <a:ext cx="9170987" cy="11112"/>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13" name="Content Placeholder 7">
            <a:extLst>
              <a:ext uri="{FF2B5EF4-FFF2-40B4-BE49-F238E27FC236}">
                <a16:creationId xmlns:a16="http://schemas.microsoft.com/office/drawing/2014/main" id="{E7299E38-C945-43FB-A7DD-77A0761A58E4}"/>
              </a:ext>
            </a:extLst>
          </p:cNvPr>
          <p:cNvSpPr txBox="1">
            <a:spLocks noChangeArrowheads="1"/>
          </p:cNvSpPr>
          <p:nvPr/>
        </p:nvSpPr>
        <p:spPr bwMode="auto">
          <a:xfrm>
            <a:off x="1376363" y="173038"/>
            <a:ext cx="84693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Arial" panose="020B0604020202020204" pitchFamily="34" charset="0"/>
              <a:buNone/>
            </a:pPr>
            <a:r>
              <a:rPr lang="cs-CZ" altLang="cs-CZ" sz="6600">
                <a:solidFill>
                  <a:srgbClr val="3C3C3C"/>
                </a:solidFill>
                <a:latin typeface="Impact" panose="020B0806030902050204" pitchFamily="34" charset="0"/>
                <a:cs typeface="Arial" panose="020B0604020202020204" pitchFamily="34" charset="0"/>
              </a:rPr>
              <a:t>KDO JSME</a:t>
            </a:r>
            <a:r>
              <a:rPr lang="cs-CZ" altLang="cs-CZ" sz="7200" b="1">
                <a:solidFill>
                  <a:srgbClr val="3C3C3C"/>
                </a:solidFill>
                <a:latin typeface="Verdana" panose="020B0604030504040204" pitchFamily="34" charset="0"/>
                <a:ea typeface="Verdana" panose="020B0604030504040204" pitchFamily="34" charset="0"/>
                <a:cs typeface="Tahoma" panose="020B0604030504040204" pitchFamily="34" charset="0"/>
              </a:rPr>
              <a:t>?</a:t>
            </a:r>
            <a:endParaRPr lang="en-US" altLang="cs-CZ" sz="5000" b="1">
              <a:solidFill>
                <a:srgbClr val="3C3C3C"/>
              </a:solidFill>
              <a:latin typeface="Impact" panose="020B0806030902050204" pitchFamily="34" charset="0"/>
              <a:cs typeface="Arial" panose="020B0604020202020204" pitchFamily="34" charset="0"/>
            </a:endParaRPr>
          </a:p>
        </p:txBody>
      </p:sp>
      <p:sp>
        <p:nvSpPr>
          <p:cNvPr id="22" name="Content Placeholder 7">
            <a:extLst>
              <a:ext uri="{FF2B5EF4-FFF2-40B4-BE49-F238E27FC236}">
                <a16:creationId xmlns:a16="http://schemas.microsoft.com/office/drawing/2014/main" id="{C1AB40A5-4C5B-5EA7-FA2C-62A281007C8B}"/>
              </a:ext>
            </a:extLst>
          </p:cNvPr>
          <p:cNvSpPr txBox="1">
            <a:spLocks/>
          </p:cNvSpPr>
          <p:nvPr/>
        </p:nvSpPr>
        <p:spPr bwMode="auto">
          <a:xfrm>
            <a:off x="4865688" y="1219200"/>
            <a:ext cx="6086475" cy="407988"/>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cs-CZ" sz="2050" dirty="0">
                <a:solidFill>
                  <a:srgbClr val="DC588D"/>
                </a:solidFill>
                <a:latin typeface="Impact" panose="020B0806030902050204" pitchFamily="34" charset="0"/>
                <a:cs typeface="Arial" panose="020B0604020202020204" pitchFamily="34" charset="0"/>
              </a:rPr>
              <a:t>jsme místem, kde se kreativita setkává s technologií</a:t>
            </a:r>
            <a:endParaRPr lang="en-US" sz="2050" dirty="0">
              <a:solidFill>
                <a:srgbClr val="DC588D"/>
              </a:solidFill>
              <a:latin typeface="Impact" panose="020B0806030902050204" pitchFamily="34" charset="0"/>
              <a:cs typeface="Arial" panose="020B0604020202020204" pitchFamily="34" charset="0"/>
            </a:endParaRPr>
          </a:p>
        </p:txBody>
      </p:sp>
      <p:pic>
        <p:nvPicPr>
          <p:cNvPr id="15375" name="Obrázek 2">
            <a:extLst>
              <a:ext uri="{FF2B5EF4-FFF2-40B4-BE49-F238E27FC236}">
                <a16:creationId xmlns:a16="http://schemas.microsoft.com/office/drawing/2014/main" id="{E142B1D5-E17D-D286-97BB-031923604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038" y="2682875"/>
            <a:ext cx="286067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15375"/>
                                        </p:tgtEl>
                                        <p:attrNameLst>
                                          <p:attrName>style.visibility</p:attrName>
                                        </p:attrNameLst>
                                      </p:cBhvr>
                                      <p:to>
                                        <p:strVal val="visible"/>
                                      </p:to>
                                    </p:set>
                                    <p:animEffect transition="in" filter="fade">
                                      <p:cBhvr>
                                        <p:cTn id="46" dur="500"/>
                                        <p:tgtEl>
                                          <p:spTgt spid="15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20" grpId="0"/>
      <p:bldP spid="18" grpId="0" animBg="1"/>
      <p:bldP spid="21" grpId="0" animBg="1"/>
      <p:bldP spid="13"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Skupina 1">
            <a:extLst>
              <a:ext uri="{FF2B5EF4-FFF2-40B4-BE49-F238E27FC236}">
                <a16:creationId xmlns:a16="http://schemas.microsoft.com/office/drawing/2014/main" id="{163F6532-8257-375C-7E77-C472A3422317}"/>
              </a:ext>
            </a:extLst>
          </p:cNvPr>
          <p:cNvGrpSpPr>
            <a:grpSpLocks/>
          </p:cNvGrpSpPr>
          <p:nvPr/>
        </p:nvGrpSpPr>
        <p:grpSpPr bwMode="auto">
          <a:xfrm>
            <a:off x="0" y="249238"/>
            <a:ext cx="12192000" cy="1300162"/>
            <a:chOff x="0" y="249238"/>
            <a:chExt cx="12192000" cy="1300162"/>
          </a:xfrm>
        </p:grpSpPr>
        <p:sp>
          <p:nvSpPr>
            <p:cNvPr id="18" name="Rectangle 203">
              <a:extLst>
                <a:ext uri="{FF2B5EF4-FFF2-40B4-BE49-F238E27FC236}">
                  <a16:creationId xmlns:a16="http://schemas.microsoft.com/office/drawing/2014/main" id="{48E2756A-8FD8-8B7E-4142-E6211738F67A}"/>
                </a:ext>
              </a:extLst>
            </p:cNvPr>
            <p:cNvSpPr/>
            <p:nvPr/>
          </p:nvSpPr>
          <p:spPr bwMode="auto">
            <a:xfrm>
              <a:off x="0" y="296863"/>
              <a:ext cx="1824038" cy="258762"/>
            </a:xfrm>
            <a:prstGeom prst="rect">
              <a:avLst/>
            </a:prstGeom>
            <a:solidFill>
              <a:srgbClr val="E351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1" name="Rectangle 204">
              <a:extLst>
                <a:ext uri="{FF2B5EF4-FFF2-40B4-BE49-F238E27FC236}">
                  <a16:creationId xmlns:a16="http://schemas.microsoft.com/office/drawing/2014/main" id="{E9F38032-8C78-E3F3-C885-E91579050478}"/>
                </a:ext>
              </a:extLst>
            </p:cNvPr>
            <p:cNvSpPr/>
            <p:nvPr/>
          </p:nvSpPr>
          <p:spPr bwMode="auto">
            <a:xfrm>
              <a:off x="3684588" y="1538288"/>
              <a:ext cx="8507412" cy="11112"/>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17442" name="Content Placeholder 7">
              <a:extLst>
                <a:ext uri="{FF2B5EF4-FFF2-40B4-BE49-F238E27FC236}">
                  <a16:creationId xmlns:a16="http://schemas.microsoft.com/office/drawing/2014/main" id="{E0555F85-BFA1-CAFD-CB8F-EDCE78939F9B}"/>
                </a:ext>
              </a:extLst>
            </p:cNvPr>
            <p:cNvSpPr txBox="1">
              <a:spLocks noChangeArrowheads="1"/>
            </p:cNvSpPr>
            <p:nvPr/>
          </p:nvSpPr>
          <p:spPr bwMode="auto">
            <a:xfrm>
              <a:off x="1376363" y="249238"/>
              <a:ext cx="6400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Arial" panose="020B0604020202020204" pitchFamily="34" charset="0"/>
                <a:buNone/>
              </a:pPr>
              <a:r>
                <a:rPr lang="cs-CZ" altLang="cs-CZ" sz="6600" dirty="0">
                  <a:solidFill>
                    <a:srgbClr val="3C3C3C"/>
                  </a:solidFill>
                  <a:latin typeface="Impact" panose="020B0806030902050204" pitchFamily="34" charset="0"/>
                  <a:cs typeface="Arial" panose="020B0604020202020204" pitchFamily="34" charset="0"/>
                </a:rPr>
                <a:t>Z NAŠÍ HISTORIE</a:t>
              </a:r>
              <a:endParaRPr lang="en-US" altLang="cs-CZ" sz="5000" b="1" dirty="0">
                <a:solidFill>
                  <a:srgbClr val="3C3C3C"/>
                </a:solidFill>
                <a:latin typeface="Impact" panose="020B0806030902050204" pitchFamily="34" charset="0"/>
                <a:cs typeface="Arial" panose="020B0604020202020204" pitchFamily="34" charset="0"/>
              </a:endParaRPr>
            </a:p>
          </p:txBody>
        </p:sp>
      </p:grpSp>
      <p:cxnSp>
        <p:nvCxnSpPr>
          <p:cNvPr id="12" name="Straight Connector 31">
            <a:extLst>
              <a:ext uri="{FF2B5EF4-FFF2-40B4-BE49-F238E27FC236}">
                <a16:creationId xmlns:a16="http://schemas.microsoft.com/office/drawing/2014/main" id="{5EAF832F-A2FD-19D8-A587-0E8FF8A72695}"/>
              </a:ext>
            </a:extLst>
          </p:cNvPr>
          <p:cNvCxnSpPr>
            <a:cxnSpLocks/>
          </p:cNvCxnSpPr>
          <p:nvPr/>
        </p:nvCxnSpPr>
        <p:spPr>
          <a:xfrm rot="16200000" flipH="1">
            <a:off x="3806592" y="4207061"/>
            <a:ext cx="5292000" cy="0"/>
          </a:xfrm>
          <a:prstGeom prst="line">
            <a:avLst/>
          </a:prstGeom>
          <a:ln w="12700">
            <a:solidFill>
              <a:srgbClr val="DC588D"/>
            </a:solidFill>
            <a:prstDash val="sysDot"/>
          </a:ln>
        </p:spPr>
        <p:style>
          <a:lnRef idx="1">
            <a:schemeClr val="accent1"/>
          </a:lnRef>
          <a:fillRef idx="0">
            <a:schemeClr val="accent1"/>
          </a:fillRef>
          <a:effectRef idx="0">
            <a:schemeClr val="accent1"/>
          </a:effectRef>
          <a:fontRef idx="minor">
            <a:schemeClr val="tx1"/>
          </a:fontRef>
        </p:style>
      </p:cxnSp>
      <p:sp>
        <p:nvSpPr>
          <p:cNvPr id="15" name="Content Placeholder 7">
            <a:extLst>
              <a:ext uri="{FF2B5EF4-FFF2-40B4-BE49-F238E27FC236}">
                <a16:creationId xmlns:a16="http://schemas.microsoft.com/office/drawing/2014/main" id="{5DA88079-EC5E-6687-C308-3172FE8405A8}"/>
              </a:ext>
            </a:extLst>
          </p:cNvPr>
          <p:cNvSpPr txBox="1">
            <a:spLocks noChangeArrowheads="1"/>
          </p:cNvSpPr>
          <p:nvPr/>
        </p:nvSpPr>
        <p:spPr bwMode="auto">
          <a:xfrm>
            <a:off x="5636814" y="2099689"/>
            <a:ext cx="714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pl-PL" altLang="cs-CZ" dirty="0">
                <a:latin typeface="Impact" panose="020B0806030902050204" pitchFamily="34" charset="0"/>
              </a:rPr>
              <a:t>2016</a:t>
            </a:r>
          </a:p>
        </p:txBody>
      </p:sp>
      <p:sp>
        <p:nvSpPr>
          <p:cNvPr id="16" name="Content Placeholder 7">
            <a:extLst>
              <a:ext uri="{FF2B5EF4-FFF2-40B4-BE49-F238E27FC236}">
                <a16:creationId xmlns:a16="http://schemas.microsoft.com/office/drawing/2014/main" id="{4AB19504-C6D1-D8FF-3192-3AA99514511C}"/>
              </a:ext>
            </a:extLst>
          </p:cNvPr>
          <p:cNvSpPr txBox="1">
            <a:spLocks noChangeArrowheads="1"/>
          </p:cNvSpPr>
          <p:nvPr/>
        </p:nvSpPr>
        <p:spPr bwMode="auto">
          <a:xfrm>
            <a:off x="6549005" y="2635370"/>
            <a:ext cx="715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pl-PL" altLang="cs-CZ" dirty="0">
                <a:latin typeface="Impact" panose="020B0806030902050204" pitchFamily="34" charset="0"/>
              </a:rPr>
              <a:t>2017</a:t>
            </a:r>
          </a:p>
        </p:txBody>
      </p:sp>
      <p:cxnSp>
        <p:nvCxnSpPr>
          <p:cNvPr id="17" name="Přímá spojnice 16">
            <a:extLst>
              <a:ext uri="{FF2B5EF4-FFF2-40B4-BE49-F238E27FC236}">
                <a16:creationId xmlns:a16="http://schemas.microsoft.com/office/drawing/2014/main" id="{BC5F9415-B0CA-F9C7-7A61-5376B1C12864}"/>
              </a:ext>
            </a:extLst>
          </p:cNvPr>
          <p:cNvCxnSpPr>
            <a:cxnSpLocks/>
          </p:cNvCxnSpPr>
          <p:nvPr/>
        </p:nvCxnSpPr>
        <p:spPr bwMode="auto">
          <a:xfrm rot="5400000">
            <a:off x="6450988" y="2213196"/>
            <a:ext cx="0" cy="142875"/>
          </a:xfrm>
          <a:prstGeom prst="line">
            <a:avLst/>
          </a:prstGeom>
          <a:ln w="28575">
            <a:solidFill>
              <a:srgbClr val="DC588D"/>
            </a:solidFill>
          </a:ln>
        </p:spPr>
        <p:style>
          <a:lnRef idx="1">
            <a:schemeClr val="accent1"/>
          </a:lnRef>
          <a:fillRef idx="0">
            <a:schemeClr val="accent1"/>
          </a:fillRef>
          <a:effectRef idx="0">
            <a:schemeClr val="accent1"/>
          </a:effectRef>
          <a:fontRef idx="minor">
            <a:schemeClr val="tx1"/>
          </a:fontRef>
        </p:style>
      </p:cxnSp>
      <p:sp>
        <p:nvSpPr>
          <p:cNvPr id="19" name="Content Placeholder 7">
            <a:extLst>
              <a:ext uri="{FF2B5EF4-FFF2-40B4-BE49-F238E27FC236}">
                <a16:creationId xmlns:a16="http://schemas.microsoft.com/office/drawing/2014/main" id="{0C9A375B-9CC5-FE95-8585-551EB08F0A33}"/>
              </a:ext>
            </a:extLst>
          </p:cNvPr>
          <p:cNvSpPr txBox="1">
            <a:spLocks noChangeArrowheads="1"/>
          </p:cNvSpPr>
          <p:nvPr/>
        </p:nvSpPr>
        <p:spPr bwMode="auto">
          <a:xfrm>
            <a:off x="5637388" y="3222795"/>
            <a:ext cx="715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pl-PL" altLang="cs-CZ" dirty="0">
                <a:latin typeface="Impact" panose="020B0806030902050204" pitchFamily="34" charset="0"/>
              </a:rPr>
              <a:t>2018</a:t>
            </a:r>
          </a:p>
        </p:txBody>
      </p:sp>
      <p:sp>
        <p:nvSpPr>
          <p:cNvPr id="20" name="Content Placeholder 7">
            <a:extLst>
              <a:ext uri="{FF2B5EF4-FFF2-40B4-BE49-F238E27FC236}">
                <a16:creationId xmlns:a16="http://schemas.microsoft.com/office/drawing/2014/main" id="{3FBA65F4-615C-DD9D-C984-F13F72920A0D}"/>
              </a:ext>
            </a:extLst>
          </p:cNvPr>
          <p:cNvSpPr txBox="1">
            <a:spLocks noChangeArrowheads="1"/>
          </p:cNvSpPr>
          <p:nvPr/>
        </p:nvSpPr>
        <p:spPr bwMode="auto">
          <a:xfrm>
            <a:off x="5637388" y="4356619"/>
            <a:ext cx="715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pl-PL" altLang="cs-CZ" dirty="0">
                <a:latin typeface="Impact" panose="020B0806030902050204" pitchFamily="34" charset="0"/>
              </a:rPr>
              <a:t>2020</a:t>
            </a:r>
          </a:p>
        </p:txBody>
      </p:sp>
      <p:sp>
        <p:nvSpPr>
          <p:cNvPr id="22" name="Content Placeholder 7">
            <a:extLst>
              <a:ext uri="{FF2B5EF4-FFF2-40B4-BE49-F238E27FC236}">
                <a16:creationId xmlns:a16="http://schemas.microsoft.com/office/drawing/2014/main" id="{A4EC6443-7F0C-D674-B5D7-047AD25D7B00}"/>
              </a:ext>
            </a:extLst>
          </p:cNvPr>
          <p:cNvSpPr txBox="1">
            <a:spLocks noChangeArrowheads="1"/>
          </p:cNvSpPr>
          <p:nvPr/>
        </p:nvSpPr>
        <p:spPr bwMode="auto">
          <a:xfrm>
            <a:off x="6548188" y="3793680"/>
            <a:ext cx="715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pl-PL" altLang="cs-CZ" dirty="0">
                <a:latin typeface="Impact" panose="020B0806030902050204" pitchFamily="34" charset="0"/>
              </a:rPr>
              <a:t>2019</a:t>
            </a:r>
          </a:p>
        </p:txBody>
      </p:sp>
      <p:sp>
        <p:nvSpPr>
          <p:cNvPr id="23" name="Content Placeholder 7">
            <a:extLst>
              <a:ext uri="{FF2B5EF4-FFF2-40B4-BE49-F238E27FC236}">
                <a16:creationId xmlns:a16="http://schemas.microsoft.com/office/drawing/2014/main" id="{514BD20F-4783-D4A1-23CA-EE598B6824EA}"/>
              </a:ext>
            </a:extLst>
          </p:cNvPr>
          <p:cNvSpPr txBox="1">
            <a:spLocks noChangeArrowheads="1"/>
          </p:cNvSpPr>
          <p:nvPr/>
        </p:nvSpPr>
        <p:spPr bwMode="auto">
          <a:xfrm>
            <a:off x="6548188" y="4899077"/>
            <a:ext cx="715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pl-PL" altLang="cs-CZ" dirty="0">
                <a:latin typeface="Impact" panose="020B0806030902050204" pitchFamily="34" charset="0"/>
              </a:rPr>
              <a:t>2021</a:t>
            </a:r>
          </a:p>
        </p:txBody>
      </p:sp>
      <p:sp>
        <p:nvSpPr>
          <p:cNvPr id="24" name="Content Placeholder 7">
            <a:extLst>
              <a:ext uri="{FF2B5EF4-FFF2-40B4-BE49-F238E27FC236}">
                <a16:creationId xmlns:a16="http://schemas.microsoft.com/office/drawing/2014/main" id="{3FE4F090-41EB-1827-5500-33E11C1EA388}"/>
              </a:ext>
            </a:extLst>
          </p:cNvPr>
          <p:cNvSpPr txBox="1">
            <a:spLocks noChangeArrowheads="1"/>
          </p:cNvSpPr>
          <p:nvPr/>
        </p:nvSpPr>
        <p:spPr bwMode="auto">
          <a:xfrm>
            <a:off x="5637388" y="5466248"/>
            <a:ext cx="715963" cy="36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pl-PL" altLang="cs-CZ" dirty="0">
                <a:latin typeface="Impact" panose="020B0806030902050204" pitchFamily="34" charset="0"/>
              </a:rPr>
              <a:t>2022</a:t>
            </a:r>
          </a:p>
        </p:txBody>
      </p:sp>
      <p:sp>
        <p:nvSpPr>
          <p:cNvPr id="25" name="Content Placeholder 7">
            <a:extLst>
              <a:ext uri="{FF2B5EF4-FFF2-40B4-BE49-F238E27FC236}">
                <a16:creationId xmlns:a16="http://schemas.microsoft.com/office/drawing/2014/main" id="{C36AFA30-B8A8-55B3-679F-8FDBB749A3D2}"/>
              </a:ext>
            </a:extLst>
          </p:cNvPr>
          <p:cNvSpPr txBox="1">
            <a:spLocks noChangeArrowheads="1"/>
          </p:cNvSpPr>
          <p:nvPr/>
        </p:nvSpPr>
        <p:spPr bwMode="auto">
          <a:xfrm>
            <a:off x="6548188" y="6045087"/>
            <a:ext cx="715963" cy="36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pl-PL" altLang="cs-CZ" dirty="0">
                <a:latin typeface="Impact" panose="020B0806030902050204" pitchFamily="34" charset="0"/>
              </a:rPr>
              <a:t>2023</a:t>
            </a:r>
          </a:p>
        </p:txBody>
      </p:sp>
      <p:cxnSp>
        <p:nvCxnSpPr>
          <p:cNvPr id="26" name="Přímá spojnice 25">
            <a:extLst>
              <a:ext uri="{FF2B5EF4-FFF2-40B4-BE49-F238E27FC236}">
                <a16:creationId xmlns:a16="http://schemas.microsoft.com/office/drawing/2014/main" id="{59BD0AB8-81B0-6D82-3173-30851C866B38}"/>
              </a:ext>
            </a:extLst>
          </p:cNvPr>
          <p:cNvCxnSpPr>
            <a:cxnSpLocks/>
          </p:cNvCxnSpPr>
          <p:nvPr/>
        </p:nvCxnSpPr>
        <p:spPr bwMode="auto">
          <a:xfrm rot="5400000">
            <a:off x="6451061" y="2748877"/>
            <a:ext cx="0" cy="142875"/>
          </a:xfrm>
          <a:prstGeom prst="line">
            <a:avLst/>
          </a:prstGeom>
          <a:ln w="28575">
            <a:solidFill>
              <a:srgbClr val="DC588D"/>
            </a:solidFill>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738E17FB-4FF4-5A03-42E2-B953DDC9FCC7}"/>
              </a:ext>
            </a:extLst>
          </p:cNvPr>
          <p:cNvCxnSpPr>
            <a:cxnSpLocks/>
          </p:cNvCxnSpPr>
          <p:nvPr/>
        </p:nvCxnSpPr>
        <p:spPr bwMode="auto">
          <a:xfrm rot="5400000">
            <a:off x="6450988" y="3338476"/>
            <a:ext cx="0" cy="142875"/>
          </a:xfrm>
          <a:prstGeom prst="line">
            <a:avLst/>
          </a:prstGeom>
          <a:ln w="28575">
            <a:solidFill>
              <a:srgbClr val="DC588D"/>
            </a:solidFill>
          </a:ln>
        </p:spPr>
        <p:style>
          <a:lnRef idx="1">
            <a:schemeClr val="accent1"/>
          </a:lnRef>
          <a:fillRef idx="0">
            <a:schemeClr val="accent1"/>
          </a:fillRef>
          <a:effectRef idx="0">
            <a:schemeClr val="accent1"/>
          </a:effectRef>
          <a:fontRef idx="minor">
            <a:schemeClr val="tx1"/>
          </a:fontRef>
        </p:style>
      </p:cxnSp>
      <p:cxnSp>
        <p:nvCxnSpPr>
          <p:cNvPr id="29" name="Přímá spojnice 28">
            <a:extLst>
              <a:ext uri="{FF2B5EF4-FFF2-40B4-BE49-F238E27FC236}">
                <a16:creationId xmlns:a16="http://schemas.microsoft.com/office/drawing/2014/main" id="{E92AB4A5-1E7D-9E35-5B88-84DFF0F03768}"/>
              </a:ext>
            </a:extLst>
          </p:cNvPr>
          <p:cNvCxnSpPr>
            <a:cxnSpLocks/>
          </p:cNvCxnSpPr>
          <p:nvPr/>
        </p:nvCxnSpPr>
        <p:spPr bwMode="auto">
          <a:xfrm rot="5400000">
            <a:off x="6450988" y="3903509"/>
            <a:ext cx="0" cy="142875"/>
          </a:xfrm>
          <a:prstGeom prst="line">
            <a:avLst/>
          </a:prstGeom>
          <a:ln w="28575">
            <a:solidFill>
              <a:srgbClr val="DC588D"/>
            </a:solidFill>
          </a:ln>
        </p:spPr>
        <p:style>
          <a:lnRef idx="1">
            <a:schemeClr val="accent1"/>
          </a:lnRef>
          <a:fillRef idx="0">
            <a:schemeClr val="accent1"/>
          </a:fillRef>
          <a:effectRef idx="0">
            <a:schemeClr val="accent1"/>
          </a:effectRef>
          <a:fontRef idx="minor">
            <a:schemeClr val="tx1"/>
          </a:fontRef>
        </p:style>
      </p:cxnSp>
      <p:cxnSp>
        <p:nvCxnSpPr>
          <p:cNvPr id="30" name="Přímá spojnice 29">
            <a:extLst>
              <a:ext uri="{FF2B5EF4-FFF2-40B4-BE49-F238E27FC236}">
                <a16:creationId xmlns:a16="http://schemas.microsoft.com/office/drawing/2014/main" id="{BFE97B82-9785-5403-B521-A6AC993C4575}"/>
              </a:ext>
            </a:extLst>
          </p:cNvPr>
          <p:cNvCxnSpPr>
            <a:cxnSpLocks/>
          </p:cNvCxnSpPr>
          <p:nvPr/>
        </p:nvCxnSpPr>
        <p:spPr bwMode="auto">
          <a:xfrm rot="5400000">
            <a:off x="6450988" y="4471299"/>
            <a:ext cx="0" cy="142875"/>
          </a:xfrm>
          <a:prstGeom prst="line">
            <a:avLst/>
          </a:prstGeom>
          <a:ln w="28575">
            <a:solidFill>
              <a:srgbClr val="DC588D"/>
            </a:solidFill>
          </a:ln>
        </p:spPr>
        <p:style>
          <a:lnRef idx="1">
            <a:schemeClr val="accent1"/>
          </a:lnRef>
          <a:fillRef idx="0">
            <a:schemeClr val="accent1"/>
          </a:fillRef>
          <a:effectRef idx="0">
            <a:schemeClr val="accent1"/>
          </a:effectRef>
          <a:fontRef idx="minor">
            <a:schemeClr val="tx1"/>
          </a:fontRef>
        </p:style>
      </p:cxnSp>
      <p:cxnSp>
        <p:nvCxnSpPr>
          <p:cNvPr id="31" name="Přímá spojnice 30">
            <a:extLst>
              <a:ext uri="{FF2B5EF4-FFF2-40B4-BE49-F238E27FC236}">
                <a16:creationId xmlns:a16="http://schemas.microsoft.com/office/drawing/2014/main" id="{35122C39-BA74-FF77-D5CE-41A0DCEB62B5}"/>
              </a:ext>
            </a:extLst>
          </p:cNvPr>
          <p:cNvCxnSpPr>
            <a:cxnSpLocks/>
          </p:cNvCxnSpPr>
          <p:nvPr/>
        </p:nvCxnSpPr>
        <p:spPr bwMode="auto">
          <a:xfrm rot="5400000">
            <a:off x="6450988" y="5007493"/>
            <a:ext cx="0" cy="142875"/>
          </a:xfrm>
          <a:prstGeom prst="line">
            <a:avLst/>
          </a:prstGeom>
          <a:ln w="28575">
            <a:solidFill>
              <a:srgbClr val="DC588D"/>
            </a:solidFill>
          </a:ln>
        </p:spPr>
        <p:style>
          <a:lnRef idx="1">
            <a:schemeClr val="accent1"/>
          </a:lnRef>
          <a:fillRef idx="0">
            <a:schemeClr val="accent1"/>
          </a:fillRef>
          <a:effectRef idx="0">
            <a:schemeClr val="accent1"/>
          </a:effectRef>
          <a:fontRef idx="minor">
            <a:schemeClr val="tx1"/>
          </a:fontRef>
        </p:style>
      </p:cxnSp>
      <p:cxnSp>
        <p:nvCxnSpPr>
          <p:cNvPr id="32" name="Přímá spojnice 31">
            <a:extLst>
              <a:ext uri="{FF2B5EF4-FFF2-40B4-BE49-F238E27FC236}">
                <a16:creationId xmlns:a16="http://schemas.microsoft.com/office/drawing/2014/main" id="{E7C0D589-6B71-FB5A-2513-92896CEA1113}"/>
              </a:ext>
            </a:extLst>
          </p:cNvPr>
          <p:cNvCxnSpPr>
            <a:cxnSpLocks/>
          </p:cNvCxnSpPr>
          <p:nvPr/>
        </p:nvCxnSpPr>
        <p:spPr bwMode="auto">
          <a:xfrm rot="5400000">
            <a:off x="6451742" y="5573867"/>
            <a:ext cx="0" cy="142875"/>
          </a:xfrm>
          <a:prstGeom prst="line">
            <a:avLst/>
          </a:prstGeom>
          <a:ln w="28575">
            <a:solidFill>
              <a:srgbClr val="DC588D"/>
            </a:solidFill>
          </a:ln>
        </p:spPr>
        <p:style>
          <a:lnRef idx="1">
            <a:schemeClr val="accent1"/>
          </a:lnRef>
          <a:fillRef idx="0">
            <a:schemeClr val="accent1"/>
          </a:fillRef>
          <a:effectRef idx="0">
            <a:schemeClr val="accent1"/>
          </a:effectRef>
          <a:fontRef idx="minor">
            <a:schemeClr val="tx1"/>
          </a:fontRef>
        </p:style>
      </p:cxnSp>
      <p:cxnSp>
        <p:nvCxnSpPr>
          <p:cNvPr id="33" name="Přímá spojnice 32">
            <a:extLst>
              <a:ext uri="{FF2B5EF4-FFF2-40B4-BE49-F238E27FC236}">
                <a16:creationId xmlns:a16="http://schemas.microsoft.com/office/drawing/2014/main" id="{B2330E37-2F0A-978E-9340-82559D270809}"/>
              </a:ext>
            </a:extLst>
          </p:cNvPr>
          <p:cNvCxnSpPr>
            <a:cxnSpLocks/>
          </p:cNvCxnSpPr>
          <p:nvPr/>
        </p:nvCxnSpPr>
        <p:spPr bwMode="auto">
          <a:xfrm rot="5400000">
            <a:off x="6450988" y="6159339"/>
            <a:ext cx="0" cy="142875"/>
          </a:xfrm>
          <a:prstGeom prst="line">
            <a:avLst/>
          </a:prstGeom>
          <a:ln w="28575">
            <a:solidFill>
              <a:srgbClr val="DC588D"/>
            </a:solidFill>
          </a:ln>
        </p:spPr>
        <p:style>
          <a:lnRef idx="1">
            <a:schemeClr val="accent1"/>
          </a:lnRef>
          <a:fillRef idx="0">
            <a:schemeClr val="accent1"/>
          </a:fillRef>
          <a:effectRef idx="0">
            <a:schemeClr val="accent1"/>
          </a:effectRef>
          <a:fontRef idx="minor">
            <a:schemeClr val="tx1"/>
          </a:fontRef>
        </p:style>
      </p:cxnSp>
      <p:sp>
        <p:nvSpPr>
          <p:cNvPr id="34" name="Content Placeholder 7">
            <a:extLst>
              <a:ext uri="{FF2B5EF4-FFF2-40B4-BE49-F238E27FC236}">
                <a16:creationId xmlns:a16="http://schemas.microsoft.com/office/drawing/2014/main" id="{EBD12D18-3D46-9310-2731-9692FC822C73}"/>
              </a:ext>
            </a:extLst>
          </p:cNvPr>
          <p:cNvSpPr txBox="1">
            <a:spLocks/>
          </p:cNvSpPr>
          <p:nvPr/>
        </p:nvSpPr>
        <p:spPr>
          <a:xfrm>
            <a:off x="891564" y="2040952"/>
            <a:ext cx="4673599" cy="483081"/>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ts val="1500"/>
              </a:lnSpc>
              <a:spcBef>
                <a:spcPts val="0"/>
              </a:spcBef>
              <a:buFont typeface="Arial" pitchFamily="34" charset="0"/>
              <a:buNone/>
              <a:defRPr/>
            </a:pPr>
            <a:r>
              <a:rPr lang="cs-CZ" sz="1550" dirty="0">
                <a:solidFill>
                  <a:schemeClr val="bg1">
                    <a:lumMod val="10000"/>
                  </a:schemeClr>
                </a:solidFill>
                <a:latin typeface="Calibri Light" panose="020F0302020204030204" pitchFamily="34" charset="0"/>
                <a:cs typeface="Calibri Light" panose="020F0302020204030204" pitchFamily="34" charset="0"/>
              </a:rPr>
              <a:t>Založení společnosti a vybudování provozovny.</a:t>
            </a:r>
          </a:p>
          <a:p>
            <a:pPr marL="0" indent="0" algn="r">
              <a:lnSpc>
                <a:spcPts val="1500"/>
              </a:lnSpc>
              <a:spcBef>
                <a:spcPts val="0"/>
              </a:spcBef>
              <a:buFont typeface="Arial" pitchFamily="34" charset="0"/>
              <a:buNone/>
              <a:defRPr/>
            </a:pPr>
            <a:r>
              <a:rPr lang="cs-CZ" sz="1550" dirty="0">
                <a:solidFill>
                  <a:schemeClr val="bg1">
                    <a:lumMod val="10000"/>
                  </a:schemeClr>
                </a:solidFill>
                <a:latin typeface="Calibri Light" panose="020F0302020204030204" pitchFamily="34" charset="0"/>
                <a:cs typeface="Calibri Light" panose="020F0302020204030204" pitchFamily="34" charset="0"/>
              </a:rPr>
              <a:t>Prvotní inženýrská činnost.</a:t>
            </a:r>
          </a:p>
        </p:txBody>
      </p:sp>
      <p:sp>
        <p:nvSpPr>
          <p:cNvPr id="35" name="Content Placeholder 7">
            <a:extLst>
              <a:ext uri="{FF2B5EF4-FFF2-40B4-BE49-F238E27FC236}">
                <a16:creationId xmlns:a16="http://schemas.microsoft.com/office/drawing/2014/main" id="{FA451EEF-DE67-602D-A926-EE52C116D51B}"/>
              </a:ext>
            </a:extLst>
          </p:cNvPr>
          <p:cNvSpPr txBox="1">
            <a:spLocks/>
          </p:cNvSpPr>
          <p:nvPr/>
        </p:nvSpPr>
        <p:spPr>
          <a:xfrm>
            <a:off x="7318582" y="2590810"/>
            <a:ext cx="4470881" cy="483081"/>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500"/>
              </a:lnSpc>
              <a:spcBef>
                <a:spcPts val="0"/>
              </a:spcBef>
              <a:buNone/>
              <a:defRPr/>
            </a:pPr>
            <a:r>
              <a:rPr lang="cs-CZ" sz="1550" dirty="0">
                <a:solidFill>
                  <a:schemeClr val="bg1">
                    <a:lumMod val="10000"/>
                  </a:schemeClr>
                </a:solidFill>
                <a:latin typeface="Calibri Light" panose="020F0302020204030204" pitchFamily="34" charset="0"/>
                <a:cs typeface="Calibri Light" panose="020F0302020204030204" pitchFamily="34" charset="0"/>
              </a:rPr>
              <a:t>Založení týmu technických dozorů.</a:t>
            </a:r>
          </a:p>
          <a:p>
            <a:pPr marL="0" indent="0">
              <a:lnSpc>
                <a:spcPts val="1500"/>
              </a:lnSpc>
              <a:spcBef>
                <a:spcPts val="0"/>
              </a:spcBef>
              <a:buNone/>
              <a:defRPr/>
            </a:pPr>
            <a:r>
              <a:rPr lang="cs-CZ" sz="1550" dirty="0">
                <a:solidFill>
                  <a:schemeClr val="bg1">
                    <a:lumMod val="10000"/>
                  </a:schemeClr>
                </a:solidFill>
                <a:latin typeface="Calibri Light" panose="020F0302020204030204" pitchFamily="34" charset="0"/>
                <a:cs typeface="Calibri Light" panose="020F0302020204030204" pitchFamily="34" charset="0"/>
              </a:rPr>
              <a:t>Akvizice zákazníků Škoda Auto a.s. a Letiště Praha.</a:t>
            </a:r>
          </a:p>
        </p:txBody>
      </p:sp>
      <p:sp>
        <p:nvSpPr>
          <p:cNvPr id="36" name="Content Placeholder 7">
            <a:extLst>
              <a:ext uri="{FF2B5EF4-FFF2-40B4-BE49-F238E27FC236}">
                <a16:creationId xmlns:a16="http://schemas.microsoft.com/office/drawing/2014/main" id="{3BD21B62-B9FE-F1A7-12D5-9BD19C22E8AA}"/>
              </a:ext>
            </a:extLst>
          </p:cNvPr>
          <p:cNvSpPr txBox="1">
            <a:spLocks/>
          </p:cNvSpPr>
          <p:nvPr/>
        </p:nvSpPr>
        <p:spPr>
          <a:xfrm>
            <a:off x="356189" y="3067228"/>
            <a:ext cx="5208974" cy="479747"/>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ts val="1500"/>
              </a:lnSpc>
              <a:spcBef>
                <a:spcPts val="0"/>
              </a:spcBef>
              <a:buNone/>
              <a:defRPr/>
            </a:pPr>
            <a:r>
              <a:rPr lang="cs-CZ" sz="1550" dirty="0">
                <a:solidFill>
                  <a:schemeClr val="bg1">
                    <a:lumMod val="10000"/>
                  </a:schemeClr>
                </a:solidFill>
                <a:latin typeface="Calibri Light" panose="020F0302020204030204" pitchFamily="34" charset="0"/>
                <a:cs typeface="Calibri Light" panose="020F0302020204030204" pitchFamily="34" charset="0"/>
              </a:rPr>
              <a:t>Technický dozor výstavby nejmodernější lakovny vozů v Evropě.</a:t>
            </a:r>
          </a:p>
          <a:p>
            <a:pPr marL="0" indent="0" algn="r">
              <a:lnSpc>
                <a:spcPts val="1500"/>
              </a:lnSpc>
              <a:spcBef>
                <a:spcPts val="0"/>
              </a:spcBef>
              <a:buNone/>
              <a:defRPr/>
            </a:pPr>
            <a:r>
              <a:rPr lang="cs-CZ" sz="1550" dirty="0">
                <a:solidFill>
                  <a:schemeClr val="bg1">
                    <a:lumMod val="10000"/>
                  </a:schemeClr>
                </a:solidFill>
                <a:latin typeface="Calibri Light" panose="020F0302020204030204" pitchFamily="34" charset="0"/>
                <a:cs typeface="Calibri Light" panose="020F0302020204030204" pitchFamily="34" charset="0"/>
              </a:rPr>
              <a:t>Navázání spolupráce s vysokými školami.</a:t>
            </a:r>
          </a:p>
        </p:txBody>
      </p:sp>
      <p:sp>
        <p:nvSpPr>
          <p:cNvPr id="37" name="Content Placeholder 7">
            <a:extLst>
              <a:ext uri="{FF2B5EF4-FFF2-40B4-BE49-F238E27FC236}">
                <a16:creationId xmlns:a16="http://schemas.microsoft.com/office/drawing/2014/main" id="{BDC4AF7A-9BE6-5ABB-5C75-67039D681D59}"/>
              </a:ext>
            </a:extLst>
          </p:cNvPr>
          <p:cNvSpPr txBox="1">
            <a:spLocks/>
          </p:cNvSpPr>
          <p:nvPr/>
        </p:nvSpPr>
        <p:spPr>
          <a:xfrm>
            <a:off x="478812" y="4312153"/>
            <a:ext cx="5086350" cy="483081"/>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ts val="1500"/>
              </a:lnSpc>
              <a:spcBef>
                <a:spcPts val="0"/>
              </a:spcBef>
              <a:buNone/>
              <a:defRPr/>
            </a:pPr>
            <a:r>
              <a:rPr lang="cs-CZ" sz="1550" dirty="0">
                <a:solidFill>
                  <a:schemeClr val="bg1">
                    <a:lumMod val="10000"/>
                  </a:schemeClr>
                </a:solidFill>
                <a:latin typeface="Calibri Light" panose="020F0302020204030204" pitchFamily="34" charset="0"/>
                <a:cs typeface="Calibri Light" panose="020F0302020204030204" pitchFamily="34" charset="0"/>
              </a:rPr>
              <a:t>Personální posílení týmu VTGe (počet 20+ zaměstnanců). </a:t>
            </a:r>
          </a:p>
          <a:p>
            <a:pPr marL="0" indent="0" algn="r">
              <a:lnSpc>
                <a:spcPts val="1500"/>
              </a:lnSpc>
              <a:spcBef>
                <a:spcPts val="0"/>
              </a:spcBef>
              <a:buNone/>
              <a:defRPr/>
            </a:pPr>
            <a:r>
              <a:rPr lang="cs-CZ" sz="1550" dirty="0">
                <a:solidFill>
                  <a:schemeClr val="bg1">
                    <a:lumMod val="10000"/>
                  </a:schemeClr>
                </a:solidFill>
                <a:latin typeface="Calibri Light" panose="020F0302020204030204" pitchFamily="34" charset="0"/>
                <a:cs typeface="Calibri Light" panose="020F0302020204030204" pitchFamily="34" charset="0"/>
              </a:rPr>
              <a:t>Úspěšná implementace ERP systémů.</a:t>
            </a:r>
          </a:p>
        </p:txBody>
      </p:sp>
      <p:sp>
        <p:nvSpPr>
          <p:cNvPr id="38" name="Content Placeholder 7">
            <a:extLst>
              <a:ext uri="{FF2B5EF4-FFF2-40B4-BE49-F238E27FC236}">
                <a16:creationId xmlns:a16="http://schemas.microsoft.com/office/drawing/2014/main" id="{6D078D01-3CB0-54F8-F8EC-0EB2326F5FBA}"/>
              </a:ext>
            </a:extLst>
          </p:cNvPr>
          <p:cNvSpPr txBox="1">
            <a:spLocks/>
          </p:cNvSpPr>
          <p:nvPr/>
        </p:nvSpPr>
        <p:spPr>
          <a:xfrm>
            <a:off x="7318581" y="3741654"/>
            <a:ext cx="4470881" cy="483081"/>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500"/>
              </a:lnSpc>
              <a:spcBef>
                <a:spcPts val="0"/>
              </a:spcBef>
              <a:buNone/>
              <a:defRPr/>
            </a:pPr>
            <a:r>
              <a:rPr lang="cs-CZ" sz="1550" dirty="0">
                <a:solidFill>
                  <a:schemeClr val="bg1">
                    <a:lumMod val="10000"/>
                  </a:schemeClr>
                </a:solidFill>
                <a:latin typeface="Calibri Light" panose="020F0302020204030204" pitchFamily="34" charset="0"/>
                <a:cs typeface="Calibri Light" panose="020F0302020204030204" pitchFamily="34" charset="0"/>
              </a:rPr>
              <a:t>Založení střediska Řízení datové infrastruktury.</a:t>
            </a:r>
          </a:p>
          <a:p>
            <a:pPr marL="0" indent="0">
              <a:lnSpc>
                <a:spcPts val="1500"/>
              </a:lnSpc>
              <a:spcBef>
                <a:spcPts val="0"/>
              </a:spcBef>
              <a:buNone/>
              <a:defRPr/>
            </a:pPr>
            <a:r>
              <a:rPr lang="cs-CZ" sz="1550" dirty="0">
                <a:solidFill>
                  <a:schemeClr val="bg1">
                    <a:lumMod val="10000"/>
                  </a:schemeClr>
                </a:solidFill>
                <a:latin typeface="Calibri Light" panose="020F0302020204030204" pitchFamily="34" charset="0"/>
                <a:cs typeface="Calibri Light" panose="020F0302020204030204" pitchFamily="34" charset="0"/>
              </a:rPr>
              <a:t>Tvorba činností BIM.</a:t>
            </a:r>
          </a:p>
        </p:txBody>
      </p:sp>
      <p:sp>
        <p:nvSpPr>
          <p:cNvPr id="39" name="Content Placeholder 7">
            <a:extLst>
              <a:ext uri="{FF2B5EF4-FFF2-40B4-BE49-F238E27FC236}">
                <a16:creationId xmlns:a16="http://schemas.microsoft.com/office/drawing/2014/main" id="{35FE9235-C26F-F4CF-D4E7-3832F0EAF15A}"/>
              </a:ext>
            </a:extLst>
          </p:cNvPr>
          <p:cNvSpPr txBox="1">
            <a:spLocks/>
          </p:cNvSpPr>
          <p:nvPr/>
        </p:nvSpPr>
        <p:spPr>
          <a:xfrm>
            <a:off x="7311327" y="4739902"/>
            <a:ext cx="4470881" cy="675441"/>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500"/>
              </a:lnSpc>
              <a:spcBef>
                <a:spcPts val="0"/>
              </a:spcBef>
              <a:buNone/>
              <a:defRPr/>
            </a:pPr>
            <a:r>
              <a:rPr lang="cs-CZ" sz="1550" dirty="0">
                <a:solidFill>
                  <a:schemeClr val="bg1">
                    <a:lumMod val="10000"/>
                  </a:schemeClr>
                </a:solidFill>
                <a:latin typeface="Calibri Light" panose="020F0302020204030204" pitchFamily="34" charset="0"/>
                <a:cs typeface="Calibri Light" panose="020F0302020204030204" pitchFamily="34" charset="0"/>
              </a:rPr>
              <a:t>Zdokonalování procesního a projektového řízení – získání certifikátu QMS a EMS, tedy certifikátu  </a:t>
            </a:r>
          </a:p>
          <a:p>
            <a:pPr marL="0" indent="0">
              <a:lnSpc>
                <a:spcPts val="1500"/>
              </a:lnSpc>
              <a:spcBef>
                <a:spcPts val="0"/>
              </a:spcBef>
              <a:buNone/>
              <a:defRPr/>
            </a:pPr>
            <a:r>
              <a:rPr lang="cs-CZ" sz="1550" dirty="0">
                <a:solidFill>
                  <a:schemeClr val="bg1">
                    <a:lumMod val="10000"/>
                  </a:schemeClr>
                </a:solidFill>
                <a:latin typeface="Calibri Light" panose="020F0302020204030204" pitchFamily="34" charset="0"/>
                <a:cs typeface="Calibri Light" panose="020F0302020204030204" pitchFamily="34" charset="0"/>
              </a:rPr>
              <a:t>ČSN EN ISO 9001:2016 a ČSN EN ISO 14001:2016.</a:t>
            </a:r>
          </a:p>
        </p:txBody>
      </p:sp>
      <p:sp>
        <p:nvSpPr>
          <p:cNvPr id="40" name="Content Placeholder 7">
            <a:extLst>
              <a:ext uri="{FF2B5EF4-FFF2-40B4-BE49-F238E27FC236}">
                <a16:creationId xmlns:a16="http://schemas.microsoft.com/office/drawing/2014/main" id="{A4162945-230E-C003-9E69-FA6122F5C669}"/>
              </a:ext>
            </a:extLst>
          </p:cNvPr>
          <p:cNvSpPr txBox="1">
            <a:spLocks/>
          </p:cNvSpPr>
          <p:nvPr/>
        </p:nvSpPr>
        <p:spPr>
          <a:xfrm>
            <a:off x="507404" y="5329509"/>
            <a:ext cx="5057757" cy="675441"/>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ts val="1500"/>
              </a:lnSpc>
              <a:spcBef>
                <a:spcPts val="0"/>
              </a:spcBef>
              <a:buNone/>
              <a:defRPr/>
            </a:pPr>
            <a:r>
              <a:rPr lang="cs-CZ" sz="1550" dirty="0">
                <a:solidFill>
                  <a:schemeClr val="bg1">
                    <a:lumMod val="10000"/>
                  </a:schemeClr>
                </a:solidFill>
                <a:latin typeface="Calibri Light" panose="020F0302020204030204" pitchFamily="34" charset="0"/>
                <a:cs typeface="Calibri Light" panose="020F0302020204030204" pitchFamily="34" charset="0"/>
              </a:rPr>
              <a:t>Stále rosteme, a to nejen personálně. Z důvodu rozšiřování naší působnosti jsme založili organizační složku VTGe na Slovensku.</a:t>
            </a:r>
          </a:p>
        </p:txBody>
      </p:sp>
      <p:sp>
        <p:nvSpPr>
          <p:cNvPr id="45" name="Content Placeholder 7">
            <a:extLst>
              <a:ext uri="{FF2B5EF4-FFF2-40B4-BE49-F238E27FC236}">
                <a16:creationId xmlns:a16="http://schemas.microsoft.com/office/drawing/2014/main" id="{E9AB9CA8-5C59-6CFE-61FA-6281911F852E}"/>
              </a:ext>
            </a:extLst>
          </p:cNvPr>
          <p:cNvSpPr txBox="1">
            <a:spLocks/>
          </p:cNvSpPr>
          <p:nvPr/>
        </p:nvSpPr>
        <p:spPr>
          <a:xfrm>
            <a:off x="7323181" y="5893670"/>
            <a:ext cx="4234407" cy="675441"/>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500"/>
              </a:lnSpc>
              <a:spcBef>
                <a:spcPts val="0"/>
              </a:spcBef>
              <a:buNone/>
              <a:defRPr/>
            </a:pPr>
            <a:r>
              <a:rPr lang="cs-CZ" sz="1550" dirty="0">
                <a:solidFill>
                  <a:schemeClr val="bg1">
                    <a:lumMod val="10000"/>
                  </a:schemeClr>
                </a:solidFill>
                <a:latin typeface="Calibri Light" panose="020F0302020204030204" pitchFamily="34" charset="0"/>
                <a:cs typeface="Calibri Light" panose="020F0302020204030204" pitchFamily="34" charset="0"/>
              </a:rPr>
              <a:t>Certifikace systému managementu bezpečnosti informací (ČSN EN ISO/IEC 27001:2014) a současně i systému BOZP (ČSN ISO 45001:2018).</a:t>
            </a:r>
          </a:p>
        </p:txBody>
      </p:sp>
    </p:spTree>
    <p:extLst>
      <p:ext uri="{BB962C8B-B14F-4D97-AF65-F5344CB8AC3E}">
        <p14:creationId xmlns:p14="http://schemas.microsoft.com/office/powerpoint/2010/main" val="364966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outVertical)">
                                      <p:cBhvr>
                                        <p:cTn id="11" dur="500"/>
                                        <p:tgtEl>
                                          <p:spTgt spid="15"/>
                                        </p:tgtEl>
                                      </p:cBhvr>
                                    </p:animEffect>
                                  </p:childTnLst>
                                </p:cTn>
                              </p:par>
                              <p:par>
                                <p:cTn id="12" presetID="53" presetClass="entr" presetSubtype="16"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outVertical)">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outVertical)">
                                      <p:cBhvr>
                                        <p:cTn id="27" dur="500"/>
                                        <p:tgtEl>
                                          <p:spTgt spid="19"/>
                                        </p:tgtEl>
                                      </p:cBhvr>
                                    </p:animEffect>
                                  </p:childTnLst>
                                </p:cTn>
                              </p:par>
                              <p:par>
                                <p:cTn id="28" presetID="53" presetClass="entr" presetSubtype="16"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outVertical)">
                                      <p:cBhvr>
                                        <p:cTn id="35" dur="500"/>
                                        <p:tgtEl>
                                          <p:spTgt spid="22"/>
                                        </p:tgtEl>
                                      </p:cBhvr>
                                    </p:animEffect>
                                  </p:childTnLst>
                                </p:cTn>
                              </p:par>
                              <p:par>
                                <p:cTn id="36" presetID="53" presetClass="entr" presetSubtype="16"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animEffect transition="in" filter="fade">
                                      <p:cBhvr>
                                        <p:cTn id="40" dur="500"/>
                                        <p:tgtEl>
                                          <p:spTgt spid="30"/>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outVertical)">
                                      <p:cBhvr>
                                        <p:cTn id="43" dur="500"/>
                                        <p:tgtEl>
                                          <p:spTgt spid="20"/>
                                        </p:tgtEl>
                                      </p:cBhvr>
                                    </p:animEffect>
                                  </p:childTnLst>
                                </p:cTn>
                              </p:par>
                              <p:par>
                                <p:cTn id="44" presetID="53" presetClass="entr" presetSubtype="16"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p:cTn id="46" dur="500" fill="hold"/>
                                        <p:tgtEl>
                                          <p:spTgt spid="29"/>
                                        </p:tgtEl>
                                        <p:attrNameLst>
                                          <p:attrName>ppt_w</p:attrName>
                                        </p:attrNameLst>
                                      </p:cBhvr>
                                      <p:tavLst>
                                        <p:tav tm="0">
                                          <p:val>
                                            <p:fltVal val="0"/>
                                          </p:val>
                                        </p:tav>
                                        <p:tav tm="100000">
                                          <p:val>
                                            <p:strVal val="#ppt_w"/>
                                          </p:val>
                                        </p:tav>
                                      </p:tavLst>
                                    </p:anim>
                                    <p:anim calcmode="lin" valueType="num">
                                      <p:cBhvr>
                                        <p:cTn id="47" dur="500" fill="hold"/>
                                        <p:tgtEl>
                                          <p:spTgt spid="29"/>
                                        </p:tgtEl>
                                        <p:attrNameLst>
                                          <p:attrName>ppt_h</p:attrName>
                                        </p:attrNameLst>
                                      </p:cBhvr>
                                      <p:tavLst>
                                        <p:tav tm="0">
                                          <p:val>
                                            <p:fltVal val="0"/>
                                          </p:val>
                                        </p:tav>
                                        <p:tav tm="100000">
                                          <p:val>
                                            <p:strVal val="#ppt_h"/>
                                          </p:val>
                                        </p:tav>
                                      </p:tavLst>
                                    </p:anim>
                                    <p:animEffect transition="in" filter="fade">
                                      <p:cBhvr>
                                        <p:cTn id="48" dur="500"/>
                                        <p:tgtEl>
                                          <p:spTgt spid="29"/>
                                        </p:tgtEl>
                                      </p:cBhvr>
                                    </p:animEffect>
                                  </p:childTnLst>
                                </p:cTn>
                              </p:par>
                              <p:par>
                                <p:cTn id="49" presetID="16" presetClass="entr" presetSubtype="37"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outVertical)">
                                      <p:cBhvr>
                                        <p:cTn id="51" dur="500"/>
                                        <p:tgtEl>
                                          <p:spTgt spid="23"/>
                                        </p:tgtEl>
                                      </p:cBhvr>
                                    </p:animEffect>
                                  </p:childTnLst>
                                </p:cTn>
                              </p:par>
                              <p:par>
                                <p:cTn id="52" presetID="53" presetClass="entr" presetSubtype="16"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16" presetClass="entr" presetSubtype="37"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barn(outVertical)">
                                      <p:cBhvr>
                                        <p:cTn id="59" dur="500"/>
                                        <p:tgtEl>
                                          <p:spTgt spid="24"/>
                                        </p:tgtEl>
                                      </p:cBhvr>
                                    </p:animEffect>
                                  </p:childTnLst>
                                </p:cTn>
                              </p:par>
                              <p:par>
                                <p:cTn id="60" presetID="53" presetClass="entr" presetSubtype="16"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p:cTn id="62" dur="500" fill="hold"/>
                                        <p:tgtEl>
                                          <p:spTgt spid="32"/>
                                        </p:tgtEl>
                                        <p:attrNameLst>
                                          <p:attrName>ppt_w</p:attrName>
                                        </p:attrNameLst>
                                      </p:cBhvr>
                                      <p:tavLst>
                                        <p:tav tm="0">
                                          <p:val>
                                            <p:fltVal val="0"/>
                                          </p:val>
                                        </p:tav>
                                        <p:tav tm="100000">
                                          <p:val>
                                            <p:strVal val="#ppt_w"/>
                                          </p:val>
                                        </p:tav>
                                      </p:tavLst>
                                    </p:anim>
                                    <p:anim calcmode="lin" valueType="num">
                                      <p:cBhvr>
                                        <p:cTn id="63" dur="500" fill="hold"/>
                                        <p:tgtEl>
                                          <p:spTgt spid="32"/>
                                        </p:tgtEl>
                                        <p:attrNameLst>
                                          <p:attrName>ppt_h</p:attrName>
                                        </p:attrNameLst>
                                      </p:cBhvr>
                                      <p:tavLst>
                                        <p:tav tm="0">
                                          <p:val>
                                            <p:fltVal val="0"/>
                                          </p:val>
                                        </p:tav>
                                        <p:tav tm="100000">
                                          <p:val>
                                            <p:strVal val="#ppt_h"/>
                                          </p:val>
                                        </p:tav>
                                      </p:tavLst>
                                    </p:anim>
                                    <p:animEffect transition="in" filter="fade">
                                      <p:cBhvr>
                                        <p:cTn id="64" dur="500"/>
                                        <p:tgtEl>
                                          <p:spTgt spid="32"/>
                                        </p:tgtEl>
                                      </p:cBhvr>
                                    </p:animEffect>
                                  </p:childTnLst>
                                </p:cTn>
                              </p:par>
                              <p:par>
                                <p:cTn id="65" presetID="16" presetClass="entr" presetSubtype="37"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outVertical)">
                                      <p:cBhvr>
                                        <p:cTn id="67" dur="500"/>
                                        <p:tgtEl>
                                          <p:spTgt spid="25"/>
                                        </p:tgtEl>
                                      </p:cBhvr>
                                    </p:animEffect>
                                  </p:childTnLst>
                                </p:cTn>
                              </p:par>
                              <p:par>
                                <p:cTn id="68" presetID="53" presetClass="entr" presetSubtype="16" fill="hold" nodeType="with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p:cTn id="70" dur="500" fill="hold"/>
                                        <p:tgtEl>
                                          <p:spTgt spid="33"/>
                                        </p:tgtEl>
                                        <p:attrNameLst>
                                          <p:attrName>ppt_w</p:attrName>
                                        </p:attrNameLst>
                                      </p:cBhvr>
                                      <p:tavLst>
                                        <p:tav tm="0">
                                          <p:val>
                                            <p:fltVal val="0"/>
                                          </p:val>
                                        </p:tav>
                                        <p:tav tm="100000">
                                          <p:val>
                                            <p:strVal val="#ppt_w"/>
                                          </p:val>
                                        </p:tav>
                                      </p:tavLst>
                                    </p:anim>
                                    <p:anim calcmode="lin" valueType="num">
                                      <p:cBhvr>
                                        <p:cTn id="71" dur="500" fill="hold"/>
                                        <p:tgtEl>
                                          <p:spTgt spid="33"/>
                                        </p:tgtEl>
                                        <p:attrNameLst>
                                          <p:attrName>ppt_h</p:attrName>
                                        </p:attrNameLst>
                                      </p:cBhvr>
                                      <p:tavLst>
                                        <p:tav tm="0">
                                          <p:val>
                                            <p:fltVal val="0"/>
                                          </p:val>
                                        </p:tav>
                                        <p:tav tm="100000">
                                          <p:val>
                                            <p:strVal val="#ppt_h"/>
                                          </p:val>
                                        </p:tav>
                                      </p:tavLst>
                                    </p:anim>
                                    <p:animEffect transition="in" filter="fade">
                                      <p:cBhvr>
                                        <p:cTn id="72" dur="500"/>
                                        <p:tgtEl>
                                          <p:spTgt spid="33"/>
                                        </p:tgtEl>
                                      </p:cBhvr>
                                    </p:animEffect>
                                  </p:childTnLst>
                                </p:cTn>
                              </p:par>
                            </p:childTnLst>
                          </p:cTn>
                        </p:par>
                        <p:par>
                          <p:cTn id="73" fill="hold">
                            <p:stCondLst>
                              <p:cond delay="1000"/>
                            </p:stCondLst>
                            <p:childTnLst>
                              <p:par>
                                <p:cTn id="74" presetID="10" presetClass="entr" presetSubtype="0" fill="hold" nodeType="after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childTnLst>
                                </p:cTn>
                              </p:par>
                              <p:par>
                                <p:cTn id="77" presetID="10" presetClass="entr" presetSubtype="0" fill="hold"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par>
                                <p:cTn id="80" presetID="10"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par>
                                <p:cTn id="83" presetID="10" presetClass="entr" presetSubtype="0"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par>
                                <p:cTn id="86" presetID="10" presetClass="entr" presetSubtype="0" fill="hold"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par>
                                <p:cTn id="89" presetID="10" presetClass="entr" presetSubtype="0" fill="hold"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500"/>
                                        <p:tgtEl>
                                          <p:spTgt spid="39"/>
                                        </p:tgtEl>
                                      </p:cBhvr>
                                    </p:animEffect>
                                  </p:childTnLst>
                                </p:cTn>
                              </p:par>
                              <p:par>
                                <p:cTn id="92" presetID="10" presetClass="entr" presetSubtype="0" fill="hold"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par>
                                <p:cTn id="95" presetID="10" presetClass="entr" presetSubtype="0"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0" grpId="0"/>
      <p:bldP spid="22" grpId="0"/>
      <p:bldP spid="23" grpId="0"/>
      <p:bldP spid="24" grpId="0"/>
      <p:bldP spid="25" grpId="0"/>
      <p:bldP spid="34" grpId="0"/>
      <p:bldP spid="35" grpId="0"/>
      <p:bldP spid="36" grpId="0"/>
      <p:bldP spid="37" grpId="0"/>
      <p:bldP spid="38" grpId="0"/>
      <p:bldP spid="39" grpId="0"/>
      <p:bldP spid="40"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959FCFE5-F9C8-B3A8-01B2-D39435BF1724}"/>
              </a:ext>
            </a:extLst>
          </p:cNvPr>
          <p:cNvGrpSpPr>
            <a:grpSpLocks/>
          </p:cNvGrpSpPr>
          <p:nvPr/>
        </p:nvGrpSpPr>
        <p:grpSpPr bwMode="auto">
          <a:xfrm>
            <a:off x="0" y="296863"/>
            <a:ext cx="12192000" cy="1303337"/>
            <a:chOff x="0" y="296863"/>
            <a:chExt cx="12192000" cy="1303337"/>
          </a:xfrm>
        </p:grpSpPr>
        <p:sp>
          <p:nvSpPr>
            <p:cNvPr id="18" name="Rectangle 203">
              <a:extLst>
                <a:ext uri="{FF2B5EF4-FFF2-40B4-BE49-F238E27FC236}">
                  <a16:creationId xmlns:a16="http://schemas.microsoft.com/office/drawing/2014/main" id="{248F261F-3E18-1278-BB96-B86D3CFFC045}"/>
                </a:ext>
              </a:extLst>
            </p:cNvPr>
            <p:cNvSpPr/>
            <p:nvPr/>
          </p:nvSpPr>
          <p:spPr bwMode="auto">
            <a:xfrm>
              <a:off x="0" y="296863"/>
              <a:ext cx="1824038" cy="258762"/>
            </a:xfrm>
            <a:prstGeom prst="rect">
              <a:avLst/>
            </a:prstGeom>
            <a:solidFill>
              <a:srgbClr val="E351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1" name="Rectangle 204">
              <a:extLst>
                <a:ext uri="{FF2B5EF4-FFF2-40B4-BE49-F238E27FC236}">
                  <a16:creationId xmlns:a16="http://schemas.microsoft.com/office/drawing/2014/main" id="{C2F17B00-BDDA-188F-9A00-F59AC29B79E8}"/>
                </a:ext>
              </a:extLst>
            </p:cNvPr>
            <p:cNvSpPr/>
            <p:nvPr/>
          </p:nvSpPr>
          <p:spPr bwMode="auto">
            <a:xfrm flipV="1">
              <a:off x="3032125" y="1589088"/>
              <a:ext cx="9159875" cy="11112"/>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19542" name="Content Placeholder 7">
              <a:extLst>
                <a:ext uri="{FF2B5EF4-FFF2-40B4-BE49-F238E27FC236}">
                  <a16:creationId xmlns:a16="http://schemas.microsoft.com/office/drawing/2014/main" id="{7E935E99-A8EB-F1D6-0D10-858984F5D785}"/>
                </a:ext>
              </a:extLst>
            </p:cNvPr>
            <p:cNvSpPr txBox="1">
              <a:spLocks noChangeArrowheads="1"/>
            </p:cNvSpPr>
            <p:nvPr/>
          </p:nvSpPr>
          <p:spPr bwMode="auto">
            <a:xfrm>
              <a:off x="1349077" y="306507"/>
              <a:ext cx="751356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Arial" panose="020B0604020202020204" pitchFamily="34" charset="0"/>
                <a:buNone/>
              </a:pPr>
              <a:r>
                <a:rPr lang="cs-CZ" altLang="cs-CZ" sz="6600" b="1">
                  <a:solidFill>
                    <a:srgbClr val="3C3C3C"/>
                  </a:solidFill>
                  <a:latin typeface="Impact" panose="020B0806030902050204" pitchFamily="34" charset="0"/>
                  <a:cs typeface="Arial" panose="020B0604020202020204" pitchFamily="34" charset="0"/>
                </a:rPr>
                <a:t>STRUKTURA VTGe</a:t>
              </a:r>
              <a:endParaRPr lang="en-US" altLang="cs-CZ" sz="5000" b="1">
                <a:solidFill>
                  <a:srgbClr val="3C3C3C"/>
                </a:solidFill>
                <a:latin typeface="Impact" panose="020B0806030902050204" pitchFamily="34" charset="0"/>
                <a:cs typeface="Arial" panose="020B0604020202020204" pitchFamily="34" charset="0"/>
              </a:endParaRPr>
            </a:p>
          </p:txBody>
        </p:sp>
      </p:grpSp>
      <p:grpSp>
        <p:nvGrpSpPr>
          <p:cNvPr id="5" name="Skupina 4">
            <a:extLst>
              <a:ext uri="{FF2B5EF4-FFF2-40B4-BE49-F238E27FC236}">
                <a16:creationId xmlns:a16="http://schemas.microsoft.com/office/drawing/2014/main" id="{1ADEF6CD-6F62-7E7C-1FA4-2DCA2D8F2EAE}"/>
              </a:ext>
            </a:extLst>
          </p:cNvPr>
          <p:cNvGrpSpPr/>
          <p:nvPr/>
        </p:nvGrpSpPr>
        <p:grpSpPr>
          <a:xfrm>
            <a:off x="933450" y="1241425"/>
            <a:ext cx="10339388" cy="5464175"/>
            <a:chOff x="933450" y="1241425"/>
            <a:chExt cx="10339388" cy="5464175"/>
          </a:xfrm>
        </p:grpSpPr>
        <p:grpSp>
          <p:nvGrpSpPr>
            <p:cNvPr id="27" name="Skupina 26">
              <a:extLst>
                <a:ext uri="{FF2B5EF4-FFF2-40B4-BE49-F238E27FC236}">
                  <a16:creationId xmlns:a16="http://schemas.microsoft.com/office/drawing/2014/main" id="{21C191D3-F691-E54F-4F95-6EC03A95209A}"/>
                </a:ext>
              </a:extLst>
            </p:cNvPr>
            <p:cNvGrpSpPr>
              <a:grpSpLocks/>
            </p:cNvGrpSpPr>
            <p:nvPr/>
          </p:nvGrpSpPr>
          <p:grpSpPr bwMode="auto">
            <a:xfrm>
              <a:off x="933450" y="1241425"/>
              <a:ext cx="10339388" cy="5464175"/>
              <a:chOff x="933450" y="1241425"/>
              <a:chExt cx="10339388" cy="5464175"/>
            </a:xfrm>
          </p:grpSpPr>
          <p:sp>
            <p:nvSpPr>
              <p:cNvPr id="33" name="Obdélník: se zakulacenými rohy 32">
                <a:extLst>
                  <a:ext uri="{FF2B5EF4-FFF2-40B4-BE49-F238E27FC236}">
                    <a16:creationId xmlns:a16="http://schemas.microsoft.com/office/drawing/2014/main" id="{C807887F-D85B-3B4D-2F10-39AF98B692D2}"/>
                  </a:ext>
                </a:extLst>
              </p:cNvPr>
              <p:cNvSpPr/>
              <p:nvPr/>
            </p:nvSpPr>
            <p:spPr bwMode="auto">
              <a:xfrm>
                <a:off x="5308600" y="1241425"/>
                <a:ext cx="1562100" cy="623888"/>
              </a:xfrm>
              <a:prstGeom prst="roundRect">
                <a:avLst/>
              </a:prstGeom>
              <a:solidFill>
                <a:srgbClr val="E351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34" name="Obdélník: se zakulacenými rohy 33">
                <a:extLst>
                  <a:ext uri="{FF2B5EF4-FFF2-40B4-BE49-F238E27FC236}">
                    <a16:creationId xmlns:a16="http://schemas.microsoft.com/office/drawing/2014/main" id="{BDE179AA-45FA-694F-A30C-37D4E9B13BCF}"/>
                  </a:ext>
                </a:extLst>
              </p:cNvPr>
              <p:cNvSpPr/>
              <p:nvPr/>
            </p:nvSpPr>
            <p:spPr bwMode="auto">
              <a:xfrm>
                <a:off x="3855349" y="2186966"/>
                <a:ext cx="1395090" cy="337212"/>
              </a:xfrm>
              <a:prstGeom prst="roundRect">
                <a:avLst/>
              </a:prstGeom>
              <a:noFill/>
              <a:ln>
                <a:gradFill flip="none" rotWithShape="1">
                  <a:gsLst>
                    <a:gs pos="0">
                      <a:schemeClr val="bg1"/>
                    </a:gs>
                    <a:gs pos="100000">
                      <a:srgbClr val="E351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35" name="Obdélník: se zakulacenými rohy 34">
                <a:extLst>
                  <a:ext uri="{FF2B5EF4-FFF2-40B4-BE49-F238E27FC236}">
                    <a16:creationId xmlns:a16="http://schemas.microsoft.com/office/drawing/2014/main" id="{C00DF779-C1D0-3DA8-F496-9B2714AF1BF1}"/>
                  </a:ext>
                </a:extLst>
              </p:cNvPr>
              <p:cNvSpPr/>
              <p:nvPr/>
            </p:nvSpPr>
            <p:spPr bwMode="auto">
              <a:xfrm>
                <a:off x="3122428" y="3468016"/>
                <a:ext cx="1395090" cy="337212"/>
              </a:xfrm>
              <a:prstGeom prst="roundRect">
                <a:avLst/>
              </a:prstGeom>
              <a:noFill/>
              <a:ln>
                <a:gradFill flip="none" rotWithShape="1">
                  <a:gsLst>
                    <a:gs pos="0">
                      <a:schemeClr val="bg1"/>
                    </a:gs>
                    <a:gs pos="100000">
                      <a:srgbClr val="E35188"/>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36" name="Obdélník: se zakulacenými rohy 35">
                <a:extLst>
                  <a:ext uri="{FF2B5EF4-FFF2-40B4-BE49-F238E27FC236}">
                    <a16:creationId xmlns:a16="http://schemas.microsoft.com/office/drawing/2014/main" id="{22969F76-A562-966F-1C47-DAEA0B9047FD}"/>
                  </a:ext>
                </a:extLst>
              </p:cNvPr>
              <p:cNvSpPr/>
              <p:nvPr/>
            </p:nvSpPr>
            <p:spPr bwMode="auto">
              <a:xfrm>
                <a:off x="6790679" y="3468016"/>
                <a:ext cx="1395090" cy="337212"/>
              </a:xfrm>
              <a:prstGeom prst="roundRect">
                <a:avLst/>
              </a:prstGeom>
              <a:noFill/>
              <a:ln>
                <a:gradFill flip="none" rotWithShape="1">
                  <a:gsLst>
                    <a:gs pos="0">
                      <a:schemeClr val="bg1"/>
                    </a:gs>
                    <a:gs pos="100000">
                      <a:srgbClr val="E351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38" name="Obdélník: se zakulacenými rohy 37">
                <a:extLst>
                  <a:ext uri="{FF2B5EF4-FFF2-40B4-BE49-F238E27FC236}">
                    <a16:creationId xmlns:a16="http://schemas.microsoft.com/office/drawing/2014/main" id="{4964DC98-9016-6920-C1BD-EC9B5885D933}"/>
                  </a:ext>
                </a:extLst>
              </p:cNvPr>
              <p:cNvSpPr/>
              <p:nvPr/>
            </p:nvSpPr>
            <p:spPr bwMode="auto">
              <a:xfrm>
                <a:off x="8543158" y="3468016"/>
                <a:ext cx="1395090" cy="337212"/>
              </a:xfrm>
              <a:prstGeom prst="roundRect">
                <a:avLst/>
              </a:prstGeom>
              <a:noFill/>
              <a:ln>
                <a:gradFill flip="none" rotWithShape="1">
                  <a:gsLst>
                    <a:gs pos="0">
                      <a:schemeClr val="bg1"/>
                    </a:gs>
                    <a:gs pos="100000">
                      <a:srgbClr val="E35188"/>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46" name="Obdélník: se zakulacenými rohy 45">
                <a:extLst>
                  <a:ext uri="{FF2B5EF4-FFF2-40B4-BE49-F238E27FC236}">
                    <a16:creationId xmlns:a16="http://schemas.microsoft.com/office/drawing/2014/main" id="{7138E648-906A-A542-AD98-F26362C437F5}"/>
                  </a:ext>
                </a:extLst>
              </p:cNvPr>
              <p:cNvSpPr/>
              <p:nvPr/>
            </p:nvSpPr>
            <p:spPr bwMode="auto">
              <a:xfrm>
                <a:off x="6790679" y="3981526"/>
                <a:ext cx="1395090" cy="337212"/>
              </a:xfrm>
              <a:prstGeom prst="roundRect">
                <a:avLst/>
              </a:prstGeom>
              <a:noFill/>
              <a:ln>
                <a:gradFill flip="none" rotWithShape="1">
                  <a:gsLst>
                    <a:gs pos="0">
                      <a:schemeClr val="bg1"/>
                    </a:gs>
                    <a:gs pos="100000">
                      <a:srgbClr val="E351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47" name="Obdélník: se zakulacenými rohy 46">
                <a:extLst>
                  <a:ext uri="{FF2B5EF4-FFF2-40B4-BE49-F238E27FC236}">
                    <a16:creationId xmlns:a16="http://schemas.microsoft.com/office/drawing/2014/main" id="{316A6AF7-131E-08F2-22CF-3A76813C2E9E}"/>
                  </a:ext>
                </a:extLst>
              </p:cNvPr>
              <p:cNvSpPr/>
              <p:nvPr/>
            </p:nvSpPr>
            <p:spPr bwMode="auto">
              <a:xfrm>
                <a:off x="8543158" y="3981526"/>
                <a:ext cx="1395090" cy="337212"/>
              </a:xfrm>
              <a:prstGeom prst="roundRect">
                <a:avLst/>
              </a:prstGeom>
              <a:noFill/>
              <a:ln>
                <a:gradFill flip="none" rotWithShape="1">
                  <a:gsLst>
                    <a:gs pos="0">
                      <a:schemeClr val="bg1"/>
                    </a:gs>
                    <a:gs pos="100000">
                      <a:srgbClr val="E35188"/>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48" name="Obdélník: se zakulacenými rohy 47">
                <a:extLst>
                  <a:ext uri="{FF2B5EF4-FFF2-40B4-BE49-F238E27FC236}">
                    <a16:creationId xmlns:a16="http://schemas.microsoft.com/office/drawing/2014/main" id="{FB6DF64B-659F-DF93-C906-FD71932A74AE}"/>
                  </a:ext>
                </a:extLst>
              </p:cNvPr>
              <p:cNvSpPr/>
              <p:nvPr/>
            </p:nvSpPr>
            <p:spPr bwMode="auto">
              <a:xfrm>
                <a:off x="6790679" y="4487006"/>
                <a:ext cx="1395090" cy="337212"/>
              </a:xfrm>
              <a:prstGeom prst="roundRect">
                <a:avLst/>
              </a:prstGeom>
              <a:noFill/>
              <a:ln>
                <a:gradFill flip="none" rotWithShape="1">
                  <a:gsLst>
                    <a:gs pos="0">
                      <a:schemeClr val="bg1"/>
                    </a:gs>
                    <a:gs pos="100000">
                      <a:srgbClr val="E351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49" name="Obdélník: se zakulacenými rohy 48">
                <a:extLst>
                  <a:ext uri="{FF2B5EF4-FFF2-40B4-BE49-F238E27FC236}">
                    <a16:creationId xmlns:a16="http://schemas.microsoft.com/office/drawing/2014/main" id="{61965BB2-7D53-AB40-413F-C310151F7794}"/>
                  </a:ext>
                </a:extLst>
              </p:cNvPr>
              <p:cNvSpPr/>
              <p:nvPr/>
            </p:nvSpPr>
            <p:spPr bwMode="auto">
              <a:xfrm>
                <a:off x="8543158" y="4487006"/>
                <a:ext cx="1395090" cy="337212"/>
              </a:xfrm>
              <a:prstGeom prst="roundRect">
                <a:avLst/>
              </a:prstGeom>
              <a:noFill/>
              <a:ln>
                <a:gradFill flip="none" rotWithShape="1">
                  <a:gsLst>
                    <a:gs pos="0">
                      <a:schemeClr val="bg1"/>
                    </a:gs>
                    <a:gs pos="100000">
                      <a:srgbClr val="E35188"/>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50" name="Obdélník: se zakulacenými rohy 49">
                <a:extLst>
                  <a:ext uri="{FF2B5EF4-FFF2-40B4-BE49-F238E27FC236}">
                    <a16:creationId xmlns:a16="http://schemas.microsoft.com/office/drawing/2014/main" id="{AA497CCB-FCF8-5178-1C95-DE0E37FD595F}"/>
                  </a:ext>
                </a:extLst>
              </p:cNvPr>
              <p:cNvSpPr/>
              <p:nvPr/>
            </p:nvSpPr>
            <p:spPr bwMode="auto">
              <a:xfrm>
                <a:off x="7667625" y="2836863"/>
                <a:ext cx="1393825" cy="422275"/>
              </a:xfrm>
              <a:prstGeom prst="roundRect">
                <a:avLst/>
              </a:prstGeom>
              <a:solidFill>
                <a:srgbClr val="EA85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51" name="Obdélník: se zakulacenými rohy 50">
                <a:extLst>
                  <a:ext uri="{FF2B5EF4-FFF2-40B4-BE49-F238E27FC236}">
                    <a16:creationId xmlns:a16="http://schemas.microsoft.com/office/drawing/2014/main" id="{0BA9DBC5-3152-0800-6AF4-0DDF0F635F93}"/>
                  </a:ext>
                </a:extLst>
              </p:cNvPr>
              <p:cNvSpPr/>
              <p:nvPr/>
            </p:nvSpPr>
            <p:spPr bwMode="auto">
              <a:xfrm>
                <a:off x="7667625" y="5316538"/>
                <a:ext cx="1393825" cy="423862"/>
              </a:xfrm>
              <a:prstGeom prst="roundRect">
                <a:avLst/>
              </a:prstGeom>
              <a:solidFill>
                <a:srgbClr val="EA85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52" name="Obdélník: se zakulacenými rohy 51">
                <a:extLst>
                  <a:ext uri="{FF2B5EF4-FFF2-40B4-BE49-F238E27FC236}">
                    <a16:creationId xmlns:a16="http://schemas.microsoft.com/office/drawing/2014/main" id="{80494206-0188-17B5-75B9-CCA29BA8B4F8}"/>
                  </a:ext>
                </a:extLst>
              </p:cNvPr>
              <p:cNvSpPr/>
              <p:nvPr/>
            </p:nvSpPr>
            <p:spPr bwMode="auto">
              <a:xfrm>
                <a:off x="3122613" y="2836863"/>
                <a:ext cx="1395412" cy="422275"/>
              </a:xfrm>
              <a:prstGeom prst="roundRect">
                <a:avLst/>
              </a:prstGeom>
              <a:solidFill>
                <a:srgbClr val="EA85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53" name="Obdélník: se zakulacenými rohy 52">
                <a:extLst>
                  <a:ext uri="{FF2B5EF4-FFF2-40B4-BE49-F238E27FC236}">
                    <a16:creationId xmlns:a16="http://schemas.microsoft.com/office/drawing/2014/main" id="{2825A296-9219-B337-F57C-B6EDBBE465A6}"/>
                  </a:ext>
                </a:extLst>
              </p:cNvPr>
              <p:cNvSpPr/>
              <p:nvPr/>
            </p:nvSpPr>
            <p:spPr bwMode="auto">
              <a:xfrm>
                <a:off x="3122613" y="5316538"/>
                <a:ext cx="1395412" cy="423862"/>
              </a:xfrm>
              <a:prstGeom prst="roundRect">
                <a:avLst/>
              </a:prstGeom>
              <a:solidFill>
                <a:srgbClr val="EA85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54" name="Obdélník: se zakulacenými rohy 53">
                <a:extLst>
                  <a:ext uri="{FF2B5EF4-FFF2-40B4-BE49-F238E27FC236}">
                    <a16:creationId xmlns:a16="http://schemas.microsoft.com/office/drawing/2014/main" id="{099FCCB5-602C-9FF8-AFE7-1E29CC15105E}"/>
                  </a:ext>
                </a:extLst>
              </p:cNvPr>
              <p:cNvSpPr/>
              <p:nvPr/>
            </p:nvSpPr>
            <p:spPr bwMode="auto">
              <a:xfrm>
                <a:off x="1418932" y="6173464"/>
                <a:ext cx="1395090" cy="337212"/>
              </a:xfrm>
              <a:prstGeom prst="roundRect">
                <a:avLst/>
              </a:prstGeom>
              <a:noFill/>
              <a:ln>
                <a:gradFill flip="none" rotWithShape="1">
                  <a:gsLst>
                    <a:gs pos="0">
                      <a:schemeClr val="bg1"/>
                    </a:gs>
                    <a:gs pos="100000">
                      <a:srgbClr val="E35188"/>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55" name="Obdélník: se zakulacenými rohy 54">
                <a:extLst>
                  <a:ext uri="{FF2B5EF4-FFF2-40B4-BE49-F238E27FC236}">
                    <a16:creationId xmlns:a16="http://schemas.microsoft.com/office/drawing/2014/main" id="{3F898014-ADD1-5DBA-63F6-BE5E0F95F457}"/>
                  </a:ext>
                </a:extLst>
              </p:cNvPr>
              <p:cNvSpPr/>
              <p:nvPr/>
            </p:nvSpPr>
            <p:spPr bwMode="auto">
              <a:xfrm>
                <a:off x="5400998" y="6173463"/>
                <a:ext cx="1395090" cy="337212"/>
              </a:xfrm>
              <a:prstGeom prst="roundRect">
                <a:avLst/>
              </a:prstGeom>
              <a:noFill/>
              <a:ln>
                <a:gradFill flip="none" rotWithShape="1">
                  <a:gsLst>
                    <a:gs pos="0">
                      <a:schemeClr val="bg1"/>
                    </a:gs>
                    <a:gs pos="100000">
                      <a:srgbClr val="E35188"/>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56" name="Obdélník: se zakulacenými rohy 55">
                <a:extLst>
                  <a:ext uri="{FF2B5EF4-FFF2-40B4-BE49-F238E27FC236}">
                    <a16:creationId xmlns:a16="http://schemas.microsoft.com/office/drawing/2014/main" id="{E14246C5-FD24-3968-35F6-67B769233713}"/>
                  </a:ext>
                </a:extLst>
              </p:cNvPr>
              <p:cNvSpPr/>
              <p:nvPr/>
            </p:nvSpPr>
            <p:spPr bwMode="auto">
              <a:xfrm>
                <a:off x="9377654" y="6173463"/>
                <a:ext cx="1395090" cy="337212"/>
              </a:xfrm>
              <a:prstGeom prst="roundRect">
                <a:avLst/>
              </a:prstGeom>
              <a:noFill/>
              <a:ln>
                <a:gradFill flip="none" rotWithShape="1">
                  <a:gsLst>
                    <a:gs pos="0">
                      <a:schemeClr val="bg1"/>
                    </a:gs>
                    <a:gs pos="100000">
                      <a:srgbClr val="E35188"/>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cxnSp>
            <p:nvCxnSpPr>
              <p:cNvPr id="57" name="Přímá spojnice 56">
                <a:extLst>
                  <a:ext uri="{FF2B5EF4-FFF2-40B4-BE49-F238E27FC236}">
                    <a16:creationId xmlns:a16="http://schemas.microsoft.com/office/drawing/2014/main" id="{ABFE5395-3DFE-9760-07BB-10CAABD87157}"/>
                  </a:ext>
                </a:extLst>
              </p:cNvPr>
              <p:cNvCxnSpPr/>
              <p:nvPr/>
            </p:nvCxnSpPr>
            <p:spPr bwMode="auto">
              <a:xfrm>
                <a:off x="6089650" y="1865313"/>
                <a:ext cx="0" cy="3205162"/>
              </a:xfrm>
              <a:prstGeom prst="line">
                <a:avLst/>
              </a:prstGeom>
              <a:ln>
                <a:solidFill>
                  <a:srgbClr val="E35188"/>
                </a:solidFill>
              </a:ln>
            </p:spPr>
            <p:style>
              <a:lnRef idx="1">
                <a:schemeClr val="accent1"/>
              </a:lnRef>
              <a:fillRef idx="0">
                <a:schemeClr val="accent1"/>
              </a:fillRef>
              <a:effectRef idx="0">
                <a:schemeClr val="accent1"/>
              </a:effectRef>
              <a:fontRef idx="minor">
                <a:schemeClr val="tx1"/>
              </a:fontRef>
            </p:style>
          </p:cxnSp>
          <p:cxnSp>
            <p:nvCxnSpPr>
              <p:cNvPr id="58" name="Přímá spojnice 57">
                <a:extLst>
                  <a:ext uri="{FF2B5EF4-FFF2-40B4-BE49-F238E27FC236}">
                    <a16:creationId xmlns:a16="http://schemas.microsoft.com/office/drawing/2014/main" id="{4DD69627-8C64-445A-AA4C-E6B817208D61}"/>
                  </a:ext>
                </a:extLst>
              </p:cNvPr>
              <p:cNvCxnSpPr>
                <a:cxnSpLocks/>
              </p:cNvCxnSpPr>
              <p:nvPr/>
            </p:nvCxnSpPr>
            <p:spPr bwMode="auto">
              <a:xfrm flipH="1">
                <a:off x="3819525" y="5078413"/>
                <a:ext cx="4545013" cy="0"/>
              </a:xfrm>
              <a:prstGeom prst="line">
                <a:avLst/>
              </a:prstGeom>
              <a:ln>
                <a:solidFill>
                  <a:srgbClr val="E35188"/>
                </a:solidFill>
              </a:ln>
            </p:spPr>
            <p:style>
              <a:lnRef idx="1">
                <a:schemeClr val="accent1"/>
              </a:lnRef>
              <a:fillRef idx="0">
                <a:schemeClr val="accent1"/>
              </a:fillRef>
              <a:effectRef idx="0">
                <a:schemeClr val="accent1"/>
              </a:effectRef>
              <a:fontRef idx="minor">
                <a:schemeClr val="tx1"/>
              </a:fontRef>
            </p:style>
          </p:cxnSp>
          <p:cxnSp>
            <p:nvCxnSpPr>
              <p:cNvPr id="59" name="Přímá spojnice 58">
                <a:extLst>
                  <a:ext uri="{FF2B5EF4-FFF2-40B4-BE49-F238E27FC236}">
                    <a16:creationId xmlns:a16="http://schemas.microsoft.com/office/drawing/2014/main" id="{8B38891F-78B9-D977-DB1E-094F70CD2791}"/>
                  </a:ext>
                </a:extLst>
              </p:cNvPr>
              <p:cNvCxnSpPr>
                <a:cxnSpLocks/>
                <a:stCxn id="50" idx="2"/>
              </p:cNvCxnSpPr>
              <p:nvPr/>
            </p:nvCxnSpPr>
            <p:spPr bwMode="auto">
              <a:xfrm>
                <a:off x="8364538" y="3259138"/>
                <a:ext cx="0" cy="1397000"/>
              </a:xfrm>
              <a:prstGeom prst="line">
                <a:avLst/>
              </a:prstGeom>
              <a:ln>
                <a:solidFill>
                  <a:srgbClr val="E35188"/>
                </a:solidFill>
              </a:ln>
            </p:spPr>
            <p:style>
              <a:lnRef idx="1">
                <a:schemeClr val="accent1"/>
              </a:lnRef>
              <a:fillRef idx="0">
                <a:schemeClr val="accent1"/>
              </a:fillRef>
              <a:effectRef idx="0">
                <a:schemeClr val="accent1"/>
              </a:effectRef>
              <a:fontRef idx="minor">
                <a:schemeClr val="tx1"/>
              </a:fontRef>
            </p:style>
          </p:cxnSp>
          <p:cxnSp>
            <p:nvCxnSpPr>
              <p:cNvPr id="60" name="Přímá spojnice 59">
                <a:extLst>
                  <a:ext uri="{FF2B5EF4-FFF2-40B4-BE49-F238E27FC236}">
                    <a16:creationId xmlns:a16="http://schemas.microsoft.com/office/drawing/2014/main" id="{D2CC98AF-EBF4-5FD7-3CB9-132AFDA7BBD9}"/>
                  </a:ext>
                </a:extLst>
              </p:cNvPr>
              <p:cNvCxnSpPr>
                <a:cxnSpLocks/>
              </p:cNvCxnSpPr>
              <p:nvPr/>
            </p:nvCxnSpPr>
            <p:spPr bwMode="auto">
              <a:xfrm flipH="1">
                <a:off x="8185150" y="4656138"/>
                <a:ext cx="358775" cy="0"/>
              </a:xfrm>
              <a:prstGeom prst="line">
                <a:avLst/>
              </a:prstGeom>
              <a:ln>
                <a:solidFill>
                  <a:srgbClr val="E35188"/>
                </a:solidFill>
              </a:ln>
            </p:spPr>
            <p:style>
              <a:lnRef idx="1">
                <a:schemeClr val="accent1"/>
              </a:lnRef>
              <a:fillRef idx="0">
                <a:schemeClr val="accent1"/>
              </a:fillRef>
              <a:effectRef idx="0">
                <a:schemeClr val="accent1"/>
              </a:effectRef>
              <a:fontRef idx="minor">
                <a:schemeClr val="tx1"/>
              </a:fontRef>
            </p:style>
          </p:cxnSp>
          <p:cxnSp>
            <p:nvCxnSpPr>
              <p:cNvPr id="61" name="Přímá spojnice 60">
                <a:extLst>
                  <a:ext uri="{FF2B5EF4-FFF2-40B4-BE49-F238E27FC236}">
                    <a16:creationId xmlns:a16="http://schemas.microsoft.com/office/drawing/2014/main" id="{E91C1F83-F618-C361-A40C-4E245AA67E72}"/>
                  </a:ext>
                </a:extLst>
              </p:cNvPr>
              <p:cNvCxnSpPr>
                <a:cxnSpLocks/>
              </p:cNvCxnSpPr>
              <p:nvPr/>
            </p:nvCxnSpPr>
            <p:spPr bwMode="auto">
              <a:xfrm flipH="1">
                <a:off x="8185150" y="4149725"/>
                <a:ext cx="358775" cy="0"/>
              </a:xfrm>
              <a:prstGeom prst="line">
                <a:avLst/>
              </a:prstGeom>
              <a:ln>
                <a:solidFill>
                  <a:srgbClr val="E35188"/>
                </a:solidFill>
              </a:ln>
            </p:spPr>
            <p:style>
              <a:lnRef idx="1">
                <a:schemeClr val="accent1"/>
              </a:lnRef>
              <a:fillRef idx="0">
                <a:schemeClr val="accent1"/>
              </a:fillRef>
              <a:effectRef idx="0">
                <a:schemeClr val="accent1"/>
              </a:effectRef>
              <a:fontRef idx="minor">
                <a:schemeClr val="tx1"/>
              </a:fontRef>
            </p:style>
          </p:cxnSp>
          <p:cxnSp>
            <p:nvCxnSpPr>
              <p:cNvPr id="62" name="Přímá spojnice 61">
                <a:extLst>
                  <a:ext uri="{FF2B5EF4-FFF2-40B4-BE49-F238E27FC236}">
                    <a16:creationId xmlns:a16="http://schemas.microsoft.com/office/drawing/2014/main" id="{0E25063A-B266-9809-DFEB-39A0664A5E8C}"/>
                  </a:ext>
                </a:extLst>
              </p:cNvPr>
              <p:cNvCxnSpPr>
                <a:cxnSpLocks/>
              </p:cNvCxnSpPr>
              <p:nvPr/>
            </p:nvCxnSpPr>
            <p:spPr bwMode="auto">
              <a:xfrm flipH="1">
                <a:off x="8185150" y="3636963"/>
                <a:ext cx="358775" cy="0"/>
              </a:xfrm>
              <a:prstGeom prst="line">
                <a:avLst/>
              </a:prstGeom>
              <a:ln>
                <a:solidFill>
                  <a:srgbClr val="E35188"/>
                </a:solidFill>
              </a:ln>
            </p:spPr>
            <p:style>
              <a:lnRef idx="1">
                <a:schemeClr val="accent1"/>
              </a:lnRef>
              <a:fillRef idx="0">
                <a:schemeClr val="accent1"/>
              </a:fillRef>
              <a:effectRef idx="0">
                <a:schemeClr val="accent1"/>
              </a:effectRef>
              <a:fontRef idx="minor">
                <a:schemeClr val="tx1"/>
              </a:fontRef>
            </p:style>
          </p:cxnSp>
          <p:cxnSp>
            <p:nvCxnSpPr>
              <p:cNvPr id="63" name="Přímá spojnice 62">
                <a:extLst>
                  <a:ext uri="{FF2B5EF4-FFF2-40B4-BE49-F238E27FC236}">
                    <a16:creationId xmlns:a16="http://schemas.microsoft.com/office/drawing/2014/main" id="{0E5CF776-4BD5-4146-63C0-0B767A9F3CA9}"/>
                  </a:ext>
                </a:extLst>
              </p:cNvPr>
              <p:cNvCxnSpPr>
                <a:cxnSpLocks/>
                <a:stCxn id="50" idx="1"/>
                <a:endCxn id="52" idx="3"/>
              </p:cNvCxnSpPr>
              <p:nvPr/>
            </p:nvCxnSpPr>
            <p:spPr bwMode="auto">
              <a:xfrm flipH="1" flipV="1">
                <a:off x="4518025" y="3048000"/>
                <a:ext cx="3149600" cy="0"/>
              </a:xfrm>
              <a:prstGeom prst="line">
                <a:avLst/>
              </a:prstGeom>
              <a:ln>
                <a:solidFill>
                  <a:srgbClr val="E35188"/>
                </a:solidFill>
              </a:ln>
            </p:spPr>
            <p:style>
              <a:lnRef idx="1">
                <a:schemeClr val="accent1"/>
              </a:lnRef>
              <a:fillRef idx="0">
                <a:schemeClr val="accent1"/>
              </a:fillRef>
              <a:effectRef idx="0">
                <a:schemeClr val="accent1"/>
              </a:effectRef>
              <a:fontRef idx="minor">
                <a:schemeClr val="tx1"/>
              </a:fontRef>
            </p:style>
          </p:cxnSp>
          <p:cxnSp>
            <p:nvCxnSpPr>
              <p:cNvPr id="64" name="Přímá spojnice 63">
                <a:extLst>
                  <a:ext uri="{FF2B5EF4-FFF2-40B4-BE49-F238E27FC236}">
                    <a16:creationId xmlns:a16="http://schemas.microsoft.com/office/drawing/2014/main" id="{43215882-8A1F-58E5-A0D5-F449AB633A5A}"/>
                  </a:ext>
                </a:extLst>
              </p:cNvPr>
              <p:cNvCxnSpPr>
                <a:cxnSpLocks/>
              </p:cNvCxnSpPr>
              <p:nvPr/>
            </p:nvCxnSpPr>
            <p:spPr bwMode="auto">
              <a:xfrm flipH="1">
                <a:off x="5249863" y="2355850"/>
                <a:ext cx="839787" cy="0"/>
              </a:xfrm>
              <a:prstGeom prst="line">
                <a:avLst/>
              </a:prstGeom>
              <a:ln>
                <a:solidFill>
                  <a:srgbClr val="E35188"/>
                </a:solidFill>
              </a:ln>
            </p:spPr>
            <p:style>
              <a:lnRef idx="1">
                <a:schemeClr val="accent1"/>
              </a:lnRef>
              <a:fillRef idx="0">
                <a:schemeClr val="accent1"/>
              </a:fillRef>
              <a:effectRef idx="0">
                <a:schemeClr val="accent1"/>
              </a:effectRef>
              <a:fontRef idx="minor">
                <a:schemeClr val="tx1"/>
              </a:fontRef>
            </p:style>
          </p:cxnSp>
          <p:cxnSp>
            <p:nvCxnSpPr>
              <p:cNvPr id="65" name="Přímá spojnice 64">
                <a:extLst>
                  <a:ext uri="{FF2B5EF4-FFF2-40B4-BE49-F238E27FC236}">
                    <a16:creationId xmlns:a16="http://schemas.microsoft.com/office/drawing/2014/main" id="{272A779D-4950-9AC5-FE65-ACC9CA3C1F78}"/>
                  </a:ext>
                </a:extLst>
              </p:cNvPr>
              <p:cNvCxnSpPr>
                <a:cxnSpLocks/>
                <a:stCxn id="52" idx="2"/>
              </p:cNvCxnSpPr>
              <p:nvPr/>
            </p:nvCxnSpPr>
            <p:spPr bwMode="auto">
              <a:xfrm>
                <a:off x="3819525" y="3259138"/>
                <a:ext cx="0" cy="209550"/>
              </a:xfrm>
              <a:prstGeom prst="line">
                <a:avLst/>
              </a:prstGeom>
              <a:ln>
                <a:solidFill>
                  <a:srgbClr val="E35188"/>
                </a:solidFill>
              </a:ln>
            </p:spPr>
            <p:style>
              <a:lnRef idx="1">
                <a:schemeClr val="accent1"/>
              </a:lnRef>
              <a:fillRef idx="0">
                <a:schemeClr val="accent1"/>
              </a:fillRef>
              <a:effectRef idx="0">
                <a:schemeClr val="accent1"/>
              </a:effectRef>
              <a:fontRef idx="minor">
                <a:schemeClr val="tx1"/>
              </a:fontRef>
            </p:style>
          </p:cxnSp>
          <p:cxnSp>
            <p:nvCxnSpPr>
              <p:cNvPr id="66" name="Přímá spojnice 65">
                <a:extLst>
                  <a:ext uri="{FF2B5EF4-FFF2-40B4-BE49-F238E27FC236}">
                    <a16:creationId xmlns:a16="http://schemas.microsoft.com/office/drawing/2014/main" id="{512B1D9F-F963-940F-7316-1B9AFAF9A6A0}"/>
                  </a:ext>
                </a:extLst>
              </p:cNvPr>
              <p:cNvCxnSpPr>
                <a:cxnSpLocks/>
                <a:endCxn id="53" idx="0"/>
              </p:cNvCxnSpPr>
              <p:nvPr/>
            </p:nvCxnSpPr>
            <p:spPr bwMode="auto">
              <a:xfrm>
                <a:off x="3819525" y="5078413"/>
                <a:ext cx="0" cy="238125"/>
              </a:xfrm>
              <a:prstGeom prst="line">
                <a:avLst/>
              </a:prstGeom>
              <a:ln>
                <a:solidFill>
                  <a:srgbClr val="E35188"/>
                </a:solidFill>
              </a:ln>
            </p:spPr>
            <p:style>
              <a:lnRef idx="1">
                <a:schemeClr val="accent1"/>
              </a:lnRef>
              <a:fillRef idx="0">
                <a:schemeClr val="accent1"/>
              </a:fillRef>
              <a:effectRef idx="0">
                <a:schemeClr val="accent1"/>
              </a:effectRef>
              <a:fontRef idx="minor">
                <a:schemeClr val="tx1"/>
              </a:fontRef>
            </p:style>
          </p:cxnSp>
          <p:cxnSp>
            <p:nvCxnSpPr>
              <p:cNvPr id="67" name="Přímá spojnice 66">
                <a:extLst>
                  <a:ext uri="{FF2B5EF4-FFF2-40B4-BE49-F238E27FC236}">
                    <a16:creationId xmlns:a16="http://schemas.microsoft.com/office/drawing/2014/main" id="{0E74834B-F6DB-8A42-12E4-D9074573A9E9}"/>
                  </a:ext>
                </a:extLst>
              </p:cNvPr>
              <p:cNvCxnSpPr>
                <a:cxnSpLocks/>
                <a:endCxn id="51" idx="0"/>
              </p:cNvCxnSpPr>
              <p:nvPr/>
            </p:nvCxnSpPr>
            <p:spPr bwMode="auto">
              <a:xfrm>
                <a:off x="8364538" y="5078413"/>
                <a:ext cx="0" cy="238125"/>
              </a:xfrm>
              <a:prstGeom prst="line">
                <a:avLst/>
              </a:prstGeom>
              <a:ln>
                <a:solidFill>
                  <a:srgbClr val="E35188"/>
                </a:solidFill>
              </a:ln>
            </p:spPr>
            <p:style>
              <a:lnRef idx="1">
                <a:schemeClr val="accent1"/>
              </a:lnRef>
              <a:fillRef idx="0">
                <a:schemeClr val="accent1"/>
              </a:fillRef>
              <a:effectRef idx="0">
                <a:schemeClr val="accent1"/>
              </a:effectRef>
              <a:fontRef idx="minor">
                <a:schemeClr val="tx1"/>
              </a:fontRef>
            </p:style>
          </p:cxnSp>
          <p:cxnSp>
            <p:nvCxnSpPr>
              <p:cNvPr id="68" name="Přímá spojnice 67">
                <a:extLst>
                  <a:ext uri="{FF2B5EF4-FFF2-40B4-BE49-F238E27FC236}">
                    <a16:creationId xmlns:a16="http://schemas.microsoft.com/office/drawing/2014/main" id="{828DC372-3465-1234-ACD3-68DD077D2BBE}"/>
                  </a:ext>
                </a:extLst>
              </p:cNvPr>
              <p:cNvCxnSpPr>
                <a:cxnSpLocks/>
              </p:cNvCxnSpPr>
              <p:nvPr/>
            </p:nvCxnSpPr>
            <p:spPr bwMode="auto">
              <a:xfrm flipH="1">
                <a:off x="2116138" y="5954713"/>
                <a:ext cx="7959725" cy="0"/>
              </a:xfrm>
              <a:prstGeom prst="line">
                <a:avLst/>
              </a:prstGeom>
              <a:ln>
                <a:solidFill>
                  <a:srgbClr val="E35188"/>
                </a:solidFill>
              </a:ln>
            </p:spPr>
            <p:style>
              <a:lnRef idx="1">
                <a:schemeClr val="accent1"/>
              </a:lnRef>
              <a:fillRef idx="0">
                <a:schemeClr val="accent1"/>
              </a:fillRef>
              <a:effectRef idx="0">
                <a:schemeClr val="accent1"/>
              </a:effectRef>
              <a:fontRef idx="minor">
                <a:schemeClr val="tx1"/>
              </a:fontRef>
            </p:style>
          </p:cxnSp>
          <p:cxnSp>
            <p:nvCxnSpPr>
              <p:cNvPr id="69" name="Přímá spojnice 68">
                <a:extLst>
                  <a:ext uri="{FF2B5EF4-FFF2-40B4-BE49-F238E27FC236}">
                    <a16:creationId xmlns:a16="http://schemas.microsoft.com/office/drawing/2014/main" id="{89562751-A0BC-37AB-4D2A-709BC933CE31}"/>
                  </a:ext>
                </a:extLst>
              </p:cNvPr>
              <p:cNvCxnSpPr>
                <a:cxnSpLocks/>
                <a:stCxn id="53" idx="2"/>
              </p:cNvCxnSpPr>
              <p:nvPr/>
            </p:nvCxnSpPr>
            <p:spPr bwMode="auto">
              <a:xfrm>
                <a:off x="3819525" y="5740400"/>
                <a:ext cx="0" cy="214313"/>
              </a:xfrm>
              <a:prstGeom prst="line">
                <a:avLst/>
              </a:prstGeom>
              <a:ln>
                <a:solidFill>
                  <a:srgbClr val="E35188"/>
                </a:solidFill>
              </a:ln>
            </p:spPr>
            <p:style>
              <a:lnRef idx="1">
                <a:schemeClr val="accent1"/>
              </a:lnRef>
              <a:fillRef idx="0">
                <a:schemeClr val="accent1"/>
              </a:fillRef>
              <a:effectRef idx="0">
                <a:schemeClr val="accent1"/>
              </a:effectRef>
              <a:fontRef idx="minor">
                <a:schemeClr val="tx1"/>
              </a:fontRef>
            </p:style>
          </p:cxnSp>
          <p:cxnSp>
            <p:nvCxnSpPr>
              <p:cNvPr id="70" name="Přímá spojnice 69">
                <a:extLst>
                  <a:ext uri="{FF2B5EF4-FFF2-40B4-BE49-F238E27FC236}">
                    <a16:creationId xmlns:a16="http://schemas.microsoft.com/office/drawing/2014/main" id="{11378ADE-7BE9-2749-6C5B-2CA405727C16}"/>
                  </a:ext>
                </a:extLst>
              </p:cNvPr>
              <p:cNvCxnSpPr>
                <a:cxnSpLocks/>
                <a:stCxn id="51" idx="2"/>
              </p:cNvCxnSpPr>
              <p:nvPr/>
            </p:nvCxnSpPr>
            <p:spPr bwMode="auto">
              <a:xfrm>
                <a:off x="8364538" y="5740400"/>
                <a:ext cx="7937" cy="214313"/>
              </a:xfrm>
              <a:prstGeom prst="line">
                <a:avLst/>
              </a:prstGeom>
              <a:ln>
                <a:solidFill>
                  <a:srgbClr val="E35188"/>
                </a:solidFill>
              </a:ln>
            </p:spPr>
            <p:style>
              <a:lnRef idx="1">
                <a:schemeClr val="accent1"/>
              </a:lnRef>
              <a:fillRef idx="0">
                <a:schemeClr val="accent1"/>
              </a:fillRef>
              <a:effectRef idx="0">
                <a:schemeClr val="accent1"/>
              </a:effectRef>
              <a:fontRef idx="minor">
                <a:schemeClr val="tx1"/>
              </a:fontRef>
            </p:style>
          </p:cxnSp>
          <p:cxnSp>
            <p:nvCxnSpPr>
              <p:cNvPr id="71" name="Přímá spojnice 70">
                <a:extLst>
                  <a:ext uri="{FF2B5EF4-FFF2-40B4-BE49-F238E27FC236}">
                    <a16:creationId xmlns:a16="http://schemas.microsoft.com/office/drawing/2014/main" id="{DA5777C4-188B-4942-7C4B-625BF310FD0D}"/>
                  </a:ext>
                </a:extLst>
              </p:cNvPr>
              <p:cNvCxnSpPr>
                <a:cxnSpLocks/>
              </p:cNvCxnSpPr>
              <p:nvPr/>
            </p:nvCxnSpPr>
            <p:spPr bwMode="auto">
              <a:xfrm>
                <a:off x="2116138" y="5954713"/>
                <a:ext cx="0" cy="219075"/>
              </a:xfrm>
              <a:prstGeom prst="line">
                <a:avLst/>
              </a:prstGeom>
              <a:ln>
                <a:solidFill>
                  <a:srgbClr val="E35188"/>
                </a:solidFill>
              </a:ln>
            </p:spPr>
            <p:style>
              <a:lnRef idx="1">
                <a:schemeClr val="accent1"/>
              </a:lnRef>
              <a:fillRef idx="0">
                <a:schemeClr val="accent1"/>
              </a:fillRef>
              <a:effectRef idx="0">
                <a:schemeClr val="accent1"/>
              </a:effectRef>
              <a:fontRef idx="minor">
                <a:schemeClr val="tx1"/>
              </a:fontRef>
            </p:style>
          </p:cxnSp>
          <p:cxnSp>
            <p:nvCxnSpPr>
              <p:cNvPr id="72" name="Přímá spojnice 71">
                <a:extLst>
                  <a:ext uri="{FF2B5EF4-FFF2-40B4-BE49-F238E27FC236}">
                    <a16:creationId xmlns:a16="http://schemas.microsoft.com/office/drawing/2014/main" id="{95493B4F-3958-EBC2-C02F-68FE4E2C07A5}"/>
                  </a:ext>
                </a:extLst>
              </p:cNvPr>
              <p:cNvCxnSpPr>
                <a:cxnSpLocks/>
              </p:cNvCxnSpPr>
              <p:nvPr/>
            </p:nvCxnSpPr>
            <p:spPr bwMode="auto">
              <a:xfrm>
                <a:off x="6084888" y="5954713"/>
                <a:ext cx="0" cy="219075"/>
              </a:xfrm>
              <a:prstGeom prst="line">
                <a:avLst/>
              </a:prstGeom>
              <a:ln>
                <a:solidFill>
                  <a:srgbClr val="E35188"/>
                </a:solidFill>
              </a:ln>
            </p:spPr>
            <p:style>
              <a:lnRef idx="1">
                <a:schemeClr val="accent1"/>
              </a:lnRef>
              <a:fillRef idx="0">
                <a:schemeClr val="accent1"/>
              </a:fillRef>
              <a:effectRef idx="0">
                <a:schemeClr val="accent1"/>
              </a:effectRef>
              <a:fontRef idx="minor">
                <a:schemeClr val="tx1"/>
              </a:fontRef>
            </p:style>
          </p:cxnSp>
          <p:cxnSp>
            <p:nvCxnSpPr>
              <p:cNvPr id="73" name="Přímá spojnice 72">
                <a:extLst>
                  <a:ext uri="{FF2B5EF4-FFF2-40B4-BE49-F238E27FC236}">
                    <a16:creationId xmlns:a16="http://schemas.microsoft.com/office/drawing/2014/main" id="{1D5DA3B2-B3C1-7F3D-5847-A20EF7A3E8D8}"/>
                  </a:ext>
                </a:extLst>
              </p:cNvPr>
              <p:cNvCxnSpPr>
                <a:cxnSpLocks/>
              </p:cNvCxnSpPr>
              <p:nvPr/>
            </p:nvCxnSpPr>
            <p:spPr bwMode="auto">
              <a:xfrm>
                <a:off x="10075863" y="5954713"/>
                <a:ext cx="0" cy="219075"/>
              </a:xfrm>
              <a:prstGeom prst="line">
                <a:avLst/>
              </a:prstGeom>
              <a:ln>
                <a:solidFill>
                  <a:srgbClr val="E35188"/>
                </a:solidFill>
              </a:ln>
            </p:spPr>
            <p:style>
              <a:lnRef idx="1">
                <a:schemeClr val="accent1"/>
              </a:lnRef>
              <a:fillRef idx="0">
                <a:schemeClr val="accent1"/>
              </a:fillRef>
              <a:effectRef idx="0">
                <a:schemeClr val="accent1"/>
              </a:effectRef>
              <a:fontRef idx="minor">
                <a:schemeClr val="tx1"/>
              </a:fontRef>
            </p:style>
          </p:cxnSp>
          <p:sp>
            <p:nvSpPr>
              <p:cNvPr id="74" name="Obdélník 73">
                <a:extLst>
                  <a:ext uri="{FF2B5EF4-FFF2-40B4-BE49-F238E27FC236}">
                    <a16:creationId xmlns:a16="http://schemas.microsoft.com/office/drawing/2014/main" id="{64620954-90CE-4FAE-F4AC-DBF8497CD2B8}"/>
                  </a:ext>
                </a:extLst>
              </p:cNvPr>
              <p:cNvSpPr/>
              <p:nvPr/>
            </p:nvSpPr>
            <p:spPr bwMode="auto">
              <a:xfrm>
                <a:off x="933450" y="2049463"/>
                <a:ext cx="10339388" cy="4656137"/>
              </a:xfrm>
              <a:prstGeom prst="rect">
                <a:avLst/>
              </a:prstGeom>
              <a:noFill/>
              <a:ln cap="rnd">
                <a:solidFill>
                  <a:srgbClr val="E3518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cxnSp>
            <p:nvCxnSpPr>
              <p:cNvPr id="75" name="Přímá spojnice 74">
                <a:extLst>
                  <a:ext uri="{FF2B5EF4-FFF2-40B4-BE49-F238E27FC236}">
                    <a16:creationId xmlns:a16="http://schemas.microsoft.com/office/drawing/2014/main" id="{F2A92348-7788-92A9-5BB2-AAD2FB3310F6}"/>
                  </a:ext>
                </a:extLst>
              </p:cNvPr>
              <p:cNvCxnSpPr>
                <a:cxnSpLocks/>
              </p:cNvCxnSpPr>
              <p:nvPr/>
            </p:nvCxnSpPr>
            <p:spPr bwMode="auto">
              <a:xfrm>
                <a:off x="933450" y="4964113"/>
                <a:ext cx="10339388" cy="0"/>
              </a:xfrm>
              <a:prstGeom prst="line">
                <a:avLst/>
              </a:prstGeom>
              <a:ln w="12700">
                <a:solidFill>
                  <a:srgbClr val="E35188"/>
                </a:solidFill>
                <a:prstDash val="sysDot"/>
              </a:ln>
            </p:spPr>
            <p:style>
              <a:lnRef idx="1">
                <a:schemeClr val="accent1"/>
              </a:lnRef>
              <a:fillRef idx="0">
                <a:schemeClr val="accent1"/>
              </a:fillRef>
              <a:effectRef idx="0">
                <a:schemeClr val="accent1"/>
              </a:effectRef>
              <a:fontRef idx="minor">
                <a:schemeClr val="tx1"/>
              </a:fontRef>
            </p:style>
          </p:cxnSp>
          <p:sp>
            <p:nvSpPr>
              <p:cNvPr id="76" name="TextovéPole 75">
                <a:extLst>
                  <a:ext uri="{FF2B5EF4-FFF2-40B4-BE49-F238E27FC236}">
                    <a16:creationId xmlns:a16="http://schemas.microsoft.com/office/drawing/2014/main" id="{AC9C2527-2B0F-31AA-EEDF-2B30C90B5EBB}"/>
                  </a:ext>
                </a:extLst>
              </p:cNvPr>
              <p:cNvSpPr txBox="1"/>
              <p:nvPr/>
            </p:nvSpPr>
            <p:spPr bwMode="auto">
              <a:xfrm>
                <a:off x="3121025" y="3484563"/>
                <a:ext cx="1390650" cy="307975"/>
              </a:xfrm>
              <a:prstGeom prst="rect">
                <a:avLst/>
              </a:prstGeom>
              <a:noFill/>
            </p:spPr>
            <p:txBody>
              <a:bodyPr lIns="0" tIns="0" rIns="0" bIns="0">
                <a:spAutoFit/>
              </a:bodyPr>
              <a:lstStyle/>
              <a:p>
                <a:pPr algn="ctr">
                  <a:defRPr/>
                </a:pPr>
                <a:r>
                  <a:rPr lang="cs-CZ" sz="1000" dirty="0">
                    <a:solidFill>
                      <a:srgbClr val="2C185B"/>
                    </a:solidFill>
                    <a:latin typeface="+mj-lt"/>
                  </a:rPr>
                  <a:t>středisko</a:t>
                </a:r>
              </a:p>
              <a:p>
                <a:pPr algn="ctr">
                  <a:defRPr/>
                </a:pPr>
                <a:r>
                  <a:rPr lang="cs-CZ" sz="1000" b="1" dirty="0">
                    <a:solidFill>
                      <a:srgbClr val="2C185B"/>
                    </a:solidFill>
                    <a:latin typeface="+mj-lt"/>
                  </a:rPr>
                  <a:t>FINANCE &amp; CONTROLLING</a:t>
                </a:r>
              </a:p>
            </p:txBody>
          </p:sp>
          <p:sp>
            <p:nvSpPr>
              <p:cNvPr id="77" name="TextovéPole 76">
                <a:extLst>
                  <a:ext uri="{FF2B5EF4-FFF2-40B4-BE49-F238E27FC236}">
                    <a16:creationId xmlns:a16="http://schemas.microsoft.com/office/drawing/2014/main" id="{1B41ACCE-FF00-C8E1-1205-FF4B56ABFC70}"/>
                  </a:ext>
                </a:extLst>
              </p:cNvPr>
              <p:cNvSpPr txBox="1"/>
              <p:nvPr/>
            </p:nvSpPr>
            <p:spPr bwMode="auto">
              <a:xfrm>
                <a:off x="6786563" y="3484563"/>
                <a:ext cx="1390650" cy="307975"/>
              </a:xfrm>
              <a:prstGeom prst="rect">
                <a:avLst/>
              </a:prstGeom>
              <a:noFill/>
            </p:spPr>
            <p:txBody>
              <a:bodyPr lIns="0" tIns="0" rIns="0" bIns="0">
                <a:spAutoFit/>
              </a:bodyPr>
              <a:lstStyle/>
              <a:p>
                <a:pPr algn="ctr">
                  <a:defRPr/>
                </a:pPr>
                <a:r>
                  <a:rPr lang="cs-CZ" sz="1000" dirty="0">
                    <a:solidFill>
                      <a:srgbClr val="2C185B"/>
                    </a:solidFill>
                    <a:latin typeface="+mj-lt"/>
                  </a:rPr>
                  <a:t>středisko</a:t>
                </a:r>
              </a:p>
              <a:p>
                <a:pPr algn="ctr">
                  <a:defRPr/>
                </a:pPr>
                <a:r>
                  <a:rPr lang="cs-CZ" sz="1000" b="1" dirty="0">
                    <a:solidFill>
                      <a:srgbClr val="2C185B"/>
                    </a:solidFill>
                    <a:latin typeface="+mj-lt"/>
                  </a:rPr>
                  <a:t>SPRÁVA</a:t>
                </a:r>
              </a:p>
            </p:txBody>
          </p:sp>
          <p:sp>
            <p:nvSpPr>
              <p:cNvPr id="78" name="TextovéPole 77">
                <a:extLst>
                  <a:ext uri="{FF2B5EF4-FFF2-40B4-BE49-F238E27FC236}">
                    <a16:creationId xmlns:a16="http://schemas.microsoft.com/office/drawing/2014/main" id="{3DC0FDCB-DA86-1CC2-FF7C-DD93C9D5BA0B}"/>
                  </a:ext>
                </a:extLst>
              </p:cNvPr>
              <p:cNvSpPr txBox="1"/>
              <p:nvPr/>
            </p:nvSpPr>
            <p:spPr bwMode="auto">
              <a:xfrm>
                <a:off x="6786563" y="3998913"/>
                <a:ext cx="1390650" cy="307975"/>
              </a:xfrm>
              <a:prstGeom prst="rect">
                <a:avLst/>
              </a:prstGeom>
              <a:noFill/>
            </p:spPr>
            <p:txBody>
              <a:bodyPr lIns="0" tIns="0" rIns="0" bIns="0">
                <a:spAutoFit/>
              </a:bodyPr>
              <a:lstStyle/>
              <a:p>
                <a:pPr algn="ctr">
                  <a:defRPr/>
                </a:pPr>
                <a:r>
                  <a:rPr lang="cs-CZ" sz="1000" dirty="0">
                    <a:solidFill>
                      <a:srgbClr val="2C185B"/>
                    </a:solidFill>
                    <a:latin typeface="+mj-lt"/>
                  </a:rPr>
                  <a:t>středisko</a:t>
                </a:r>
              </a:p>
              <a:p>
                <a:pPr algn="ctr">
                  <a:defRPr/>
                </a:pPr>
                <a:r>
                  <a:rPr lang="cs-CZ" sz="1000" b="1" dirty="0">
                    <a:solidFill>
                      <a:srgbClr val="2C185B"/>
                    </a:solidFill>
                    <a:latin typeface="+mj-lt"/>
                  </a:rPr>
                  <a:t>PERSONALISTIKA</a:t>
                </a:r>
              </a:p>
            </p:txBody>
          </p:sp>
          <p:sp>
            <p:nvSpPr>
              <p:cNvPr id="79" name="TextovéPole 78">
                <a:extLst>
                  <a:ext uri="{FF2B5EF4-FFF2-40B4-BE49-F238E27FC236}">
                    <a16:creationId xmlns:a16="http://schemas.microsoft.com/office/drawing/2014/main" id="{ADE69F87-8478-B8CD-6490-28DE3806879A}"/>
                  </a:ext>
                </a:extLst>
              </p:cNvPr>
              <p:cNvSpPr txBox="1"/>
              <p:nvPr/>
            </p:nvSpPr>
            <p:spPr bwMode="auto">
              <a:xfrm>
                <a:off x="6796088" y="4502150"/>
                <a:ext cx="1390650" cy="307975"/>
              </a:xfrm>
              <a:prstGeom prst="rect">
                <a:avLst/>
              </a:prstGeom>
              <a:noFill/>
            </p:spPr>
            <p:txBody>
              <a:bodyPr lIns="0" tIns="0" rIns="0" bIns="0">
                <a:spAutoFit/>
              </a:bodyPr>
              <a:lstStyle/>
              <a:p>
                <a:pPr algn="ctr">
                  <a:defRPr/>
                </a:pPr>
                <a:r>
                  <a:rPr lang="cs-CZ" sz="1000" dirty="0">
                    <a:solidFill>
                      <a:srgbClr val="2C185B"/>
                    </a:solidFill>
                    <a:latin typeface="+mj-lt"/>
                  </a:rPr>
                  <a:t>středisko</a:t>
                </a:r>
              </a:p>
              <a:p>
                <a:pPr algn="ctr">
                  <a:defRPr/>
                </a:pPr>
                <a:r>
                  <a:rPr lang="cs-CZ" sz="1000" b="1" dirty="0">
                    <a:solidFill>
                      <a:srgbClr val="2C185B"/>
                    </a:solidFill>
                    <a:latin typeface="+mj-lt"/>
                  </a:rPr>
                  <a:t>ICT</a:t>
                </a:r>
              </a:p>
            </p:txBody>
          </p:sp>
          <p:sp>
            <p:nvSpPr>
              <p:cNvPr id="80" name="TextovéPole 79">
                <a:extLst>
                  <a:ext uri="{FF2B5EF4-FFF2-40B4-BE49-F238E27FC236}">
                    <a16:creationId xmlns:a16="http://schemas.microsoft.com/office/drawing/2014/main" id="{029E2292-9CC4-EBEB-F7C0-23C71176A7FD}"/>
                  </a:ext>
                </a:extLst>
              </p:cNvPr>
              <p:cNvSpPr txBox="1"/>
              <p:nvPr/>
            </p:nvSpPr>
            <p:spPr bwMode="auto">
              <a:xfrm>
                <a:off x="8547100" y="3486150"/>
                <a:ext cx="1389063" cy="307975"/>
              </a:xfrm>
              <a:prstGeom prst="rect">
                <a:avLst/>
              </a:prstGeom>
              <a:noFill/>
            </p:spPr>
            <p:txBody>
              <a:bodyPr lIns="0" tIns="0" rIns="0" bIns="0">
                <a:spAutoFit/>
              </a:bodyPr>
              <a:lstStyle/>
              <a:p>
                <a:pPr algn="ctr">
                  <a:defRPr/>
                </a:pPr>
                <a:r>
                  <a:rPr lang="cs-CZ" sz="1000" dirty="0">
                    <a:solidFill>
                      <a:srgbClr val="2C185B"/>
                    </a:solidFill>
                    <a:latin typeface="+mj-lt"/>
                  </a:rPr>
                  <a:t>středisko</a:t>
                </a:r>
              </a:p>
              <a:p>
                <a:pPr algn="ctr">
                  <a:defRPr/>
                </a:pPr>
                <a:r>
                  <a:rPr lang="cs-CZ" sz="1000" b="1" dirty="0">
                    <a:solidFill>
                      <a:srgbClr val="2C185B"/>
                    </a:solidFill>
                    <a:latin typeface="+mj-lt"/>
                  </a:rPr>
                  <a:t>MARKETING</a:t>
                </a:r>
              </a:p>
            </p:txBody>
          </p:sp>
          <p:sp>
            <p:nvSpPr>
              <p:cNvPr id="81" name="TextovéPole 80">
                <a:extLst>
                  <a:ext uri="{FF2B5EF4-FFF2-40B4-BE49-F238E27FC236}">
                    <a16:creationId xmlns:a16="http://schemas.microsoft.com/office/drawing/2014/main" id="{993D3FB5-0424-1153-044A-3CF565A380CF}"/>
                  </a:ext>
                </a:extLst>
              </p:cNvPr>
              <p:cNvSpPr txBox="1"/>
              <p:nvPr/>
            </p:nvSpPr>
            <p:spPr bwMode="auto">
              <a:xfrm>
                <a:off x="8547100" y="3998913"/>
                <a:ext cx="1389063" cy="307975"/>
              </a:xfrm>
              <a:prstGeom prst="rect">
                <a:avLst/>
              </a:prstGeom>
              <a:noFill/>
            </p:spPr>
            <p:txBody>
              <a:bodyPr lIns="0" tIns="0" rIns="0" bIns="0">
                <a:spAutoFit/>
              </a:bodyPr>
              <a:lstStyle/>
              <a:p>
                <a:pPr algn="ctr">
                  <a:defRPr/>
                </a:pPr>
                <a:r>
                  <a:rPr lang="cs-CZ" sz="1000" dirty="0">
                    <a:solidFill>
                      <a:srgbClr val="2C185B"/>
                    </a:solidFill>
                    <a:latin typeface="+mj-lt"/>
                  </a:rPr>
                  <a:t>středisko</a:t>
                </a:r>
              </a:p>
              <a:p>
                <a:pPr algn="ctr">
                  <a:defRPr/>
                </a:pPr>
                <a:r>
                  <a:rPr lang="cs-CZ" sz="1000" b="1" dirty="0">
                    <a:solidFill>
                      <a:srgbClr val="2C185B"/>
                    </a:solidFill>
                    <a:latin typeface="+mj-lt"/>
                  </a:rPr>
                  <a:t>PRÁVNÍ SLUŽBY</a:t>
                </a:r>
              </a:p>
            </p:txBody>
          </p:sp>
          <p:sp>
            <p:nvSpPr>
              <p:cNvPr id="82" name="TextovéPole 81">
                <a:extLst>
                  <a:ext uri="{FF2B5EF4-FFF2-40B4-BE49-F238E27FC236}">
                    <a16:creationId xmlns:a16="http://schemas.microsoft.com/office/drawing/2014/main" id="{94E43F9B-19D1-D9FE-4D87-ECFE6528DFD8}"/>
                  </a:ext>
                </a:extLst>
              </p:cNvPr>
              <p:cNvSpPr txBox="1"/>
              <p:nvPr/>
            </p:nvSpPr>
            <p:spPr bwMode="auto">
              <a:xfrm>
                <a:off x="8556625" y="4503738"/>
                <a:ext cx="1389063" cy="307975"/>
              </a:xfrm>
              <a:prstGeom prst="rect">
                <a:avLst/>
              </a:prstGeom>
              <a:noFill/>
            </p:spPr>
            <p:txBody>
              <a:bodyPr lIns="0" tIns="0" rIns="0" bIns="0">
                <a:spAutoFit/>
              </a:bodyPr>
              <a:lstStyle/>
              <a:p>
                <a:pPr algn="ctr">
                  <a:defRPr/>
                </a:pPr>
                <a:r>
                  <a:rPr lang="cs-CZ" sz="1000" dirty="0">
                    <a:solidFill>
                      <a:srgbClr val="2C185B"/>
                    </a:solidFill>
                    <a:latin typeface="+mj-lt"/>
                  </a:rPr>
                  <a:t>středisko</a:t>
                </a:r>
              </a:p>
              <a:p>
                <a:pPr algn="ctr">
                  <a:defRPr/>
                </a:pPr>
                <a:r>
                  <a:rPr lang="cs-CZ" sz="1000" b="1" dirty="0">
                    <a:solidFill>
                      <a:srgbClr val="2C185B"/>
                    </a:solidFill>
                    <a:latin typeface="+mj-lt"/>
                  </a:rPr>
                  <a:t>ROZVOJOVÉ PROJEKTY</a:t>
                </a:r>
              </a:p>
            </p:txBody>
          </p:sp>
          <p:sp>
            <p:nvSpPr>
              <p:cNvPr id="83" name="TextovéPole 82">
                <a:extLst>
                  <a:ext uri="{FF2B5EF4-FFF2-40B4-BE49-F238E27FC236}">
                    <a16:creationId xmlns:a16="http://schemas.microsoft.com/office/drawing/2014/main" id="{50D41981-0EC8-0F78-AE95-C1992ADE35D2}"/>
                  </a:ext>
                </a:extLst>
              </p:cNvPr>
              <p:cNvSpPr txBox="1"/>
              <p:nvPr/>
            </p:nvSpPr>
            <p:spPr bwMode="auto">
              <a:xfrm>
                <a:off x="9377363" y="6191250"/>
                <a:ext cx="1390650" cy="307975"/>
              </a:xfrm>
              <a:prstGeom prst="rect">
                <a:avLst/>
              </a:prstGeom>
              <a:noFill/>
            </p:spPr>
            <p:txBody>
              <a:bodyPr lIns="0" tIns="0" rIns="0" bIns="0">
                <a:spAutoFit/>
              </a:bodyPr>
              <a:lstStyle/>
              <a:p>
                <a:pPr algn="ctr">
                  <a:defRPr/>
                </a:pPr>
                <a:r>
                  <a:rPr lang="cs-CZ" sz="1000" dirty="0">
                    <a:solidFill>
                      <a:srgbClr val="2C185B"/>
                    </a:solidFill>
                    <a:latin typeface="+mj-lt"/>
                  </a:rPr>
                  <a:t>středisko</a:t>
                </a:r>
              </a:p>
              <a:p>
                <a:pPr algn="ctr">
                  <a:defRPr/>
                </a:pPr>
                <a:r>
                  <a:rPr lang="cs-CZ" sz="1000" b="1" dirty="0">
                    <a:solidFill>
                      <a:srgbClr val="2C185B"/>
                    </a:solidFill>
                    <a:latin typeface="+mj-lt"/>
                  </a:rPr>
                  <a:t>IM</a:t>
                </a:r>
              </a:p>
            </p:txBody>
          </p:sp>
          <p:sp>
            <p:nvSpPr>
              <p:cNvPr id="84" name="TextovéPole 83">
                <a:extLst>
                  <a:ext uri="{FF2B5EF4-FFF2-40B4-BE49-F238E27FC236}">
                    <a16:creationId xmlns:a16="http://schemas.microsoft.com/office/drawing/2014/main" id="{1B734245-157E-6416-0FC7-20D32A0423FE}"/>
                  </a:ext>
                </a:extLst>
              </p:cNvPr>
              <p:cNvSpPr txBox="1"/>
              <p:nvPr/>
            </p:nvSpPr>
            <p:spPr bwMode="auto">
              <a:xfrm>
                <a:off x="5389563" y="6191250"/>
                <a:ext cx="1390650" cy="307975"/>
              </a:xfrm>
              <a:prstGeom prst="rect">
                <a:avLst/>
              </a:prstGeom>
              <a:noFill/>
            </p:spPr>
            <p:txBody>
              <a:bodyPr lIns="0" tIns="0" rIns="0" bIns="0">
                <a:spAutoFit/>
              </a:bodyPr>
              <a:lstStyle/>
              <a:p>
                <a:pPr algn="ctr">
                  <a:defRPr/>
                </a:pPr>
                <a:r>
                  <a:rPr lang="cs-CZ" sz="1000" dirty="0">
                    <a:solidFill>
                      <a:srgbClr val="2C185B"/>
                    </a:solidFill>
                    <a:latin typeface="+mj-lt"/>
                  </a:rPr>
                  <a:t>středisko</a:t>
                </a:r>
              </a:p>
              <a:p>
                <a:pPr algn="ctr">
                  <a:defRPr/>
                </a:pPr>
                <a:r>
                  <a:rPr lang="cs-CZ" sz="1000" b="1" dirty="0">
                    <a:solidFill>
                      <a:srgbClr val="2C185B"/>
                    </a:solidFill>
                    <a:latin typeface="+mj-lt"/>
                  </a:rPr>
                  <a:t>PROJEKCE</a:t>
                </a:r>
              </a:p>
            </p:txBody>
          </p:sp>
          <p:sp>
            <p:nvSpPr>
              <p:cNvPr id="85" name="TextovéPole 84">
                <a:extLst>
                  <a:ext uri="{FF2B5EF4-FFF2-40B4-BE49-F238E27FC236}">
                    <a16:creationId xmlns:a16="http://schemas.microsoft.com/office/drawing/2014/main" id="{7B245234-0EBE-2E42-FADA-5EE2B1B96BF6}"/>
                  </a:ext>
                </a:extLst>
              </p:cNvPr>
              <p:cNvSpPr txBox="1"/>
              <p:nvPr/>
            </p:nvSpPr>
            <p:spPr bwMode="auto">
              <a:xfrm>
                <a:off x="1423988" y="6191250"/>
                <a:ext cx="1390650" cy="307975"/>
              </a:xfrm>
              <a:prstGeom prst="rect">
                <a:avLst/>
              </a:prstGeom>
              <a:noFill/>
            </p:spPr>
            <p:txBody>
              <a:bodyPr lIns="0" tIns="0" rIns="0" bIns="0">
                <a:spAutoFit/>
              </a:bodyPr>
              <a:lstStyle/>
              <a:p>
                <a:pPr algn="ctr">
                  <a:defRPr/>
                </a:pPr>
                <a:r>
                  <a:rPr lang="cs-CZ" sz="1000" dirty="0">
                    <a:solidFill>
                      <a:srgbClr val="2C185B"/>
                    </a:solidFill>
                    <a:latin typeface="+mj-lt"/>
                  </a:rPr>
                  <a:t>středisko</a:t>
                </a:r>
              </a:p>
              <a:p>
                <a:pPr algn="ctr">
                  <a:defRPr/>
                </a:pPr>
                <a:r>
                  <a:rPr lang="cs-CZ" sz="1000" b="1" dirty="0">
                    <a:solidFill>
                      <a:srgbClr val="2C185B"/>
                    </a:solidFill>
                    <a:latin typeface="+mj-lt"/>
                  </a:rPr>
                  <a:t>SERVICES</a:t>
                </a:r>
              </a:p>
            </p:txBody>
          </p:sp>
          <p:sp>
            <p:nvSpPr>
              <p:cNvPr id="86" name="TextovéPole 85">
                <a:extLst>
                  <a:ext uri="{FF2B5EF4-FFF2-40B4-BE49-F238E27FC236}">
                    <a16:creationId xmlns:a16="http://schemas.microsoft.com/office/drawing/2014/main" id="{9D8BA215-5095-9B7A-9AE4-A2E54C741EE8}"/>
                  </a:ext>
                </a:extLst>
              </p:cNvPr>
              <p:cNvSpPr txBox="1"/>
              <p:nvPr/>
            </p:nvSpPr>
            <p:spPr bwMode="auto">
              <a:xfrm>
                <a:off x="3859213" y="2201863"/>
                <a:ext cx="1390650" cy="307975"/>
              </a:xfrm>
              <a:prstGeom prst="rect">
                <a:avLst/>
              </a:prstGeom>
              <a:noFill/>
            </p:spPr>
            <p:txBody>
              <a:bodyPr lIns="0" tIns="0" rIns="0" bIns="0">
                <a:spAutoFit/>
              </a:bodyPr>
              <a:lstStyle/>
              <a:p>
                <a:pPr algn="ctr">
                  <a:defRPr/>
                </a:pPr>
                <a:r>
                  <a:rPr lang="cs-CZ" sz="1000" dirty="0">
                    <a:solidFill>
                      <a:srgbClr val="2C185B"/>
                    </a:solidFill>
                    <a:latin typeface="+mj-lt"/>
                  </a:rPr>
                  <a:t>středisko</a:t>
                </a:r>
              </a:p>
              <a:p>
                <a:pPr algn="ctr">
                  <a:defRPr/>
                </a:pPr>
                <a:r>
                  <a:rPr lang="cs-CZ" sz="1000" b="1" dirty="0">
                    <a:solidFill>
                      <a:srgbClr val="2C185B"/>
                    </a:solidFill>
                    <a:latin typeface="+mj-lt"/>
                  </a:rPr>
                  <a:t>SMK</a:t>
                </a:r>
              </a:p>
            </p:txBody>
          </p:sp>
          <p:sp>
            <p:nvSpPr>
              <p:cNvPr id="87" name="TextovéPole 86">
                <a:extLst>
                  <a:ext uri="{FF2B5EF4-FFF2-40B4-BE49-F238E27FC236}">
                    <a16:creationId xmlns:a16="http://schemas.microsoft.com/office/drawing/2014/main" id="{AA1F0CAE-F4E2-1BC6-EFD6-6DC29A32719A}"/>
                  </a:ext>
                </a:extLst>
              </p:cNvPr>
              <p:cNvSpPr txBox="1"/>
              <p:nvPr/>
            </p:nvSpPr>
            <p:spPr bwMode="auto">
              <a:xfrm>
                <a:off x="3128963" y="2884488"/>
                <a:ext cx="1382712" cy="339725"/>
              </a:xfrm>
              <a:prstGeom prst="rect">
                <a:avLst/>
              </a:prstGeom>
              <a:noFill/>
            </p:spPr>
            <p:txBody>
              <a:bodyPr lIns="0" tIns="0" rIns="0" bIns="0">
                <a:spAutoFit/>
              </a:bodyPr>
              <a:lstStyle/>
              <a:p>
                <a:pPr algn="ctr">
                  <a:defRPr/>
                </a:pPr>
                <a:r>
                  <a:rPr lang="cs-CZ" sz="1100" b="1" dirty="0">
                    <a:solidFill>
                      <a:srgbClr val="2C185B"/>
                    </a:solidFill>
                    <a:latin typeface="+mj-lt"/>
                  </a:rPr>
                  <a:t>FINANČNÍ</a:t>
                </a:r>
              </a:p>
              <a:p>
                <a:pPr algn="ctr">
                  <a:defRPr/>
                </a:pPr>
                <a:r>
                  <a:rPr lang="cs-CZ" sz="1100" b="1" dirty="0">
                    <a:solidFill>
                      <a:srgbClr val="2C185B"/>
                    </a:solidFill>
                    <a:latin typeface="+mj-lt"/>
                  </a:rPr>
                  <a:t>ŘEDITEL</a:t>
                </a:r>
              </a:p>
            </p:txBody>
          </p:sp>
          <p:sp>
            <p:nvSpPr>
              <p:cNvPr id="88" name="TextovéPole 87">
                <a:extLst>
                  <a:ext uri="{FF2B5EF4-FFF2-40B4-BE49-F238E27FC236}">
                    <a16:creationId xmlns:a16="http://schemas.microsoft.com/office/drawing/2014/main" id="{B103CA23-660A-204F-4730-BF4ACE9BE49A}"/>
                  </a:ext>
                </a:extLst>
              </p:cNvPr>
              <p:cNvSpPr txBox="1"/>
              <p:nvPr/>
            </p:nvSpPr>
            <p:spPr bwMode="auto">
              <a:xfrm>
                <a:off x="7675563" y="2879725"/>
                <a:ext cx="1382712" cy="338138"/>
              </a:xfrm>
              <a:prstGeom prst="rect">
                <a:avLst/>
              </a:prstGeom>
              <a:noFill/>
            </p:spPr>
            <p:txBody>
              <a:bodyPr lIns="0" tIns="0" rIns="0" bIns="0">
                <a:spAutoFit/>
              </a:bodyPr>
              <a:lstStyle/>
              <a:p>
                <a:pPr algn="ctr">
                  <a:defRPr/>
                </a:pPr>
                <a:r>
                  <a:rPr lang="cs-CZ" sz="1100" b="1" dirty="0">
                    <a:solidFill>
                      <a:srgbClr val="2C185B"/>
                    </a:solidFill>
                    <a:latin typeface="+mj-lt"/>
                  </a:rPr>
                  <a:t>PROVOZNÍ</a:t>
                </a:r>
              </a:p>
              <a:p>
                <a:pPr algn="ctr">
                  <a:defRPr/>
                </a:pPr>
                <a:r>
                  <a:rPr lang="cs-CZ" sz="1100" b="1" dirty="0">
                    <a:solidFill>
                      <a:srgbClr val="2C185B"/>
                    </a:solidFill>
                    <a:latin typeface="+mj-lt"/>
                  </a:rPr>
                  <a:t>ŘEDITEL</a:t>
                </a:r>
              </a:p>
            </p:txBody>
          </p:sp>
          <p:sp>
            <p:nvSpPr>
              <p:cNvPr id="89" name="TextovéPole 88">
                <a:extLst>
                  <a:ext uri="{FF2B5EF4-FFF2-40B4-BE49-F238E27FC236}">
                    <a16:creationId xmlns:a16="http://schemas.microsoft.com/office/drawing/2014/main" id="{0A78FCE8-8A63-4F16-3D47-8055DF41445C}"/>
                  </a:ext>
                </a:extLst>
              </p:cNvPr>
              <p:cNvSpPr txBox="1"/>
              <p:nvPr/>
            </p:nvSpPr>
            <p:spPr bwMode="auto">
              <a:xfrm>
                <a:off x="7672388" y="5365750"/>
                <a:ext cx="1384300" cy="338138"/>
              </a:xfrm>
              <a:prstGeom prst="rect">
                <a:avLst/>
              </a:prstGeom>
              <a:noFill/>
            </p:spPr>
            <p:txBody>
              <a:bodyPr lIns="0" tIns="0" rIns="0" bIns="0">
                <a:spAutoFit/>
              </a:bodyPr>
              <a:lstStyle/>
              <a:p>
                <a:pPr algn="ctr">
                  <a:defRPr/>
                </a:pPr>
                <a:r>
                  <a:rPr lang="cs-CZ" sz="1100" b="1" dirty="0">
                    <a:solidFill>
                      <a:srgbClr val="2C185B"/>
                    </a:solidFill>
                    <a:latin typeface="+mj-lt"/>
                  </a:rPr>
                  <a:t>VÝROBNÍ</a:t>
                </a:r>
              </a:p>
              <a:p>
                <a:pPr algn="ctr">
                  <a:defRPr/>
                </a:pPr>
                <a:r>
                  <a:rPr lang="cs-CZ" sz="1100" b="1" dirty="0">
                    <a:solidFill>
                      <a:srgbClr val="2C185B"/>
                    </a:solidFill>
                    <a:latin typeface="+mj-lt"/>
                  </a:rPr>
                  <a:t>ŘEDITEL</a:t>
                </a:r>
              </a:p>
            </p:txBody>
          </p:sp>
          <p:sp>
            <p:nvSpPr>
              <p:cNvPr id="90" name="TextovéPole 89">
                <a:extLst>
                  <a:ext uri="{FF2B5EF4-FFF2-40B4-BE49-F238E27FC236}">
                    <a16:creationId xmlns:a16="http://schemas.microsoft.com/office/drawing/2014/main" id="{7629DCCE-312C-2CA1-EA3B-B6A8F89557D9}"/>
                  </a:ext>
                </a:extLst>
              </p:cNvPr>
              <p:cNvSpPr txBox="1"/>
              <p:nvPr/>
            </p:nvSpPr>
            <p:spPr bwMode="auto">
              <a:xfrm>
                <a:off x="3128963" y="5365750"/>
                <a:ext cx="1382712" cy="338138"/>
              </a:xfrm>
              <a:prstGeom prst="rect">
                <a:avLst/>
              </a:prstGeom>
              <a:noFill/>
            </p:spPr>
            <p:txBody>
              <a:bodyPr lIns="0" tIns="0" rIns="0" bIns="0">
                <a:spAutoFit/>
              </a:bodyPr>
              <a:lstStyle/>
              <a:p>
                <a:pPr algn="ctr">
                  <a:defRPr/>
                </a:pPr>
                <a:r>
                  <a:rPr lang="cs-CZ" sz="1100" b="1" dirty="0">
                    <a:solidFill>
                      <a:srgbClr val="2C185B"/>
                    </a:solidFill>
                    <a:latin typeface="+mj-lt"/>
                  </a:rPr>
                  <a:t>OBCHODNÍ</a:t>
                </a:r>
              </a:p>
              <a:p>
                <a:pPr algn="ctr">
                  <a:defRPr/>
                </a:pPr>
                <a:r>
                  <a:rPr lang="cs-CZ" sz="1100" b="1" dirty="0">
                    <a:solidFill>
                      <a:srgbClr val="2C185B"/>
                    </a:solidFill>
                    <a:latin typeface="+mj-lt"/>
                  </a:rPr>
                  <a:t>ŘEDITEL</a:t>
                </a:r>
              </a:p>
            </p:txBody>
          </p:sp>
          <p:sp>
            <p:nvSpPr>
              <p:cNvPr id="91" name="TextovéPole 90">
                <a:extLst>
                  <a:ext uri="{FF2B5EF4-FFF2-40B4-BE49-F238E27FC236}">
                    <a16:creationId xmlns:a16="http://schemas.microsoft.com/office/drawing/2014/main" id="{D92F9285-27F6-EE5D-8FA2-3ADAB94C4B97}"/>
                  </a:ext>
                </a:extLst>
              </p:cNvPr>
              <p:cNvSpPr txBox="1"/>
              <p:nvPr/>
            </p:nvSpPr>
            <p:spPr bwMode="auto">
              <a:xfrm>
                <a:off x="5397500" y="1395413"/>
                <a:ext cx="1382713" cy="338137"/>
              </a:xfrm>
              <a:prstGeom prst="rect">
                <a:avLst/>
              </a:prstGeom>
              <a:noFill/>
            </p:spPr>
            <p:txBody>
              <a:bodyPr lIns="0" tIns="0" rIns="0" bIns="0">
                <a:spAutoFit/>
              </a:bodyPr>
              <a:lstStyle/>
              <a:p>
                <a:pPr algn="ctr">
                  <a:defRPr/>
                </a:pPr>
                <a:r>
                  <a:rPr lang="cs-CZ" sz="1100" b="1" dirty="0">
                    <a:solidFill>
                      <a:schemeClr val="bg1"/>
                    </a:solidFill>
                    <a:latin typeface="+mj-lt"/>
                  </a:rPr>
                  <a:t>JEDNATEL</a:t>
                </a:r>
              </a:p>
              <a:p>
                <a:pPr algn="ctr">
                  <a:defRPr/>
                </a:pPr>
                <a:r>
                  <a:rPr lang="cs-CZ" sz="1100" b="1" dirty="0">
                    <a:solidFill>
                      <a:schemeClr val="bg1"/>
                    </a:solidFill>
                    <a:latin typeface="+mj-lt"/>
                  </a:rPr>
                  <a:t>SPOLEČNOSTI</a:t>
                </a:r>
              </a:p>
            </p:txBody>
          </p:sp>
          <p:sp>
            <p:nvSpPr>
              <p:cNvPr id="92" name="TextovéPole 91">
                <a:extLst>
                  <a:ext uri="{FF2B5EF4-FFF2-40B4-BE49-F238E27FC236}">
                    <a16:creationId xmlns:a16="http://schemas.microsoft.com/office/drawing/2014/main" id="{2CAA3891-5CC6-0A36-2ED4-995FD112777E}"/>
                  </a:ext>
                </a:extLst>
              </p:cNvPr>
              <p:cNvSpPr txBox="1"/>
              <p:nvPr/>
            </p:nvSpPr>
            <p:spPr bwMode="auto">
              <a:xfrm rot="16200000">
                <a:off x="568325" y="4329113"/>
                <a:ext cx="950913" cy="153987"/>
              </a:xfrm>
              <a:prstGeom prst="rect">
                <a:avLst/>
              </a:prstGeom>
              <a:noFill/>
            </p:spPr>
            <p:txBody>
              <a:bodyPr lIns="0" tIns="0" rIns="0" bIns="0">
                <a:spAutoFit/>
              </a:bodyPr>
              <a:lstStyle/>
              <a:p>
                <a:pPr algn="ctr">
                  <a:defRPr/>
                </a:pPr>
                <a:r>
                  <a:rPr lang="cs-CZ" sz="1000" dirty="0">
                    <a:latin typeface="+mj-lt"/>
                  </a:rPr>
                  <a:t>divize PODPORA</a:t>
                </a:r>
                <a:endParaRPr lang="cs-CZ" sz="1000" b="1" dirty="0">
                  <a:latin typeface="+mj-lt"/>
                </a:endParaRPr>
              </a:p>
            </p:txBody>
          </p:sp>
          <p:sp>
            <p:nvSpPr>
              <p:cNvPr id="93" name="TextovéPole 92">
                <a:extLst>
                  <a:ext uri="{FF2B5EF4-FFF2-40B4-BE49-F238E27FC236}">
                    <a16:creationId xmlns:a16="http://schemas.microsoft.com/office/drawing/2014/main" id="{062BAB53-FA4D-E4F3-1480-073A0F6AB23C}"/>
                  </a:ext>
                </a:extLst>
              </p:cNvPr>
              <p:cNvSpPr txBox="1"/>
              <p:nvPr/>
            </p:nvSpPr>
            <p:spPr bwMode="auto">
              <a:xfrm rot="16200000">
                <a:off x="573088" y="5359400"/>
                <a:ext cx="950912" cy="153988"/>
              </a:xfrm>
              <a:prstGeom prst="rect">
                <a:avLst/>
              </a:prstGeom>
              <a:noFill/>
            </p:spPr>
            <p:txBody>
              <a:bodyPr lIns="0" tIns="0" rIns="0" bIns="0">
                <a:spAutoFit/>
              </a:bodyPr>
              <a:lstStyle/>
              <a:p>
                <a:pPr algn="ctr">
                  <a:defRPr/>
                </a:pPr>
                <a:r>
                  <a:rPr lang="cs-CZ" sz="1000" dirty="0">
                    <a:latin typeface="+mj-lt"/>
                  </a:rPr>
                  <a:t>divize VÝROBA</a:t>
                </a:r>
                <a:endParaRPr lang="cs-CZ" sz="1000" b="1" dirty="0">
                  <a:latin typeface="+mj-lt"/>
                </a:endParaRPr>
              </a:p>
            </p:txBody>
          </p:sp>
        </p:grpSp>
        <p:sp>
          <p:nvSpPr>
            <p:cNvPr id="3" name="Obdélník: se zakulacenými rohy 2">
              <a:extLst>
                <a:ext uri="{FF2B5EF4-FFF2-40B4-BE49-F238E27FC236}">
                  <a16:creationId xmlns:a16="http://schemas.microsoft.com/office/drawing/2014/main" id="{5B29CA4F-540D-03AF-022B-18A511428E70}"/>
                </a:ext>
              </a:extLst>
            </p:cNvPr>
            <p:cNvSpPr/>
            <p:nvPr/>
          </p:nvSpPr>
          <p:spPr bwMode="auto">
            <a:xfrm>
              <a:off x="1531087" y="3197767"/>
              <a:ext cx="1395090" cy="337212"/>
            </a:xfrm>
            <a:prstGeom prst="roundRect">
              <a:avLst/>
            </a:prstGeom>
            <a:noFill/>
            <a:ln>
              <a:gradFill flip="none" rotWithShape="1">
                <a:gsLst>
                  <a:gs pos="0">
                    <a:schemeClr val="bg1"/>
                  </a:gs>
                  <a:gs pos="100000">
                    <a:srgbClr val="E351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cxnSp>
          <p:nvCxnSpPr>
            <p:cNvPr id="4" name="Přímá spojnice 3">
              <a:extLst>
                <a:ext uri="{FF2B5EF4-FFF2-40B4-BE49-F238E27FC236}">
                  <a16:creationId xmlns:a16="http://schemas.microsoft.com/office/drawing/2014/main" id="{D3FAA694-B0FD-69DB-522F-0EFE650225F4}"/>
                </a:ext>
              </a:extLst>
            </p:cNvPr>
            <p:cNvCxnSpPr>
              <a:cxnSpLocks/>
            </p:cNvCxnSpPr>
            <p:nvPr/>
          </p:nvCxnSpPr>
          <p:spPr bwMode="auto">
            <a:xfrm flipH="1">
              <a:off x="2925763" y="3367088"/>
              <a:ext cx="893762" cy="0"/>
            </a:xfrm>
            <a:prstGeom prst="line">
              <a:avLst/>
            </a:prstGeom>
            <a:ln>
              <a:solidFill>
                <a:srgbClr val="E35188"/>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8E092918-6057-4A26-9090-DDAE44A16ED9}"/>
                </a:ext>
              </a:extLst>
            </p:cNvPr>
            <p:cNvSpPr txBox="1"/>
            <p:nvPr/>
          </p:nvSpPr>
          <p:spPr bwMode="auto">
            <a:xfrm>
              <a:off x="1536700" y="3284538"/>
              <a:ext cx="1390650" cy="153987"/>
            </a:xfrm>
            <a:prstGeom prst="rect">
              <a:avLst/>
            </a:prstGeom>
            <a:noFill/>
          </p:spPr>
          <p:txBody>
            <a:bodyPr lIns="0" tIns="0" rIns="0" bIns="0">
              <a:spAutoFit/>
            </a:bodyPr>
            <a:lstStyle/>
            <a:p>
              <a:pPr algn="ctr">
                <a:defRPr/>
              </a:pPr>
              <a:r>
                <a:rPr lang="cs-CZ" sz="1000" dirty="0" err="1">
                  <a:solidFill>
                    <a:srgbClr val="2C185B"/>
                  </a:solidFill>
                  <a:latin typeface="+mj-lt"/>
                </a:rPr>
                <a:t>back</a:t>
              </a:r>
              <a:r>
                <a:rPr lang="cs-CZ" sz="1000" dirty="0">
                  <a:solidFill>
                    <a:srgbClr val="2C185B"/>
                  </a:solidFill>
                  <a:latin typeface="+mj-lt"/>
                </a:rPr>
                <a:t> office</a:t>
              </a:r>
              <a:endParaRPr lang="cs-CZ" sz="1000" b="1" dirty="0">
                <a:solidFill>
                  <a:srgbClr val="2C185B"/>
                </a:solidFill>
                <a:latin typeface="+mj-l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31">
            <a:extLst>
              <a:ext uri="{FF2B5EF4-FFF2-40B4-BE49-F238E27FC236}">
                <a16:creationId xmlns:a16="http://schemas.microsoft.com/office/drawing/2014/main" id="{66BE72A8-C3C1-4FD1-BABE-8D1E2666F77F}"/>
              </a:ext>
            </a:extLst>
          </p:cNvPr>
          <p:cNvCxnSpPr>
            <a:cxnSpLocks/>
          </p:cNvCxnSpPr>
          <p:nvPr/>
        </p:nvCxnSpPr>
        <p:spPr>
          <a:xfrm>
            <a:off x="1570038" y="0"/>
            <a:ext cx="0" cy="685800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203">
            <a:extLst>
              <a:ext uri="{FF2B5EF4-FFF2-40B4-BE49-F238E27FC236}">
                <a16:creationId xmlns:a16="http://schemas.microsoft.com/office/drawing/2014/main" id="{13C9FBC5-965E-6683-6C87-641FB9031B89}"/>
              </a:ext>
            </a:extLst>
          </p:cNvPr>
          <p:cNvSpPr/>
          <p:nvPr/>
        </p:nvSpPr>
        <p:spPr bwMode="auto">
          <a:xfrm>
            <a:off x="0" y="296863"/>
            <a:ext cx="1824038" cy="258762"/>
          </a:xfrm>
          <a:prstGeom prst="rect">
            <a:avLst/>
          </a:prstGeom>
          <a:solidFill>
            <a:srgbClr val="E351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1" name="Rectangle 204">
            <a:extLst>
              <a:ext uri="{FF2B5EF4-FFF2-40B4-BE49-F238E27FC236}">
                <a16:creationId xmlns:a16="http://schemas.microsoft.com/office/drawing/2014/main" id="{5BFCCEF8-422B-944A-F1FC-CB659AF9A97D}"/>
              </a:ext>
            </a:extLst>
          </p:cNvPr>
          <p:cNvSpPr/>
          <p:nvPr/>
        </p:nvSpPr>
        <p:spPr bwMode="auto">
          <a:xfrm flipV="1">
            <a:off x="2563813" y="1589088"/>
            <a:ext cx="9628187" cy="11112"/>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13" name="Content Placeholder 7">
            <a:extLst>
              <a:ext uri="{FF2B5EF4-FFF2-40B4-BE49-F238E27FC236}">
                <a16:creationId xmlns:a16="http://schemas.microsoft.com/office/drawing/2014/main" id="{DE413293-3568-73DB-E6A7-8158F68C3745}"/>
              </a:ext>
            </a:extLst>
          </p:cNvPr>
          <p:cNvSpPr txBox="1">
            <a:spLocks noChangeArrowheads="1"/>
          </p:cNvSpPr>
          <p:nvPr/>
        </p:nvSpPr>
        <p:spPr bwMode="auto">
          <a:xfrm>
            <a:off x="1376363" y="173038"/>
            <a:ext cx="84693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Arial" panose="020B0604020202020204" pitchFamily="34" charset="0"/>
              <a:buNone/>
            </a:pPr>
            <a:r>
              <a:rPr lang="cs-CZ" altLang="cs-CZ" sz="6600">
                <a:solidFill>
                  <a:srgbClr val="3C3C3C"/>
                </a:solidFill>
                <a:latin typeface="Impact" panose="020B0806030902050204" pitchFamily="34" charset="0"/>
                <a:cs typeface="Arial" panose="020B0604020202020204" pitchFamily="34" charset="0"/>
              </a:rPr>
              <a:t>CO DĚLÁME</a:t>
            </a:r>
            <a:r>
              <a:rPr lang="cs-CZ" altLang="cs-CZ" sz="7200" b="1">
                <a:solidFill>
                  <a:srgbClr val="3C3C3C"/>
                </a:solidFill>
                <a:latin typeface="Verdana" panose="020B0604030504040204" pitchFamily="34" charset="0"/>
                <a:ea typeface="Verdana" panose="020B0604030504040204" pitchFamily="34" charset="0"/>
                <a:cs typeface="Tahoma" panose="020B0604030504040204" pitchFamily="34" charset="0"/>
              </a:rPr>
              <a:t>?</a:t>
            </a:r>
            <a:endParaRPr lang="en-US" altLang="cs-CZ" sz="5000" b="1">
              <a:solidFill>
                <a:srgbClr val="3C3C3C"/>
              </a:solidFill>
              <a:latin typeface="Impact" panose="020B0806030902050204" pitchFamily="34" charset="0"/>
              <a:cs typeface="Arial" panose="020B0604020202020204" pitchFamily="34" charset="0"/>
            </a:endParaRPr>
          </a:p>
        </p:txBody>
      </p:sp>
      <p:sp>
        <p:nvSpPr>
          <p:cNvPr id="22" name="Content Placeholder 7">
            <a:extLst>
              <a:ext uri="{FF2B5EF4-FFF2-40B4-BE49-F238E27FC236}">
                <a16:creationId xmlns:a16="http://schemas.microsoft.com/office/drawing/2014/main" id="{35EDBFA3-66E7-CEA2-47E4-62483453CC32}"/>
              </a:ext>
            </a:extLst>
          </p:cNvPr>
          <p:cNvSpPr txBox="1">
            <a:spLocks/>
          </p:cNvSpPr>
          <p:nvPr/>
        </p:nvSpPr>
        <p:spPr bwMode="auto">
          <a:xfrm>
            <a:off x="4865688" y="1219200"/>
            <a:ext cx="7223125" cy="407988"/>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cs-CZ" sz="2050" dirty="0">
                <a:solidFill>
                  <a:srgbClr val="DC588D"/>
                </a:solidFill>
                <a:latin typeface="Impact" panose="020B0806030902050204" pitchFamily="34" charset="0"/>
                <a:cs typeface="Arial" panose="020B0604020202020204" pitchFamily="34" charset="0"/>
              </a:rPr>
              <a:t>hledáme ideální cesty k dosažení Vašich cílů</a:t>
            </a:r>
          </a:p>
        </p:txBody>
      </p:sp>
      <p:pic>
        <p:nvPicPr>
          <p:cNvPr id="19463" name="Obrázek 4">
            <a:extLst>
              <a:ext uri="{FF2B5EF4-FFF2-40B4-BE49-F238E27FC236}">
                <a16:creationId xmlns:a16="http://schemas.microsoft.com/office/drawing/2014/main" id="{5E750763-A086-500D-170A-2AECCBD36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25" y="1970088"/>
            <a:ext cx="68357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Grafický objekt 6">
            <a:extLst>
              <a:ext uri="{FF2B5EF4-FFF2-40B4-BE49-F238E27FC236}">
                <a16:creationId xmlns:a16="http://schemas.microsoft.com/office/drawing/2014/main" id="{574986D6-C669-B6D5-FFA0-A4FCF3B5F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6763" y="3008313"/>
            <a:ext cx="68421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Grafický objekt 8">
            <a:extLst>
              <a:ext uri="{FF2B5EF4-FFF2-40B4-BE49-F238E27FC236}">
                <a16:creationId xmlns:a16="http://schemas.microsoft.com/office/drawing/2014/main" id="{47ACC680-0498-EE19-94CD-C907C0BC8E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4738" y="2233613"/>
            <a:ext cx="25717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Grafický objekt 10">
            <a:extLst>
              <a:ext uri="{FF2B5EF4-FFF2-40B4-BE49-F238E27FC236}">
                <a16:creationId xmlns:a16="http://schemas.microsoft.com/office/drawing/2014/main" id="{B557F6F5-918E-1257-F99C-9ACFBE3290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7863" y="3813175"/>
            <a:ext cx="7016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Grafický objekt 13">
            <a:extLst>
              <a:ext uri="{FF2B5EF4-FFF2-40B4-BE49-F238E27FC236}">
                <a16:creationId xmlns:a16="http://schemas.microsoft.com/office/drawing/2014/main" id="{EA409E60-6D46-1AD9-13D2-3C835C93EC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213" y="3016250"/>
            <a:ext cx="4762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Grafický objekt 15">
            <a:extLst>
              <a:ext uri="{FF2B5EF4-FFF2-40B4-BE49-F238E27FC236}">
                <a16:creationId xmlns:a16="http://schemas.microsoft.com/office/drawing/2014/main" id="{032F2865-4748-3764-3D2D-7096EA4EF2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7863" y="5381625"/>
            <a:ext cx="63341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Grafický objekt 18">
            <a:extLst>
              <a:ext uri="{FF2B5EF4-FFF2-40B4-BE49-F238E27FC236}">
                <a16:creationId xmlns:a16="http://schemas.microsoft.com/office/drawing/2014/main" id="{FD9CE9B7-0B59-442D-E054-FC7FD1E7DA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75825" y="3886200"/>
            <a:ext cx="6334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Grafický objekt 22">
            <a:extLst>
              <a:ext uri="{FF2B5EF4-FFF2-40B4-BE49-F238E27FC236}">
                <a16:creationId xmlns:a16="http://schemas.microsoft.com/office/drawing/2014/main" id="{A68359D7-97FE-9A4C-4579-D68B5837CA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96300" y="4578350"/>
            <a:ext cx="4635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Grafický objekt 28">
            <a:extLst>
              <a:ext uri="{FF2B5EF4-FFF2-40B4-BE49-F238E27FC236}">
                <a16:creationId xmlns:a16="http://schemas.microsoft.com/office/drawing/2014/main" id="{E32E5047-63A4-6414-9D0D-FA03DAE731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57850" y="4622800"/>
            <a:ext cx="68897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Content Placeholder 7">
            <a:extLst>
              <a:ext uri="{FF2B5EF4-FFF2-40B4-BE49-F238E27FC236}">
                <a16:creationId xmlns:a16="http://schemas.microsoft.com/office/drawing/2014/main" id="{B28D29E2-A76B-D6AF-F1C4-33279CAD0E9E}"/>
              </a:ext>
            </a:extLst>
          </p:cNvPr>
          <p:cNvSpPr txBox="1">
            <a:spLocks/>
          </p:cNvSpPr>
          <p:nvPr/>
        </p:nvSpPr>
        <p:spPr>
          <a:xfrm>
            <a:off x="5508625" y="3587750"/>
            <a:ext cx="1006475" cy="515938"/>
          </a:xfrm>
          <a:prstGeom prst="rect">
            <a:avLst/>
          </a:prstGeom>
        </p:spPr>
        <p:txBody>
          <a:bodyPr tIns="25200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cs-CZ" sz="1400" b="1" dirty="0">
                <a:solidFill>
                  <a:srgbClr val="3C3C3C"/>
                </a:solidFill>
                <a:latin typeface="+mj-lt"/>
              </a:rPr>
              <a:t>EPS</a:t>
            </a:r>
          </a:p>
        </p:txBody>
      </p:sp>
      <p:sp>
        <p:nvSpPr>
          <p:cNvPr id="46" name="Content Placeholder 7">
            <a:extLst>
              <a:ext uri="{FF2B5EF4-FFF2-40B4-BE49-F238E27FC236}">
                <a16:creationId xmlns:a16="http://schemas.microsoft.com/office/drawing/2014/main" id="{AAD4FC22-11CF-6D9A-D47C-B687B5965376}"/>
              </a:ext>
            </a:extLst>
          </p:cNvPr>
          <p:cNvSpPr txBox="1">
            <a:spLocks/>
          </p:cNvSpPr>
          <p:nvPr/>
        </p:nvSpPr>
        <p:spPr>
          <a:xfrm>
            <a:off x="5508625" y="5173663"/>
            <a:ext cx="1006475" cy="515937"/>
          </a:xfrm>
          <a:prstGeom prst="rect">
            <a:avLst/>
          </a:prstGeom>
        </p:spPr>
        <p:txBody>
          <a:bodyPr tIns="25200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cs-CZ" sz="1400" b="1" dirty="0">
                <a:solidFill>
                  <a:srgbClr val="3C3C3C"/>
                </a:solidFill>
                <a:latin typeface="+mj-lt"/>
              </a:rPr>
              <a:t>CCTV</a:t>
            </a:r>
          </a:p>
        </p:txBody>
      </p:sp>
      <p:sp>
        <p:nvSpPr>
          <p:cNvPr id="47" name="Content Placeholder 7">
            <a:extLst>
              <a:ext uri="{FF2B5EF4-FFF2-40B4-BE49-F238E27FC236}">
                <a16:creationId xmlns:a16="http://schemas.microsoft.com/office/drawing/2014/main" id="{4AB4D0BC-0D46-9742-7EBB-950E746800DE}"/>
              </a:ext>
            </a:extLst>
          </p:cNvPr>
          <p:cNvSpPr txBox="1">
            <a:spLocks/>
          </p:cNvSpPr>
          <p:nvPr/>
        </p:nvSpPr>
        <p:spPr>
          <a:xfrm>
            <a:off x="9604375" y="4375150"/>
            <a:ext cx="1006475" cy="515938"/>
          </a:xfrm>
          <a:prstGeom prst="rect">
            <a:avLst/>
          </a:prstGeom>
        </p:spPr>
        <p:txBody>
          <a:bodyPr tIns="25200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cs-CZ" sz="1400" b="1" dirty="0">
                <a:solidFill>
                  <a:srgbClr val="3C3C3C"/>
                </a:solidFill>
                <a:latin typeface="+mj-lt"/>
              </a:rPr>
              <a:t>ER</a:t>
            </a:r>
          </a:p>
        </p:txBody>
      </p:sp>
      <p:sp>
        <p:nvSpPr>
          <p:cNvPr id="48" name="Content Placeholder 7">
            <a:extLst>
              <a:ext uri="{FF2B5EF4-FFF2-40B4-BE49-F238E27FC236}">
                <a16:creationId xmlns:a16="http://schemas.microsoft.com/office/drawing/2014/main" id="{0875040A-90BE-FE53-6F6F-5E18EAA80737}"/>
              </a:ext>
            </a:extLst>
          </p:cNvPr>
          <p:cNvSpPr txBox="1">
            <a:spLocks/>
          </p:cNvSpPr>
          <p:nvPr/>
        </p:nvSpPr>
        <p:spPr>
          <a:xfrm>
            <a:off x="8228013" y="5154613"/>
            <a:ext cx="1008062" cy="515937"/>
          </a:xfrm>
          <a:prstGeom prst="rect">
            <a:avLst/>
          </a:prstGeom>
        </p:spPr>
        <p:txBody>
          <a:bodyPr tIns="25200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cs-CZ" sz="1400" b="1" dirty="0">
                <a:solidFill>
                  <a:srgbClr val="3C3C3C"/>
                </a:solidFill>
                <a:latin typeface="+mj-lt"/>
              </a:rPr>
              <a:t>EKV</a:t>
            </a:r>
          </a:p>
        </p:txBody>
      </p:sp>
      <p:sp>
        <p:nvSpPr>
          <p:cNvPr id="49" name="Content Placeholder 7">
            <a:extLst>
              <a:ext uri="{FF2B5EF4-FFF2-40B4-BE49-F238E27FC236}">
                <a16:creationId xmlns:a16="http://schemas.microsoft.com/office/drawing/2014/main" id="{A0071BAE-36A7-0932-4105-7ABDD899F88D}"/>
              </a:ext>
            </a:extLst>
          </p:cNvPr>
          <p:cNvSpPr txBox="1">
            <a:spLocks/>
          </p:cNvSpPr>
          <p:nvPr/>
        </p:nvSpPr>
        <p:spPr>
          <a:xfrm>
            <a:off x="6873875" y="4368800"/>
            <a:ext cx="1008063" cy="515938"/>
          </a:xfrm>
          <a:prstGeom prst="rect">
            <a:avLst/>
          </a:prstGeom>
        </p:spPr>
        <p:txBody>
          <a:bodyPr tIns="25200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cs-CZ" sz="1400" b="1" dirty="0">
                <a:solidFill>
                  <a:srgbClr val="3C3C3C"/>
                </a:solidFill>
                <a:latin typeface="+mj-lt"/>
              </a:rPr>
              <a:t>PZTS</a:t>
            </a:r>
          </a:p>
        </p:txBody>
      </p:sp>
      <p:sp>
        <p:nvSpPr>
          <p:cNvPr id="51" name="Content Placeholder 7">
            <a:extLst>
              <a:ext uri="{FF2B5EF4-FFF2-40B4-BE49-F238E27FC236}">
                <a16:creationId xmlns:a16="http://schemas.microsoft.com/office/drawing/2014/main" id="{A6DB758E-E23B-0463-7FF1-606CFE9AE844}"/>
              </a:ext>
            </a:extLst>
          </p:cNvPr>
          <p:cNvSpPr txBox="1">
            <a:spLocks/>
          </p:cNvSpPr>
          <p:nvPr/>
        </p:nvSpPr>
        <p:spPr>
          <a:xfrm>
            <a:off x="6840538" y="5807075"/>
            <a:ext cx="1008062" cy="731838"/>
          </a:xfrm>
          <a:prstGeom prst="rect">
            <a:avLst/>
          </a:prstGeom>
        </p:spPr>
        <p:txBody>
          <a:bodyPr tIns="25200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defRPr/>
            </a:pPr>
            <a:r>
              <a:rPr lang="cs-CZ" sz="1400" b="1" dirty="0">
                <a:solidFill>
                  <a:srgbClr val="3C3C3C"/>
                </a:solidFill>
                <a:latin typeface="+mj-lt"/>
              </a:rPr>
              <a:t>SMART</a:t>
            </a:r>
          </a:p>
          <a:p>
            <a:pPr marL="0" indent="0" algn="ctr">
              <a:spcBef>
                <a:spcPts val="0"/>
              </a:spcBef>
              <a:buFont typeface="Arial" pitchFamily="34" charset="0"/>
              <a:buNone/>
              <a:defRPr/>
            </a:pPr>
            <a:r>
              <a:rPr lang="cs-CZ" sz="1400" b="1" dirty="0" err="1">
                <a:solidFill>
                  <a:srgbClr val="3C3C3C"/>
                </a:solidFill>
                <a:latin typeface="+mj-lt"/>
              </a:rPr>
              <a:t>BUILDINGS</a:t>
            </a:r>
            <a:endParaRPr lang="cs-CZ" sz="1400" b="1" dirty="0">
              <a:solidFill>
                <a:srgbClr val="3C3C3C"/>
              </a:solidFill>
              <a:latin typeface="+mj-lt"/>
            </a:endParaRPr>
          </a:p>
        </p:txBody>
      </p:sp>
      <p:sp>
        <p:nvSpPr>
          <p:cNvPr id="52" name="Content Placeholder 7">
            <a:extLst>
              <a:ext uri="{FF2B5EF4-FFF2-40B4-BE49-F238E27FC236}">
                <a16:creationId xmlns:a16="http://schemas.microsoft.com/office/drawing/2014/main" id="{E53F26FB-0564-218A-41F6-7B0C0121FBC3}"/>
              </a:ext>
            </a:extLst>
          </p:cNvPr>
          <p:cNvSpPr txBox="1">
            <a:spLocks/>
          </p:cNvSpPr>
          <p:nvPr/>
        </p:nvSpPr>
        <p:spPr>
          <a:xfrm>
            <a:off x="8224838" y="3787775"/>
            <a:ext cx="1008062" cy="307975"/>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cs-CZ" sz="1400" b="1" dirty="0">
                <a:solidFill>
                  <a:srgbClr val="3C3C3C"/>
                </a:solidFill>
                <a:latin typeface="+mj-lt"/>
              </a:rPr>
              <a:t>GN</a:t>
            </a:r>
          </a:p>
        </p:txBody>
      </p:sp>
      <p:sp>
        <p:nvSpPr>
          <p:cNvPr id="53" name="Content Placeholder 7">
            <a:extLst>
              <a:ext uri="{FF2B5EF4-FFF2-40B4-BE49-F238E27FC236}">
                <a16:creationId xmlns:a16="http://schemas.microsoft.com/office/drawing/2014/main" id="{5C52CA30-6B87-1A10-B145-E9E98C5C190D}"/>
              </a:ext>
            </a:extLst>
          </p:cNvPr>
          <p:cNvSpPr txBox="1">
            <a:spLocks/>
          </p:cNvSpPr>
          <p:nvPr/>
        </p:nvSpPr>
        <p:spPr>
          <a:xfrm>
            <a:off x="9594850" y="2767013"/>
            <a:ext cx="996950" cy="515937"/>
          </a:xfrm>
          <a:prstGeom prst="rect">
            <a:avLst/>
          </a:prstGeom>
        </p:spPr>
        <p:txBody>
          <a:bodyPr tIns="25200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3000"/>
              </a:spcBef>
              <a:buFont typeface="Arial" pitchFamily="34" charset="0"/>
              <a:buNone/>
              <a:defRPr/>
            </a:pPr>
            <a:r>
              <a:rPr lang="cs-CZ" sz="1400" b="1" dirty="0">
                <a:solidFill>
                  <a:srgbClr val="3C3C3C"/>
                </a:solidFill>
                <a:latin typeface="+mj-lt"/>
              </a:rPr>
              <a:t>UKS</a:t>
            </a:r>
          </a:p>
        </p:txBody>
      </p:sp>
      <p:sp>
        <p:nvSpPr>
          <p:cNvPr id="54" name="Content Placeholder 7">
            <a:extLst>
              <a:ext uri="{FF2B5EF4-FFF2-40B4-BE49-F238E27FC236}">
                <a16:creationId xmlns:a16="http://schemas.microsoft.com/office/drawing/2014/main" id="{FBD801DA-D9CC-5EAC-50F6-84E89E020CAE}"/>
              </a:ext>
            </a:extLst>
          </p:cNvPr>
          <p:cNvSpPr txBox="1">
            <a:spLocks/>
          </p:cNvSpPr>
          <p:nvPr/>
        </p:nvSpPr>
        <p:spPr>
          <a:xfrm>
            <a:off x="1570038" y="4184650"/>
            <a:ext cx="3559175" cy="430213"/>
          </a:xfrm>
          <a:prstGeom prst="rect">
            <a:avLst/>
          </a:prstGeom>
        </p:spPr>
        <p:txBody>
          <a:bodyPr tIns="0" bIns="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defRPr/>
            </a:pPr>
            <a:r>
              <a:rPr lang="cs-CZ" sz="2800" dirty="0">
                <a:solidFill>
                  <a:srgbClr val="3C3C3C"/>
                </a:solidFill>
                <a:latin typeface="+mj-lt"/>
              </a:rPr>
              <a:t>slaboproudé systémy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nodeType="afterGroup">
                            <p:stCondLst>
                              <p:cond delay="500"/>
                            </p:stCondLst>
                            <p:childTnLst>
                              <p:par>
                                <p:cTn id="15" presetID="14" presetClass="entr" presetSubtype="10" fill="hold" nodeType="afterEffect">
                                  <p:stCondLst>
                                    <p:cond delay="0"/>
                                  </p:stCondLst>
                                  <p:childTnLst>
                                    <p:set>
                                      <p:cBhvr>
                                        <p:cTn id="16" dur="1" fill="hold">
                                          <p:stCondLst>
                                            <p:cond delay="0"/>
                                          </p:stCondLst>
                                        </p:cTn>
                                        <p:tgtEl>
                                          <p:spTgt spid="19463"/>
                                        </p:tgtEl>
                                        <p:attrNameLst>
                                          <p:attrName>style.visibility</p:attrName>
                                        </p:attrNameLst>
                                      </p:cBhvr>
                                      <p:to>
                                        <p:strVal val="visible"/>
                                      </p:to>
                                    </p:set>
                                    <p:animEffect transition="in" filter="randombar(horizontal)">
                                      <p:cBhvr>
                                        <p:cTn id="17" dur="500"/>
                                        <p:tgtEl>
                                          <p:spTgt spid="19463"/>
                                        </p:tgtEl>
                                      </p:cBhvr>
                                    </p:animEffect>
                                  </p:childTnLst>
                                </p:cTn>
                              </p:par>
                              <p:par>
                                <p:cTn id="18" presetID="1" presetClass="entr" presetSubtype="0" fill="hold" nodeType="withEffect">
                                  <p:stCondLst>
                                    <p:cond delay="0"/>
                                  </p:stCondLst>
                                  <p:childTnLst>
                                    <p:set>
                                      <p:cBhvr>
                                        <p:cTn id="19" dur="1" fill="hold">
                                          <p:stCondLst>
                                            <p:cond delay="499"/>
                                          </p:stCondLst>
                                        </p:cTn>
                                        <p:tgtEl>
                                          <p:spTgt spid="54"/>
                                        </p:tgtEl>
                                        <p:attrNameLst>
                                          <p:attrName>style.visibility</p:attrName>
                                        </p:attrNameLst>
                                      </p:cBhvr>
                                      <p:to>
                                        <p:strVal val="visible"/>
                                      </p:to>
                                    </p:set>
                                  </p:childTnLst>
                                </p:cTn>
                              </p:par>
                            </p:childTnLst>
                          </p:cTn>
                        </p:par>
                        <p:par>
                          <p:cTn id="20" fill="hold" nodeType="afterGroup">
                            <p:stCondLst>
                              <p:cond delay="1000"/>
                            </p:stCondLst>
                            <p:childTnLst>
                              <p:par>
                                <p:cTn id="21" presetID="53" presetClass="entr" presetSubtype="16" fill="hold" nodeType="afterEffect">
                                  <p:stCondLst>
                                    <p:cond delay="500"/>
                                  </p:stCondLst>
                                  <p:childTnLst>
                                    <p:set>
                                      <p:cBhvr>
                                        <p:cTn id="22" dur="1" fill="hold">
                                          <p:stCondLst>
                                            <p:cond delay="0"/>
                                          </p:stCondLst>
                                        </p:cTn>
                                        <p:tgtEl>
                                          <p:spTgt spid="19467"/>
                                        </p:tgtEl>
                                        <p:attrNameLst>
                                          <p:attrName>style.visibility</p:attrName>
                                        </p:attrNameLst>
                                      </p:cBhvr>
                                      <p:to>
                                        <p:strVal val="visible"/>
                                      </p:to>
                                    </p:set>
                                    <p:anim calcmode="lin" valueType="num">
                                      <p:cBhvr>
                                        <p:cTn id="23" dur="500" fill="hold"/>
                                        <p:tgtEl>
                                          <p:spTgt spid="19467"/>
                                        </p:tgtEl>
                                        <p:attrNameLst>
                                          <p:attrName>ppt_w</p:attrName>
                                        </p:attrNameLst>
                                      </p:cBhvr>
                                      <p:tavLst>
                                        <p:tav tm="0">
                                          <p:val>
                                            <p:fltVal val="0"/>
                                          </p:val>
                                        </p:tav>
                                        <p:tav tm="100000">
                                          <p:val>
                                            <p:strVal val="#ppt_w"/>
                                          </p:val>
                                        </p:tav>
                                      </p:tavLst>
                                    </p:anim>
                                    <p:anim calcmode="lin" valueType="num">
                                      <p:cBhvr>
                                        <p:cTn id="24" dur="500" fill="hold"/>
                                        <p:tgtEl>
                                          <p:spTgt spid="19467"/>
                                        </p:tgtEl>
                                        <p:attrNameLst>
                                          <p:attrName>ppt_h</p:attrName>
                                        </p:attrNameLst>
                                      </p:cBhvr>
                                      <p:tavLst>
                                        <p:tav tm="0">
                                          <p:val>
                                            <p:fltVal val="0"/>
                                          </p:val>
                                        </p:tav>
                                        <p:tav tm="100000">
                                          <p:val>
                                            <p:strVal val="#ppt_h"/>
                                          </p:val>
                                        </p:tav>
                                      </p:tavLst>
                                    </p:anim>
                                    <p:animEffect transition="in" filter="fade">
                                      <p:cBhvr>
                                        <p:cTn id="25" dur="500"/>
                                        <p:tgtEl>
                                          <p:spTgt spid="19467"/>
                                        </p:tgtEl>
                                      </p:cBhvr>
                                    </p:animEffect>
                                  </p:childTnLst>
                                </p:cTn>
                              </p:par>
                              <p:par>
                                <p:cTn id="26" presetID="53" presetClass="entr" presetSubtype="16" fill="hold" nodeType="withEffect">
                                  <p:stCondLst>
                                    <p:cond delay="50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par>
                                <p:cTn id="31" presetID="53" presetClass="entr" presetSubtype="16" fill="hold" nodeType="withEffect">
                                  <p:stCondLst>
                                    <p:cond delay="500"/>
                                  </p:stCondLst>
                                  <p:childTnLst>
                                    <p:set>
                                      <p:cBhvr>
                                        <p:cTn id="32" dur="1" fill="hold">
                                          <p:stCondLst>
                                            <p:cond delay="0"/>
                                          </p:stCondLst>
                                        </p:cTn>
                                        <p:tgtEl>
                                          <p:spTgt spid="19471"/>
                                        </p:tgtEl>
                                        <p:attrNameLst>
                                          <p:attrName>style.visibility</p:attrName>
                                        </p:attrNameLst>
                                      </p:cBhvr>
                                      <p:to>
                                        <p:strVal val="visible"/>
                                      </p:to>
                                    </p:set>
                                    <p:anim calcmode="lin" valueType="num">
                                      <p:cBhvr>
                                        <p:cTn id="33" dur="500" fill="hold"/>
                                        <p:tgtEl>
                                          <p:spTgt spid="19471"/>
                                        </p:tgtEl>
                                        <p:attrNameLst>
                                          <p:attrName>ppt_w</p:attrName>
                                        </p:attrNameLst>
                                      </p:cBhvr>
                                      <p:tavLst>
                                        <p:tav tm="0">
                                          <p:val>
                                            <p:fltVal val="0"/>
                                          </p:val>
                                        </p:tav>
                                        <p:tav tm="100000">
                                          <p:val>
                                            <p:strVal val="#ppt_w"/>
                                          </p:val>
                                        </p:tav>
                                      </p:tavLst>
                                    </p:anim>
                                    <p:anim calcmode="lin" valueType="num">
                                      <p:cBhvr>
                                        <p:cTn id="34" dur="500" fill="hold"/>
                                        <p:tgtEl>
                                          <p:spTgt spid="19471"/>
                                        </p:tgtEl>
                                        <p:attrNameLst>
                                          <p:attrName>ppt_h</p:attrName>
                                        </p:attrNameLst>
                                      </p:cBhvr>
                                      <p:tavLst>
                                        <p:tav tm="0">
                                          <p:val>
                                            <p:fltVal val="0"/>
                                          </p:val>
                                        </p:tav>
                                        <p:tav tm="100000">
                                          <p:val>
                                            <p:strVal val="#ppt_h"/>
                                          </p:val>
                                        </p:tav>
                                      </p:tavLst>
                                    </p:anim>
                                    <p:animEffect transition="in" filter="fade">
                                      <p:cBhvr>
                                        <p:cTn id="35" dur="500"/>
                                        <p:tgtEl>
                                          <p:spTgt spid="19471"/>
                                        </p:tgtEl>
                                      </p:cBhvr>
                                    </p:animEffect>
                                  </p:childTnLst>
                                </p:cTn>
                              </p:par>
                              <p:par>
                                <p:cTn id="36" presetID="53" presetClass="entr" presetSubtype="16" fill="hold" nodeType="withEffect">
                                  <p:stCondLst>
                                    <p:cond delay="500"/>
                                  </p:stCondLst>
                                  <p:childTnLst>
                                    <p:set>
                                      <p:cBhvr>
                                        <p:cTn id="37" dur="1" fill="hold">
                                          <p:stCondLst>
                                            <p:cond delay="0"/>
                                          </p:stCondLst>
                                        </p:cTn>
                                        <p:tgtEl>
                                          <p:spTgt spid="46"/>
                                        </p:tgtEl>
                                        <p:attrNameLst>
                                          <p:attrName>style.visibility</p:attrName>
                                        </p:attrNameLst>
                                      </p:cBhvr>
                                      <p:to>
                                        <p:strVal val="visible"/>
                                      </p:to>
                                    </p:set>
                                    <p:anim calcmode="lin" valueType="num">
                                      <p:cBhvr>
                                        <p:cTn id="38" dur="500" fill="hold"/>
                                        <p:tgtEl>
                                          <p:spTgt spid="46"/>
                                        </p:tgtEl>
                                        <p:attrNameLst>
                                          <p:attrName>ppt_w</p:attrName>
                                        </p:attrNameLst>
                                      </p:cBhvr>
                                      <p:tavLst>
                                        <p:tav tm="0">
                                          <p:val>
                                            <p:fltVal val="0"/>
                                          </p:val>
                                        </p:tav>
                                        <p:tav tm="100000">
                                          <p:val>
                                            <p:strVal val="#ppt_w"/>
                                          </p:val>
                                        </p:tav>
                                      </p:tavLst>
                                    </p:anim>
                                    <p:anim calcmode="lin" valueType="num">
                                      <p:cBhvr>
                                        <p:cTn id="39" dur="500" fill="hold"/>
                                        <p:tgtEl>
                                          <p:spTgt spid="46"/>
                                        </p:tgtEl>
                                        <p:attrNameLst>
                                          <p:attrName>ppt_h</p:attrName>
                                        </p:attrNameLst>
                                      </p:cBhvr>
                                      <p:tavLst>
                                        <p:tav tm="0">
                                          <p:val>
                                            <p:fltVal val="0"/>
                                          </p:val>
                                        </p:tav>
                                        <p:tav tm="100000">
                                          <p:val>
                                            <p:strVal val="#ppt_h"/>
                                          </p:val>
                                        </p:tav>
                                      </p:tavLst>
                                    </p:anim>
                                    <p:animEffect transition="in" filter="fade">
                                      <p:cBhvr>
                                        <p:cTn id="40" dur="500"/>
                                        <p:tgtEl>
                                          <p:spTgt spid="46"/>
                                        </p:tgtEl>
                                      </p:cBhvr>
                                    </p:animEffect>
                                  </p:childTnLst>
                                </p:cTn>
                              </p:par>
                              <p:par>
                                <p:cTn id="41" presetID="53" presetClass="entr" presetSubtype="16" fill="hold" nodeType="withEffect">
                                  <p:stCondLst>
                                    <p:cond delay="500"/>
                                  </p:stCondLst>
                                  <p:childTnLst>
                                    <p:set>
                                      <p:cBhvr>
                                        <p:cTn id="42" dur="1" fill="hold">
                                          <p:stCondLst>
                                            <p:cond delay="0"/>
                                          </p:stCondLst>
                                        </p:cTn>
                                        <p:tgtEl>
                                          <p:spTgt spid="19469"/>
                                        </p:tgtEl>
                                        <p:attrNameLst>
                                          <p:attrName>style.visibility</p:attrName>
                                        </p:attrNameLst>
                                      </p:cBhvr>
                                      <p:to>
                                        <p:strVal val="visible"/>
                                      </p:to>
                                    </p:set>
                                    <p:anim calcmode="lin" valueType="num">
                                      <p:cBhvr>
                                        <p:cTn id="43" dur="500" fill="hold"/>
                                        <p:tgtEl>
                                          <p:spTgt spid="19469"/>
                                        </p:tgtEl>
                                        <p:attrNameLst>
                                          <p:attrName>ppt_w</p:attrName>
                                        </p:attrNameLst>
                                      </p:cBhvr>
                                      <p:tavLst>
                                        <p:tav tm="0">
                                          <p:val>
                                            <p:fltVal val="0"/>
                                          </p:val>
                                        </p:tav>
                                        <p:tav tm="100000">
                                          <p:val>
                                            <p:strVal val="#ppt_w"/>
                                          </p:val>
                                        </p:tav>
                                      </p:tavLst>
                                    </p:anim>
                                    <p:anim calcmode="lin" valueType="num">
                                      <p:cBhvr>
                                        <p:cTn id="44" dur="500" fill="hold"/>
                                        <p:tgtEl>
                                          <p:spTgt spid="19469"/>
                                        </p:tgtEl>
                                        <p:attrNameLst>
                                          <p:attrName>ppt_h</p:attrName>
                                        </p:attrNameLst>
                                      </p:cBhvr>
                                      <p:tavLst>
                                        <p:tav tm="0">
                                          <p:val>
                                            <p:fltVal val="0"/>
                                          </p:val>
                                        </p:tav>
                                        <p:tav tm="100000">
                                          <p:val>
                                            <p:strVal val="#ppt_h"/>
                                          </p:val>
                                        </p:tav>
                                      </p:tavLst>
                                    </p:anim>
                                    <p:animEffect transition="in" filter="fade">
                                      <p:cBhvr>
                                        <p:cTn id="45" dur="500"/>
                                        <p:tgtEl>
                                          <p:spTgt spid="19469"/>
                                        </p:tgtEl>
                                      </p:cBhvr>
                                    </p:animEffect>
                                  </p:childTnLst>
                                </p:cTn>
                              </p:par>
                              <p:par>
                                <p:cTn id="46" presetID="53" presetClass="entr" presetSubtype="16" fill="hold" nodeType="withEffect">
                                  <p:stCondLst>
                                    <p:cond delay="5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500" fill="hold"/>
                                        <p:tgtEl>
                                          <p:spTgt spid="47"/>
                                        </p:tgtEl>
                                        <p:attrNameLst>
                                          <p:attrName>ppt_w</p:attrName>
                                        </p:attrNameLst>
                                      </p:cBhvr>
                                      <p:tavLst>
                                        <p:tav tm="0">
                                          <p:val>
                                            <p:fltVal val="0"/>
                                          </p:val>
                                        </p:tav>
                                        <p:tav tm="100000">
                                          <p:val>
                                            <p:strVal val="#ppt_w"/>
                                          </p:val>
                                        </p:tav>
                                      </p:tavLst>
                                    </p:anim>
                                    <p:anim calcmode="lin" valueType="num">
                                      <p:cBhvr>
                                        <p:cTn id="49" dur="500" fill="hold"/>
                                        <p:tgtEl>
                                          <p:spTgt spid="47"/>
                                        </p:tgtEl>
                                        <p:attrNameLst>
                                          <p:attrName>ppt_h</p:attrName>
                                        </p:attrNameLst>
                                      </p:cBhvr>
                                      <p:tavLst>
                                        <p:tav tm="0">
                                          <p:val>
                                            <p:fltVal val="0"/>
                                          </p:val>
                                        </p:tav>
                                        <p:tav tm="100000">
                                          <p:val>
                                            <p:strVal val="#ppt_h"/>
                                          </p:val>
                                        </p:tav>
                                      </p:tavLst>
                                    </p:anim>
                                    <p:animEffect transition="in" filter="fade">
                                      <p:cBhvr>
                                        <p:cTn id="50" dur="500"/>
                                        <p:tgtEl>
                                          <p:spTgt spid="47"/>
                                        </p:tgtEl>
                                      </p:cBhvr>
                                    </p:animEffect>
                                  </p:childTnLst>
                                </p:cTn>
                              </p:par>
                              <p:par>
                                <p:cTn id="51" presetID="53" presetClass="entr" presetSubtype="16" fill="hold" nodeType="withEffect">
                                  <p:stCondLst>
                                    <p:cond delay="500"/>
                                  </p:stCondLst>
                                  <p:childTnLst>
                                    <p:set>
                                      <p:cBhvr>
                                        <p:cTn id="52" dur="1" fill="hold">
                                          <p:stCondLst>
                                            <p:cond delay="0"/>
                                          </p:stCondLst>
                                        </p:cTn>
                                        <p:tgtEl>
                                          <p:spTgt spid="19470"/>
                                        </p:tgtEl>
                                        <p:attrNameLst>
                                          <p:attrName>style.visibility</p:attrName>
                                        </p:attrNameLst>
                                      </p:cBhvr>
                                      <p:to>
                                        <p:strVal val="visible"/>
                                      </p:to>
                                    </p:set>
                                    <p:anim calcmode="lin" valueType="num">
                                      <p:cBhvr>
                                        <p:cTn id="53" dur="500" fill="hold"/>
                                        <p:tgtEl>
                                          <p:spTgt spid="19470"/>
                                        </p:tgtEl>
                                        <p:attrNameLst>
                                          <p:attrName>ppt_w</p:attrName>
                                        </p:attrNameLst>
                                      </p:cBhvr>
                                      <p:tavLst>
                                        <p:tav tm="0">
                                          <p:val>
                                            <p:fltVal val="0"/>
                                          </p:val>
                                        </p:tav>
                                        <p:tav tm="100000">
                                          <p:val>
                                            <p:strVal val="#ppt_w"/>
                                          </p:val>
                                        </p:tav>
                                      </p:tavLst>
                                    </p:anim>
                                    <p:anim calcmode="lin" valueType="num">
                                      <p:cBhvr>
                                        <p:cTn id="54" dur="500" fill="hold"/>
                                        <p:tgtEl>
                                          <p:spTgt spid="19470"/>
                                        </p:tgtEl>
                                        <p:attrNameLst>
                                          <p:attrName>ppt_h</p:attrName>
                                        </p:attrNameLst>
                                      </p:cBhvr>
                                      <p:tavLst>
                                        <p:tav tm="0">
                                          <p:val>
                                            <p:fltVal val="0"/>
                                          </p:val>
                                        </p:tav>
                                        <p:tav tm="100000">
                                          <p:val>
                                            <p:strVal val="#ppt_h"/>
                                          </p:val>
                                        </p:tav>
                                      </p:tavLst>
                                    </p:anim>
                                    <p:animEffect transition="in" filter="fade">
                                      <p:cBhvr>
                                        <p:cTn id="55" dur="500"/>
                                        <p:tgtEl>
                                          <p:spTgt spid="19470"/>
                                        </p:tgtEl>
                                      </p:cBhvr>
                                    </p:animEffect>
                                  </p:childTnLst>
                                </p:cTn>
                              </p:par>
                              <p:par>
                                <p:cTn id="56" presetID="53" presetClass="entr" presetSubtype="16" fill="hold" nodeType="withEffect">
                                  <p:stCondLst>
                                    <p:cond delay="500"/>
                                  </p:stCondLst>
                                  <p:childTnLst>
                                    <p:set>
                                      <p:cBhvr>
                                        <p:cTn id="57" dur="1" fill="hold">
                                          <p:stCondLst>
                                            <p:cond delay="0"/>
                                          </p:stCondLst>
                                        </p:cTn>
                                        <p:tgtEl>
                                          <p:spTgt spid="48"/>
                                        </p:tgtEl>
                                        <p:attrNameLst>
                                          <p:attrName>style.visibility</p:attrName>
                                        </p:attrNameLst>
                                      </p:cBhvr>
                                      <p:to>
                                        <p:strVal val="visible"/>
                                      </p:to>
                                    </p:set>
                                    <p:anim calcmode="lin" valueType="num">
                                      <p:cBhvr>
                                        <p:cTn id="58" dur="500" fill="hold"/>
                                        <p:tgtEl>
                                          <p:spTgt spid="48"/>
                                        </p:tgtEl>
                                        <p:attrNameLst>
                                          <p:attrName>ppt_w</p:attrName>
                                        </p:attrNameLst>
                                      </p:cBhvr>
                                      <p:tavLst>
                                        <p:tav tm="0">
                                          <p:val>
                                            <p:fltVal val="0"/>
                                          </p:val>
                                        </p:tav>
                                        <p:tav tm="100000">
                                          <p:val>
                                            <p:strVal val="#ppt_w"/>
                                          </p:val>
                                        </p:tav>
                                      </p:tavLst>
                                    </p:anim>
                                    <p:anim calcmode="lin" valueType="num">
                                      <p:cBhvr>
                                        <p:cTn id="59" dur="500" fill="hold"/>
                                        <p:tgtEl>
                                          <p:spTgt spid="48"/>
                                        </p:tgtEl>
                                        <p:attrNameLst>
                                          <p:attrName>ppt_h</p:attrName>
                                        </p:attrNameLst>
                                      </p:cBhvr>
                                      <p:tavLst>
                                        <p:tav tm="0">
                                          <p:val>
                                            <p:fltVal val="0"/>
                                          </p:val>
                                        </p:tav>
                                        <p:tav tm="100000">
                                          <p:val>
                                            <p:strVal val="#ppt_h"/>
                                          </p:val>
                                        </p:tav>
                                      </p:tavLst>
                                    </p:anim>
                                    <p:animEffect transition="in" filter="fade">
                                      <p:cBhvr>
                                        <p:cTn id="60" dur="500"/>
                                        <p:tgtEl>
                                          <p:spTgt spid="48"/>
                                        </p:tgtEl>
                                      </p:cBhvr>
                                    </p:animEffect>
                                  </p:childTnLst>
                                </p:cTn>
                              </p:par>
                              <p:par>
                                <p:cTn id="61" presetID="53" presetClass="entr" presetSubtype="16" fill="hold" nodeType="withEffect">
                                  <p:stCondLst>
                                    <p:cond delay="500"/>
                                  </p:stCondLst>
                                  <p:childTnLst>
                                    <p:set>
                                      <p:cBhvr>
                                        <p:cTn id="62" dur="1" fill="hold">
                                          <p:stCondLst>
                                            <p:cond delay="0"/>
                                          </p:stCondLst>
                                        </p:cTn>
                                        <p:tgtEl>
                                          <p:spTgt spid="19466"/>
                                        </p:tgtEl>
                                        <p:attrNameLst>
                                          <p:attrName>style.visibility</p:attrName>
                                        </p:attrNameLst>
                                      </p:cBhvr>
                                      <p:to>
                                        <p:strVal val="visible"/>
                                      </p:to>
                                    </p:set>
                                    <p:anim calcmode="lin" valueType="num">
                                      <p:cBhvr>
                                        <p:cTn id="63" dur="500" fill="hold"/>
                                        <p:tgtEl>
                                          <p:spTgt spid="19466"/>
                                        </p:tgtEl>
                                        <p:attrNameLst>
                                          <p:attrName>ppt_w</p:attrName>
                                        </p:attrNameLst>
                                      </p:cBhvr>
                                      <p:tavLst>
                                        <p:tav tm="0">
                                          <p:val>
                                            <p:fltVal val="0"/>
                                          </p:val>
                                        </p:tav>
                                        <p:tav tm="100000">
                                          <p:val>
                                            <p:strVal val="#ppt_w"/>
                                          </p:val>
                                        </p:tav>
                                      </p:tavLst>
                                    </p:anim>
                                    <p:anim calcmode="lin" valueType="num">
                                      <p:cBhvr>
                                        <p:cTn id="64" dur="500" fill="hold"/>
                                        <p:tgtEl>
                                          <p:spTgt spid="19466"/>
                                        </p:tgtEl>
                                        <p:attrNameLst>
                                          <p:attrName>ppt_h</p:attrName>
                                        </p:attrNameLst>
                                      </p:cBhvr>
                                      <p:tavLst>
                                        <p:tav tm="0">
                                          <p:val>
                                            <p:fltVal val="0"/>
                                          </p:val>
                                        </p:tav>
                                        <p:tav tm="100000">
                                          <p:val>
                                            <p:strVal val="#ppt_h"/>
                                          </p:val>
                                        </p:tav>
                                      </p:tavLst>
                                    </p:anim>
                                    <p:animEffect transition="in" filter="fade">
                                      <p:cBhvr>
                                        <p:cTn id="65" dur="500"/>
                                        <p:tgtEl>
                                          <p:spTgt spid="19466"/>
                                        </p:tgtEl>
                                      </p:cBhvr>
                                    </p:animEffect>
                                  </p:childTnLst>
                                </p:cTn>
                              </p:par>
                              <p:par>
                                <p:cTn id="66" presetID="53" presetClass="entr" presetSubtype="16" fill="hold" nodeType="withEffect">
                                  <p:stCondLst>
                                    <p:cond delay="500"/>
                                  </p:stCondLst>
                                  <p:childTnLst>
                                    <p:set>
                                      <p:cBhvr>
                                        <p:cTn id="67" dur="1" fill="hold">
                                          <p:stCondLst>
                                            <p:cond delay="0"/>
                                          </p:stCondLst>
                                        </p:cTn>
                                        <p:tgtEl>
                                          <p:spTgt spid="49"/>
                                        </p:tgtEl>
                                        <p:attrNameLst>
                                          <p:attrName>style.visibility</p:attrName>
                                        </p:attrNameLst>
                                      </p:cBhvr>
                                      <p:to>
                                        <p:strVal val="visible"/>
                                      </p:to>
                                    </p:set>
                                    <p:anim calcmode="lin" valueType="num">
                                      <p:cBhvr>
                                        <p:cTn id="68" dur="500" fill="hold"/>
                                        <p:tgtEl>
                                          <p:spTgt spid="49"/>
                                        </p:tgtEl>
                                        <p:attrNameLst>
                                          <p:attrName>ppt_w</p:attrName>
                                        </p:attrNameLst>
                                      </p:cBhvr>
                                      <p:tavLst>
                                        <p:tav tm="0">
                                          <p:val>
                                            <p:fltVal val="0"/>
                                          </p:val>
                                        </p:tav>
                                        <p:tav tm="100000">
                                          <p:val>
                                            <p:strVal val="#ppt_w"/>
                                          </p:val>
                                        </p:tav>
                                      </p:tavLst>
                                    </p:anim>
                                    <p:anim calcmode="lin" valueType="num">
                                      <p:cBhvr>
                                        <p:cTn id="69" dur="500" fill="hold"/>
                                        <p:tgtEl>
                                          <p:spTgt spid="49"/>
                                        </p:tgtEl>
                                        <p:attrNameLst>
                                          <p:attrName>ppt_h</p:attrName>
                                        </p:attrNameLst>
                                      </p:cBhvr>
                                      <p:tavLst>
                                        <p:tav tm="0">
                                          <p:val>
                                            <p:fltVal val="0"/>
                                          </p:val>
                                        </p:tav>
                                        <p:tav tm="100000">
                                          <p:val>
                                            <p:strVal val="#ppt_h"/>
                                          </p:val>
                                        </p:tav>
                                      </p:tavLst>
                                    </p:anim>
                                    <p:animEffect transition="in" filter="fade">
                                      <p:cBhvr>
                                        <p:cTn id="70" dur="500"/>
                                        <p:tgtEl>
                                          <p:spTgt spid="49"/>
                                        </p:tgtEl>
                                      </p:cBhvr>
                                    </p:animEffect>
                                  </p:childTnLst>
                                </p:cTn>
                              </p:par>
                              <p:par>
                                <p:cTn id="71" presetID="53" presetClass="entr" presetSubtype="16" fill="hold" nodeType="withEffect">
                                  <p:stCondLst>
                                    <p:cond delay="500"/>
                                  </p:stCondLst>
                                  <p:childTnLst>
                                    <p:set>
                                      <p:cBhvr>
                                        <p:cTn id="72" dur="1" fill="hold">
                                          <p:stCondLst>
                                            <p:cond delay="0"/>
                                          </p:stCondLst>
                                        </p:cTn>
                                        <p:tgtEl>
                                          <p:spTgt spid="19468"/>
                                        </p:tgtEl>
                                        <p:attrNameLst>
                                          <p:attrName>style.visibility</p:attrName>
                                        </p:attrNameLst>
                                      </p:cBhvr>
                                      <p:to>
                                        <p:strVal val="visible"/>
                                      </p:to>
                                    </p:set>
                                    <p:anim calcmode="lin" valueType="num">
                                      <p:cBhvr>
                                        <p:cTn id="73" dur="500" fill="hold"/>
                                        <p:tgtEl>
                                          <p:spTgt spid="19468"/>
                                        </p:tgtEl>
                                        <p:attrNameLst>
                                          <p:attrName>ppt_w</p:attrName>
                                        </p:attrNameLst>
                                      </p:cBhvr>
                                      <p:tavLst>
                                        <p:tav tm="0">
                                          <p:val>
                                            <p:fltVal val="0"/>
                                          </p:val>
                                        </p:tav>
                                        <p:tav tm="100000">
                                          <p:val>
                                            <p:strVal val="#ppt_w"/>
                                          </p:val>
                                        </p:tav>
                                      </p:tavLst>
                                    </p:anim>
                                    <p:anim calcmode="lin" valueType="num">
                                      <p:cBhvr>
                                        <p:cTn id="74" dur="500" fill="hold"/>
                                        <p:tgtEl>
                                          <p:spTgt spid="19468"/>
                                        </p:tgtEl>
                                        <p:attrNameLst>
                                          <p:attrName>ppt_h</p:attrName>
                                        </p:attrNameLst>
                                      </p:cBhvr>
                                      <p:tavLst>
                                        <p:tav tm="0">
                                          <p:val>
                                            <p:fltVal val="0"/>
                                          </p:val>
                                        </p:tav>
                                        <p:tav tm="100000">
                                          <p:val>
                                            <p:strVal val="#ppt_h"/>
                                          </p:val>
                                        </p:tav>
                                      </p:tavLst>
                                    </p:anim>
                                    <p:animEffect transition="in" filter="fade">
                                      <p:cBhvr>
                                        <p:cTn id="75" dur="500"/>
                                        <p:tgtEl>
                                          <p:spTgt spid="19468"/>
                                        </p:tgtEl>
                                      </p:cBhvr>
                                    </p:animEffect>
                                  </p:childTnLst>
                                </p:cTn>
                              </p:par>
                              <p:par>
                                <p:cTn id="76" presetID="53" presetClass="entr" presetSubtype="16" fill="hold" nodeType="withEffect">
                                  <p:stCondLst>
                                    <p:cond delay="500"/>
                                  </p:stCondLst>
                                  <p:childTnLst>
                                    <p:set>
                                      <p:cBhvr>
                                        <p:cTn id="77" dur="1" fill="hold">
                                          <p:stCondLst>
                                            <p:cond delay="0"/>
                                          </p:stCondLst>
                                        </p:cTn>
                                        <p:tgtEl>
                                          <p:spTgt spid="51"/>
                                        </p:tgtEl>
                                        <p:attrNameLst>
                                          <p:attrName>style.visibility</p:attrName>
                                        </p:attrNameLst>
                                      </p:cBhvr>
                                      <p:to>
                                        <p:strVal val="visible"/>
                                      </p:to>
                                    </p:set>
                                    <p:anim calcmode="lin" valueType="num">
                                      <p:cBhvr>
                                        <p:cTn id="78" dur="500" fill="hold"/>
                                        <p:tgtEl>
                                          <p:spTgt spid="51"/>
                                        </p:tgtEl>
                                        <p:attrNameLst>
                                          <p:attrName>ppt_w</p:attrName>
                                        </p:attrNameLst>
                                      </p:cBhvr>
                                      <p:tavLst>
                                        <p:tav tm="0">
                                          <p:val>
                                            <p:fltVal val="0"/>
                                          </p:val>
                                        </p:tav>
                                        <p:tav tm="100000">
                                          <p:val>
                                            <p:strVal val="#ppt_w"/>
                                          </p:val>
                                        </p:tav>
                                      </p:tavLst>
                                    </p:anim>
                                    <p:anim calcmode="lin" valueType="num">
                                      <p:cBhvr>
                                        <p:cTn id="79" dur="500" fill="hold"/>
                                        <p:tgtEl>
                                          <p:spTgt spid="51"/>
                                        </p:tgtEl>
                                        <p:attrNameLst>
                                          <p:attrName>ppt_h</p:attrName>
                                        </p:attrNameLst>
                                      </p:cBhvr>
                                      <p:tavLst>
                                        <p:tav tm="0">
                                          <p:val>
                                            <p:fltVal val="0"/>
                                          </p:val>
                                        </p:tav>
                                        <p:tav tm="100000">
                                          <p:val>
                                            <p:strVal val="#ppt_h"/>
                                          </p:val>
                                        </p:tav>
                                      </p:tavLst>
                                    </p:anim>
                                    <p:animEffect transition="in" filter="fade">
                                      <p:cBhvr>
                                        <p:cTn id="80" dur="500"/>
                                        <p:tgtEl>
                                          <p:spTgt spid="51"/>
                                        </p:tgtEl>
                                      </p:cBhvr>
                                    </p:animEffect>
                                  </p:childTnLst>
                                </p:cTn>
                              </p:par>
                              <p:par>
                                <p:cTn id="81" presetID="53" presetClass="entr" presetSubtype="16" fill="hold" nodeType="withEffect">
                                  <p:stCondLst>
                                    <p:cond delay="500"/>
                                  </p:stCondLst>
                                  <p:childTnLst>
                                    <p:set>
                                      <p:cBhvr>
                                        <p:cTn id="82" dur="1" fill="hold">
                                          <p:stCondLst>
                                            <p:cond delay="0"/>
                                          </p:stCondLst>
                                        </p:cTn>
                                        <p:tgtEl>
                                          <p:spTgt spid="19464"/>
                                        </p:tgtEl>
                                        <p:attrNameLst>
                                          <p:attrName>style.visibility</p:attrName>
                                        </p:attrNameLst>
                                      </p:cBhvr>
                                      <p:to>
                                        <p:strVal val="visible"/>
                                      </p:to>
                                    </p:set>
                                    <p:anim calcmode="lin" valueType="num">
                                      <p:cBhvr>
                                        <p:cTn id="83" dur="500" fill="hold"/>
                                        <p:tgtEl>
                                          <p:spTgt spid="19464"/>
                                        </p:tgtEl>
                                        <p:attrNameLst>
                                          <p:attrName>ppt_w</p:attrName>
                                        </p:attrNameLst>
                                      </p:cBhvr>
                                      <p:tavLst>
                                        <p:tav tm="0">
                                          <p:val>
                                            <p:fltVal val="0"/>
                                          </p:val>
                                        </p:tav>
                                        <p:tav tm="100000">
                                          <p:val>
                                            <p:strVal val="#ppt_w"/>
                                          </p:val>
                                        </p:tav>
                                      </p:tavLst>
                                    </p:anim>
                                    <p:anim calcmode="lin" valueType="num">
                                      <p:cBhvr>
                                        <p:cTn id="84" dur="500" fill="hold"/>
                                        <p:tgtEl>
                                          <p:spTgt spid="19464"/>
                                        </p:tgtEl>
                                        <p:attrNameLst>
                                          <p:attrName>ppt_h</p:attrName>
                                        </p:attrNameLst>
                                      </p:cBhvr>
                                      <p:tavLst>
                                        <p:tav tm="0">
                                          <p:val>
                                            <p:fltVal val="0"/>
                                          </p:val>
                                        </p:tav>
                                        <p:tav tm="100000">
                                          <p:val>
                                            <p:strVal val="#ppt_h"/>
                                          </p:val>
                                        </p:tav>
                                      </p:tavLst>
                                    </p:anim>
                                    <p:animEffect transition="in" filter="fade">
                                      <p:cBhvr>
                                        <p:cTn id="85" dur="500"/>
                                        <p:tgtEl>
                                          <p:spTgt spid="19464"/>
                                        </p:tgtEl>
                                      </p:cBhvr>
                                    </p:animEffect>
                                  </p:childTnLst>
                                </p:cTn>
                              </p:par>
                              <p:par>
                                <p:cTn id="86" presetID="53" presetClass="entr" presetSubtype="16" fill="hold" nodeType="withEffect">
                                  <p:stCondLst>
                                    <p:cond delay="500"/>
                                  </p:stCondLst>
                                  <p:childTnLst>
                                    <p:set>
                                      <p:cBhvr>
                                        <p:cTn id="87" dur="1" fill="hold">
                                          <p:stCondLst>
                                            <p:cond delay="0"/>
                                          </p:stCondLst>
                                        </p:cTn>
                                        <p:tgtEl>
                                          <p:spTgt spid="52"/>
                                        </p:tgtEl>
                                        <p:attrNameLst>
                                          <p:attrName>style.visibility</p:attrName>
                                        </p:attrNameLst>
                                      </p:cBhvr>
                                      <p:to>
                                        <p:strVal val="visible"/>
                                      </p:to>
                                    </p:set>
                                    <p:anim calcmode="lin" valueType="num">
                                      <p:cBhvr>
                                        <p:cTn id="88" dur="500" fill="hold"/>
                                        <p:tgtEl>
                                          <p:spTgt spid="52"/>
                                        </p:tgtEl>
                                        <p:attrNameLst>
                                          <p:attrName>ppt_w</p:attrName>
                                        </p:attrNameLst>
                                      </p:cBhvr>
                                      <p:tavLst>
                                        <p:tav tm="0">
                                          <p:val>
                                            <p:fltVal val="0"/>
                                          </p:val>
                                        </p:tav>
                                        <p:tav tm="100000">
                                          <p:val>
                                            <p:strVal val="#ppt_w"/>
                                          </p:val>
                                        </p:tav>
                                      </p:tavLst>
                                    </p:anim>
                                    <p:anim calcmode="lin" valueType="num">
                                      <p:cBhvr>
                                        <p:cTn id="89" dur="500" fill="hold"/>
                                        <p:tgtEl>
                                          <p:spTgt spid="52"/>
                                        </p:tgtEl>
                                        <p:attrNameLst>
                                          <p:attrName>ppt_h</p:attrName>
                                        </p:attrNameLst>
                                      </p:cBhvr>
                                      <p:tavLst>
                                        <p:tav tm="0">
                                          <p:val>
                                            <p:fltVal val="0"/>
                                          </p:val>
                                        </p:tav>
                                        <p:tav tm="100000">
                                          <p:val>
                                            <p:strVal val="#ppt_h"/>
                                          </p:val>
                                        </p:tav>
                                      </p:tavLst>
                                    </p:anim>
                                    <p:animEffect transition="in" filter="fade">
                                      <p:cBhvr>
                                        <p:cTn id="90" dur="500"/>
                                        <p:tgtEl>
                                          <p:spTgt spid="52"/>
                                        </p:tgtEl>
                                      </p:cBhvr>
                                    </p:animEffect>
                                  </p:childTnLst>
                                </p:cTn>
                              </p:par>
                              <p:par>
                                <p:cTn id="91" presetID="53" presetClass="entr" presetSubtype="16" fill="hold" nodeType="withEffect">
                                  <p:stCondLst>
                                    <p:cond delay="500"/>
                                  </p:stCondLst>
                                  <p:childTnLst>
                                    <p:set>
                                      <p:cBhvr>
                                        <p:cTn id="92" dur="1" fill="hold">
                                          <p:stCondLst>
                                            <p:cond delay="0"/>
                                          </p:stCondLst>
                                        </p:cTn>
                                        <p:tgtEl>
                                          <p:spTgt spid="19465"/>
                                        </p:tgtEl>
                                        <p:attrNameLst>
                                          <p:attrName>style.visibility</p:attrName>
                                        </p:attrNameLst>
                                      </p:cBhvr>
                                      <p:to>
                                        <p:strVal val="visible"/>
                                      </p:to>
                                    </p:set>
                                    <p:anim calcmode="lin" valueType="num">
                                      <p:cBhvr>
                                        <p:cTn id="93" dur="500" fill="hold"/>
                                        <p:tgtEl>
                                          <p:spTgt spid="19465"/>
                                        </p:tgtEl>
                                        <p:attrNameLst>
                                          <p:attrName>ppt_w</p:attrName>
                                        </p:attrNameLst>
                                      </p:cBhvr>
                                      <p:tavLst>
                                        <p:tav tm="0">
                                          <p:val>
                                            <p:fltVal val="0"/>
                                          </p:val>
                                        </p:tav>
                                        <p:tav tm="100000">
                                          <p:val>
                                            <p:strVal val="#ppt_w"/>
                                          </p:val>
                                        </p:tav>
                                      </p:tavLst>
                                    </p:anim>
                                    <p:anim calcmode="lin" valueType="num">
                                      <p:cBhvr>
                                        <p:cTn id="94" dur="500" fill="hold"/>
                                        <p:tgtEl>
                                          <p:spTgt spid="19465"/>
                                        </p:tgtEl>
                                        <p:attrNameLst>
                                          <p:attrName>ppt_h</p:attrName>
                                        </p:attrNameLst>
                                      </p:cBhvr>
                                      <p:tavLst>
                                        <p:tav tm="0">
                                          <p:val>
                                            <p:fltVal val="0"/>
                                          </p:val>
                                        </p:tav>
                                        <p:tav tm="100000">
                                          <p:val>
                                            <p:strVal val="#ppt_h"/>
                                          </p:val>
                                        </p:tav>
                                      </p:tavLst>
                                    </p:anim>
                                    <p:animEffect transition="in" filter="fade">
                                      <p:cBhvr>
                                        <p:cTn id="95" dur="500"/>
                                        <p:tgtEl>
                                          <p:spTgt spid="19465"/>
                                        </p:tgtEl>
                                      </p:cBhvr>
                                    </p:animEffect>
                                  </p:childTnLst>
                                </p:cTn>
                              </p:par>
                              <p:par>
                                <p:cTn id="96" presetID="53" presetClass="entr" presetSubtype="16" fill="hold" nodeType="withEffect">
                                  <p:stCondLst>
                                    <p:cond delay="500"/>
                                  </p:stCondLst>
                                  <p:childTnLst>
                                    <p:set>
                                      <p:cBhvr>
                                        <p:cTn id="97" dur="1" fill="hold">
                                          <p:stCondLst>
                                            <p:cond delay="0"/>
                                          </p:stCondLst>
                                        </p:cTn>
                                        <p:tgtEl>
                                          <p:spTgt spid="53"/>
                                        </p:tgtEl>
                                        <p:attrNameLst>
                                          <p:attrName>style.visibility</p:attrName>
                                        </p:attrNameLst>
                                      </p:cBhvr>
                                      <p:to>
                                        <p:strVal val="visible"/>
                                      </p:to>
                                    </p:set>
                                    <p:anim calcmode="lin" valueType="num">
                                      <p:cBhvr>
                                        <p:cTn id="98" dur="500" fill="hold"/>
                                        <p:tgtEl>
                                          <p:spTgt spid="53"/>
                                        </p:tgtEl>
                                        <p:attrNameLst>
                                          <p:attrName>ppt_w</p:attrName>
                                        </p:attrNameLst>
                                      </p:cBhvr>
                                      <p:tavLst>
                                        <p:tav tm="0">
                                          <p:val>
                                            <p:fltVal val="0"/>
                                          </p:val>
                                        </p:tav>
                                        <p:tav tm="100000">
                                          <p:val>
                                            <p:strVal val="#ppt_w"/>
                                          </p:val>
                                        </p:tav>
                                      </p:tavLst>
                                    </p:anim>
                                    <p:anim calcmode="lin" valueType="num">
                                      <p:cBhvr>
                                        <p:cTn id="99" dur="500" fill="hold"/>
                                        <p:tgtEl>
                                          <p:spTgt spid="53"/>
                                        </p:tgtEl>
                                        <p:attrNameLst>
                                          <p:attrName>ppt_h</p:attrName>
                                        </p:attrNameLst>
                                      </p:cBhvr>
                                      <p:tavLst>
                                        <p:tav tm="0">
                                          <p:val>
                                            <p:fltVal val="0"/>
                                          </p:val>
                                        </p:tav>
                                        <p:tav tm="100000">
                                          <p:val>
                                            <p:strVal val="#ppt_h"/>
                                          </p:val>
                                        </p:tav>
                                      </p:tavLst>
                                    </p:anim>
                                    <p:animEffect transition="in" filter="fade">
                                      <p:cBhvr>
                                        <p:cTn id="10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45" grpId="0" autoUpdateAnimBg="0"/>
      <p:bldP spid="46" grpId="0" autoUpdateAnimBg="0"/>
      <p:bldP spid="47" grpId="0" autoUpdateAnimBg="0"/>
      <p:bldP spid="48" grpId="0" autoUpdateAnimBg="0"/>
      <p:bldP spid="49" grpId="0" autoUpdateAnimBg="0"/>
      <p:bldP spid="51" grpId="0" autoUpdateAnimBg="0"/>
      <p:bldP spid="52" grpId="0" autoUpdateAnimBg="0"/>
      <p:bldP spid="53" grpId="0" autoUpdateAnimBg="0"/>
      <p:bldP spid="5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31">
            <a:extLst>
              <a:ext uri="{FF2B5EF4-FFF2-40B4-BE49-F238E27FC236}">
                <a16:creationId xmlns:a16="http://schemas.microsoft.com/office/drawing/2014/main" id="{3BD1C968-DFDB-C3C3-71B5-C61F99235DFE}"/>
              </a:ext>
            </a:extLst>
          </p:cNvPr>
          <p:cNvCxnSpPr>
            <a:cxnSpLocks/>
          </p:cNvCxnSpPr>
          <p:nvPr/>
        </p:nvCxnSpPr>
        <p:spPr>
          <a:xfrm flipH="1">
            <a:off x="0" y="4872038"/>
            <a:ext cx="12192000"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 name="Skupina 1">
            <a:extLst>
              <a:ext uri="{FF2B5EF4-FFF2-40B4-BE49-F238E27FC236}">
                <a16:creationId xmlns:a16="http://schemas.microsoft.com/office/drawing/2014/main" id="{2594B45B-9ED3-858E-D42C-4DC959192D14}"/>
              </a:ext>
            </a:extLst>
          </p:cNvPr>
          <p:cNvGrpSpPr>
            <a:grpSpLocks/>
          </p:cNvGrpSpPr>
          <p:nvPr/>
        </p:nvGrpSpPr>
        <p:grpSpPr bwMode="auto">
          <a:xfrm>
            <a:off x="0" y="173038"/>
            <a:ext cx="12192000" cy="1454150"/>
            <a:chOff x="0" y="173038"/>
            <a:chExt cx="12192000" cy="1454150"/>
          </a:xfrm>
        </p:grpSpPr>
        <p:sp>
          <p:nvSpPr>
            <p:cNvPr id="18" name="Rectangle 203">
              <a:extLst>
                <a:ext uri="{FF2B5EF4-FFF2-40B4-BE49-F238E27FC236}">
                  <a16:creationId xmlns:a16="http://schemas.microsoft.com/office/drawing/2014/main" id="{121B53F7-8EE7-CBD7-6FAA-38EFBBD86E5C}"/>
                </a:ext>
              </a:extLst>
            </p:cNvPr>
            <p:cNvSpPr/>
            <p:nvPr/>
          </p:nvSpPr>
          <p:spPr bwMode="auto">
            <a:xfrm>
              <a:off x="0" y="296863"/>
              <a:ext cx="1824038" cy="258762"/>
            </a:xfrm>
            <a:prstGeom prst="rect">
              <a:avLst/>
            </a:prstGeom>
            <a:solidFill>
              <a:srgbClr val="E351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1" name="Rectangle 204">
              <a:extLst>
                <a:ext uri="{FF2B5EF4-FFF2-40B4-BE49-F238E27FC236}">
                  <a16:creationId xmlns:a16="http://schemas.microsoft.com/office/drawing/2014/main" id="{BA13DA6D-93FB-E303-1C84-50F00AFE829D}"/>
                </a:ext>
              </a:extLst>
            </p:cNvPr>
            <p:cNvSpPr/>
            <p:nvPr/>
          </p:nvSpPr>
          <p:spPr bwMode="auto">
            <a:xfrm flipV="1">
              <a:off x="2563813" y="1589088"/>
              <a:ext cx="9628187" cy="11112"/>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23579" name="Content Placeholder 7">
              <a:extLst>
                <a:ext uri="{FF2B5EF4-FFF2-40B4-BE49-F238E27FC236}">
                  <a16:creationId xmlns:a16="http://schemas.microsoft.com/office/drawing/2014/main" id="{0C6D28C1-1328-99B2-6868-781F24C25A97}"/>
                </a:ext>
              </a:extLst>
            </p:cNvPr>
            <p:cNvSpPr txBox="1">
              <a:spLocks noChangeArrowheads="1"/>
            </p:cNvSpPr>
            <p:nvPr/>
          </p:nvSpPr>
          <p:spPr bwMode="auto">
            <a:xfrm>
              <a:off x="1376363" y="173038"/>
              <a:ext cx="84693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Arial" panose="020B0604020202020204" pitchFamily="34" charset="0"/>
                <a:buNone/>
              </a:pPr>
              <a:r>
                <a:rPr lang="cs-CZ" altLang="cs-CZ" sz="6600">
                  <a:solidFill>
                    <a:srgbClr val="3C3C3C"/>
                  </a:solidFill>
                  <a:latin typeface="Impact" panose="020B0806030902050204" pitchFamily="34" charset="0"/>
                  <a:cs typeface="Arial" panose="020B0604020202020204" pitchFamily="34" charset="0"/>
                </a:rPr>
                <a:t>CO DĚLÁME</a:t>
              </a:r>
              <a:r>
                <a:rPr lang="cs-CZ" altLang="cs-CZ" sz="7200" b="1">
                  <a:solidFill>
                    <a:srgbClr val="3C3C3C"/>
                  </a:solidFill>
                  <a:latin typeface="Verdana" panose="020B0604030504040204" pitchFamily="34" charset="0"/>
                  <a:ea typeface="Verdana" panose="020B0604030504040204" pitchFamily="34" charset="0"/>
                  <a:cs typeface="Tahoma" panose="020B0604030504040204" pitchFamily="34" charset="0"/>
                </a:rPr>
                <a:t>?</a:t>
              </a:r>
              <a:endParaRPr lang="en-US" altLang="cs-CZ" sz="5000" b="1">
                <a:solidFill>
                  <a:srgbClr val="3C3C3C"/>
                </a:solidFill>
                <a:latin typeface="Impact" panose="020B0806030902050204" pitchFamily="34" charset="0"/>
                <a:cs typeface="Arial" panose="020B0604020202020204" pitchFamily="34" charset="0"/>
              </a:endParaRPr>
            </a:p>
          </p:txBody>
        </p:sp>
        <p:sp>
          <p:nvSpPr>
            <p:cNvPr id="22" name="Content Placeholder 7">
              <a:extLst>
                <a:ext uri="{FF2B5EF4-FFF2-40B4-BE49-F238E27FC236}">
                  <a16:creationId xmlns:a16="http://schemas.microsoft.com/office/drawing/2014/main" id="{EF01E4BB-C57F-2EB8-5E1E-14079F0F3CE0}"/>
                </a:ext>
              </a:extLst>
            </p:cNvPr>
            <p:cNvSpPr txBox="1">
              <a:spLocks/>
            </p:cNvSpPr>
            <p:nvPr/>
          </p:nvSpPr>
          <p:spPr bwMode="auto">
            <a:xfrm>
              <a:off x="4865688" y="1219200"/>
              <a:ext cx="6086475" cy="407988"/>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cs-CZ" sz="2050" dirty="0">
                  <a:solidFill>
                    <a:srgbClr val="DC588D"/>
                  </a:solidFill>
                  <a:latin typeface="Impact" panose="020B0806030902050204" pitchFamily="34" charset="0"/>
                  <a:cs typeface="Arial" panose="020B0604020202020204" pitchFamily="34" charset="0"/>
                </a:rPr>
                <a:t>hledáme ideální cesty k dosažení Vašich cílů</a:t>
              </a:r>
            </a:p>
          </p:txBody>
        </p:sp>
      </p:grpSp>
      <p:grpSp>
        <p:nvGrpSpPr>
          <p:cNvPr id="6" name="Skupina 5">
            <a:extLst>
              <a:ext uri="{FF2B5EF4-FFF2-40B4-BE49-F238E27FC236}">
                <a16:creationId xmlns:a16="http://schemas.microsoft.com/office/drawing/2014/main" id="{00AB3C38-0381-6B8D-8C1E-3F429439F9BE}"/>
              </a:ext>
            </a:extLst>
          </p:cNvPr>
          <p:cNvGrpSpPr>
            <a:grpSpLocks/>
          </p:cNvGrpSpPr>
          <p:nvPr/>
        </p:nvGrpSpPr>
        <p:grpSpPr bwMode="auto">
          <a:xfrm>
            <a:off x="0" y="5311775"/>
            <a:ext cx="4064000" cy="1279525"/>
            <a:chOff x="0" y="5311775"/>
            <a:chExt cx="4064000" cy="1279525"/>
          </a:xfrm>
        </p:grpSpPr>
        <p:sp>
          <p:nvSpPr>
            <p:cNvPr id="17" name="Content Placeholder 7">
              <a:extLst>
                <a:ext uri="{FF2B5EF4-FFF2-40B4-BE49-F238E27FC236}">
                  <a16:creationId xmlns:a16="http://schemas.microsoft.com/office/drawing/2014/main" id="{A1DEBBCB-604B-F93D-3A58-4ADF71155447}"/>
                </a:ext>
              </a:extLst>
            </p:cNvPr>
            <p:cNvSpPr txBox="1">
              <a:spLocks/>
            </p:cNvSpPr>
            <p:nvPr/>
          </p:nvSpPr>
          <p:spPr>
            <a:xfrm>
              <a:off x="0" y="5311775"/>
              <a:ext cx="4064000" cy="368300"/>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cs-CZ" sz="1800" dirty="0">
                  <a:solidFill>
                    <a:schemeClr val="bg1">
                      <a:lumMod val="10000"/>
                    </a:schemeClr>
                  </a:solidFill>
                  <a:latin typeface="+mj-lt"/>
                </a:rPr>
                <a:t>Poradenství</a:t>
              </a:r>
            </a:p>
          </p:txBody>
        </p:sp>
        <p:sp>
          <p:nvSpPr>
            <p:cNvPr id="27" name="Content Placeholder 7">
              <a:extLst>
                <a:ext uri="{FF2B5EF4-FFF2-40B4-BE49-F238E27FC236}">
                  <a16:creationId xmlns:a16="http://schemas.microsoft.com/office/drawing/2014/main" id="{0C0490C7-DEE4-6512-A424-D660E0B54BC6}"/>
                </a:ext>
              </a:extLst>
            </p:cNvPr>
            <p:cNvSpPr txBox="1">
              <a:spLocks/>
            </p:cNvSpPr>
            <p:nvPr/>
          </p:nvSpPr>
          <p:spPr>
            <a:xfrm>
              <a:off x="0" y="5767388"/>
              <a:ext cx="4064000" cy="823912"/>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cs-CZ" sz="1400" dirty="0">
                  <a:solidFill>
                    <a:schemeClr val="bg1">
                      <a:lumMod val="10000"/>
                    </a:schemeClr>
                  </a:solidFill>
                  <a:latin typeface="+mj-lt"/>
                </a:rPr>
                <a:t>Analýza stavu</a:t>
              </a:r>
            </a:p>
            <a:p>
              <a:pPr marL="0" indent="0" algn="ctr">
                <a:buFont typeface="Arial" pitchFamily="34" charset="0"/>
                <a:buNone/>
                <a:defRPr/>
              </a:pPr>
              <a:r>
                <a:rPr lang="cs-CZ" sz="1400" dirty="0">
                  <a:solidFill>
                    <a:schemeClr val="bg1">
                      <a:lumMod val="10000"/>
                    </a:schemeClr>
                  </a:solidFill>
                  <a:latin typeface="+mj-lt"/>
                </a:rPr>
                <a:t>Identifikace rizik</a:t>
              </a:r>
            </a:p>
            <a:p>
              <a:pPr marL="0" indent="0" algn="ctr">
                <a:buFont typeface="Arial" pitchFamily="34" charset="0"/>
                <a:buNone/>
                <a:defRPr/>
              </a:pPr>
              <a:r>
                <a:rPr lang="cs-CZ" sz="1400" dirty="0">
                  <a:solidFill>
                    <a:schemeClr val="bg1">
                      <a:lumMod val="10000"/>
                    </a:schemeClr>
                  </a:solidFill>
                  <a:latin typeface="+mj-lt"/>
                </a:rPr>
                <a:t>Zpracování řešení</a:t>
              </a:r>
            </a:p>
          </p:txBody>
        </p:sp>
      </p:grpSp>
      <p:grpSp>
        <p:nvGrpSpPr>
          <p:cNvPr id="7" name="Skupina 6">
            <a:extLst>
              <a:ext uri="{FF2B5EF4-FFF2-40B4-BE49-F238E27FC236}">
                <a16:creationId xmlns:a16="http://schemas.microsoft.com/office/drawing/2014/main" id="{7E839FCC-4A90-3A49-25E7-432FB57C19B7}"/>
              </a:ext>
            </a:extLst>
          </p:cNvPr>
          <p:cNvGrpSpPr>
            <a:grpSpLocks/>
          </p:cNvGrpSpPr>
          <p:nvPr/>
        </p:nvGrpSpPr>
        <p:grpSpPr bwMode="auto">
          <a:xfrm>
            <a:off x="4064000" y="5308600"/>
            <a:ext cx="4064000" cy="1282700"/>
            <a:chOff x="4064000" y="5308600"/>
            <a:chExt cx="4064000" cy="1282700"/>
          </a:xfrm>
        </p:grpSpPr>
        <p:sp>
          <p:nvSpPr>
            <p:cNvPr id="19" name="Content Placeholder 7">
              <a:extLst>
                <a:ext uri="{FF2B5EF4-FFF2-40B4-BE49-F238E27FC236}">
                  <a16:creationId xmlns:a16="http://schemas.microsoft.com/office/drawing/2014/main" id="{21CD2844-CBA2-2B9D-3434-059337188906}"/>
                </a:ext>
              </a:extLst>
            </p:cNvPr>
            <p:cNvSpPr txBox="1">
              <a:spLocks/>
            </p:cNvSpPr>
            <p:nvPr/>
          </p:nvSpPr>
          <p:spPr>
            <a:xfrm>
              <a:off x="4064000" y="5308600"/>
              <a:ext cx="4064000" cy="369888"/>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cs-CZ" sz="1800" dirty="0">
                  <a:solidFill>
                    <a:schemeClr val="bg1">
                      <a:lumMod val="10000"/>
                    </a:schemeClr>
                  </a:solidFill>
                  <a:latin typeface="+mj-lt"/>
                </a:rPr>
                <a:t>Projekčně – inženýrská činnost</a:t>
              </a:r>
            </a:p>
          </p:txBody>
        </p:sp>
        <p:sp>
          <p:nvSpPr>
            <p:cNvPr id="28" name="Content Placeholder 7">
              <a:extLst>
                <a:ext uri="{FF2B5EF4-FFF2-40B4-BE49-F238E27FC236}">
                  <a16:creationId xmlns:a16="http://schemas.microsoft.com/office/drawing/2014/main" id="{C9A2A69E-7F12-0DA7-00C2-391409144AD7}"/>
                </a:ext>
              </a:extLst>
            </p:cNvPr>
            <p:cNvSpPr txBox="1">
              <a:spLocks/>
            </p:cNvSpPr>
            <p:nvPr/>
          </p:nvSpPr>
          <p:spPr>
            <a:xfrm>
              <a:off x="4064000" y="5767388"/>
              <a:ext cx="4064000" cy="823912"/>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cs-CZ" sz="1400" dirty="0">
                  <a:solidFill>
                    <a:schemeClr val="bg1">
                      <a:lumMod val="10000"/>
                    </a:schemeClr>
                  </a:solidFill>
                  <a:latin typeface="+mj-lt"/>
                </a:rPr>
                <a:t>Koordinace činností</a:t>
              </a:r>
            </a:p>
            <a:p>
              <a:pPr marL="0" indent="0" algn="ctr">
                <a:buFont typeface="Arial" pitchFamily="34" charset="0"/>
                <a:buNone/>
                <a:defRPr/>
              </a:pPr>
              <a:r>
                <a:rPr lang="cs-CZ" sz="1400" dirty="0">
                  <a:solidFill>
                    <a:schemeClr val="bg1">
                      <a:lumMod val="10000"/>
                    </a:schemeClr>
                  </a:solidFill>
                  <a:latin typeface="+mj-lt"/>
                </a:rPr>
                <a:t>Zpracování dokumentace</a:t>
              </a:r>
            </a:p>
            <a:p>
              <a:pPr marL="0" indent="0" algn="ctr">
                <a:buFont typeface="Arial" pitchFamily="34" charset="0"/>
                <a:buNone/>
                <a:defRPr/>
              </a:pPr>
              <a:r>
                <a:rPr lang="cs-CZ" sz="1400" dirty="0">
                  <a:solidFill>
                    <a:schemeClr val="bg1">
                      <a:lumMod val="10000"/>
                    </a:schemeClr>
                  </a:solidFill>
                  <a:latin typeface="+mj-lt"/>
                </a:rPr>
                <a:t>Jednání s dotčenými orgány</a:t>
              </a:r>
            </a:p>
          </p:txBody>
        </p:sp>
      </p:grpSp>
      <p:grpSp>
        <p:nvGrpSpPr>
          <p:cNvPr id="8" name="Skupina 7">
            <a:extLst>
              <a:ext uri="{FF2B5EF4-FFF2-40B4-BE49-F238E27FC236}">
                <a16:creationId xmlns:a16="http://schemas.microsoft.com/office/drawing/2014/main" id="{147CFD49-85E6-539D-7DB9-1D09632A4615}"/>
              </a:ext>
            </a:extLst>
          </p:cNvPr>
          <p:cNvGrpSpPr>
            <a:grpSpLocks/>
          </p:cNvGrpSpPr>
          <p:nvPr/>
        </p:nvGrpSpPr>
        <p:grpSpPr bwMode="auto">
          <a:xfrm>
            <a:off x="8128000" y="5308600"/>
            <a:ext cx="4064000" cy="1282700"/>
            <a:chOff x="8128000" y="5308600"/>
            <a:chExt cx="4064000" cy="1282700"/>
          </a:xfrm>
        </p:grpSpPr>
        <p:sp>
          <p:nvSpPr>
            <p:cNvPr id="23" name="Content Placeholder 7">
              <a:extLst>
                <a:ext uri="{FF2B5EF4-FFF2-40B4-BE49-F238E27FC236}">
                  <a16:creationId xmlns:a16="http://schemas.microsoft.com/office/drawing/2014/main" id="{D373FFA0-6A17-B9D2-9D73-900998867F68}"/>
                </a:ext>
              </a:extLst>
            </p:cNvPr>
            <p:cNvSpPr txBox="1">
              <a:spLocks/>
            </p:cNvSpPr>
            <p:nvPr/>
          </p:nvSpPr>
          <p:spPr>
            <a:xfrm>
              <a:off x="8128000" y="5308600"/>
              <a:ext cx="4064000" cy="369888"/>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cs-CZ" sz="1800" dirty="0">
                  <a:solidFill>
                    <a:schemeClr val="bg1">
                      <a:lumMod val="10000"/>
                    </a:schemeClr>
                  </a:solidFill>
                  <a:latin typeface="+mj-lt"/>
                </a:rPr>
                <a:t>Autorský dozor</a:t>
              </a:r>
            </a:p>
          </p:txBody>
        </p:sp>
        <p:sp>
          <p:nvSpPr>
            <p:cNvPr id="37" name="Content Placeholder 7">
              <a:extLst>
                <a:ext uri="{FF2B5EF4-FFF2-40B4-BE49-F238E27FC236}">
                  <a16:creationId xmlns:a16="http://schemas.microsoft.com/office/drawing/2014/main" id="{B579A069-2554-8AE7-68F6-AC0E44F0C466}"/>
                </a:ext>
              </a:extLst>
            </p:cNvPr>
            <p:cNvSpPr txBox="1">
              <a:spLocks/>
            </p:cNvSpPr>
            <p:nvPr/>
          </p:nvSpPr>
          <p:spPr>
            <a:xfrm>
              <a:off x="8128000" y="5767388"/>
              <a:ext cx="4064000" cy="823912"/>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cs-CZ" sz="1400" dirty="0">
                  <a:solidFill>
                    <a:schemeClr val="bg1">
                      <a:lumMod val="10000"/>
                    </a:schemeClr>
                  </a:solidFill>
                  <a:latin typeface="+mj-lt"/>
                </a:rPr>
                <a:t>Soulad s projektovou dokumentací</a:t>
              </a:r>
            </a:p>
            <a:p>
              <a:pPr marL="0" indent="0" algn="ctr">
                <a:buFont typeface="Arial" pitchFamily="34" charset="0"/>
                <a:buNone/>
                <a:defRPr/>
              </a:pPr>
              <a:r>
                <a:rPr lang="cs-CZ" sz="1400" dirty="0">
                  <a:solidFill>
                    <a:schemeClr val="bg1">
                      <a:lumMod val="10000"/>
                    </a:schemeClr>
                  </a:solidFill>
                  <a:latin typeface="+mj-lt"/>
                </a:rPr>
                <a:t>Koordinace s realizací a investorem</a:t>
              </a:r>
            </a:p>
            <a:p>
              <a:pPr marL="0" indent="0" algn="ctr">
                <a:buFont typeface="Arial" pitchFamily="34" charset="0"/>
                <a:buNone/>
                <a:defRPr/>
              </a:pPr>
              <a:r>
                <a:rPr lang="cs-CZ" sz="1400" dirty="0">
                  <a:solidFill>
                    <a:schemeClr val="bg1">
                      <a:lumMod val="10000"/>
                    </a:schemeClr>
                  </a:solidFill>
                  <a:latin typeface="+mj-lt"/>
                </a:rPr>
                <a:t>Kontrola kvality a rozpočtu</a:t>
              </a:r>
            </a:p>
          </p:txBody>
        </p:sp>
      </p:grpSp>
      <p:grpSp>
        <p:nvGrpSpPr>
          <p:cNvPr id="5" name="Skupina 4">
            <a:extLst>
              <a:ext uri="{FF2B5EF4-FFF2-40B4-BE49-F238E27FC236}">
                <a16:creationId xmlns:a16="http://schemas.microsoft.com/office/drawing/2014/main" id="{4B41952C-80C7-6977-082C-4D449D431671}"/>
              </a:ext>
            </a:extLst>
          </p:cNvPr>
          <p:cNvGrpSpPr>
            <a:grpSpLocks/>
          </p:cNvGrpSpPr>
          <p:nvPr/>
        </p:nvGrpSpPr>
        <p:grpSpPr bwMode="auto">
          <a:xfrm>
            <a:off x="8659813" y="1492250"/>
            <a:ext cx="3001962" cy="3808413"/>
            <a:chOff x="8659813" y="1492250"/>
            <a:chExt cx="3001962" cy="3808413"/>
          </a:xfrm>
        </p:grpSpPr>
        <p:pic>
          <p:nvPicPr>
            <p:cNvPr id="23568" name="Obrázek 42" descr="Obsah obrázku text&#10;&#10;Popis byl vytvořen automaticky">
              <a:extLst>
                <a:ext uri="{FF2B5EF4-FFF2-40B4-BE49-F238E27FC236}">
                  <a16:creationId xmlns:a16="http://schemas.microsoft.com/office/drawing/2014/main" id="{2C0AF702-87CF-4979-43E2-5519E020C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9813" y="1492250"/>
              <a:ext cx="3001962"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Ovál 41">
              <a:extLst>
                <a:ext uri="{FF2B5EF4-FFF2-40B4-BE49-F238E27FC236}">
                  <a16:creationId xmlns:a16="http://schemas.microsoft.com/office/drawing/2014/main" id="{A7959D8F-76D8-266E-6940-7F9502F36096}"/>
                </a:ext>
              </a:extLst>
            </p:cNvPr>
            <p:cNvSpPr/>
            <p:nvPr/>
          </p:nvSpPr>
          <p:spPr>
            <a:xfrm>
              <a:off x="9731375" y="4456113"/>
              <a:ext cx="842963" cy="844550"/>
            </a:xfrm>
            <a:prstGeom prst="ellipse">
              <a:avLst/>
            </a:prstGeom>
            <a:solidFill>
              <a:schemeClr val="bg1"/>
            </a:solidFill>
            <a:ln w="3175">
              <a:solidFill>
                <a:schemeClr val="tx1"/>
              </a:solidFill>
            </a:ln>
            <a:effectLst>
              <a:outerShdw blurRad="635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23570" name="Grafický objekt 4">
              <a:extLst>
                <a:ext uri="{FF2B5EF4-FFF2-40B4-BE49-F238E27FC236}">
                  <a16:creationId xmlns:a16="http://schemas.microsoft.com/office/drawing/2014/main" id="{07B69337-64A8-CF18-1B95-9ED0ECB382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9338" y="4622800"/>
              <a:ext cx="4397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Skupina 2">
            <a:extLst>
              <a:ext uri="{FF2B5EF4-FFF2-40B4-BE49-F238E27FC236}">
                <a16:creationId xmlns:a16="http://schemas.microsoft.com/office/drawing/2014/main" id="{6A28B4FD-1A44-A53C-49E4-CC0E9786BA4D}"/>
              </a:ext>
            </a:extLst>
          </p:cNvPr>
          <p:cNvGrpSpPr>
            <a:grpSpLocks/>
          </p:cNvGrpSpPr>
          <p:nvPr/>
        </p:nvGrpSpPr>
        <p:grpSpPr bwMode="auto">
          <a:xfrm>
            <a:off x="812800" y="1689100"/>
            <a:ext cx="2420938" cy="3603625"/>
            <a:chOff x="812800" y="1689100"/>
            <a:chExt cx="2420938" cy="3603625"/>
          </a:xfrm>
        </p:grpSpPr>
        <p:pic>
          <p:nvPicPr>
            <p:cNvPr id="23565" name="Obrázek 11" descr="Obsah obrázku text, místnost&#10;&#10;Popis byl vytvořen automaticky">
              <a:extLst>
                <a:ext uri="{FF2B5EF4-FFF2-40B4-BE49-F238E27FC236}">
                  <a16:creationId xmlns:a16="http://schemas.microsoft.com/office/drawing/2014/main" id="{ACFCD514-9479-6638-4DD5-0D8C0BB89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 y="1689100"/>
              <a:ext cx="2420938"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ál 39">
              <a:extLst>
                <a:ext uri="{FF2B5EF4-FFF2-40B4-BE49-F238E27FC236}">
                  <a16:creationId xmlns:a16="http://schemas.microsoft.com/office/drawing/2014/main" id="{2DE57A9C-7271-9707-560C-A890AA509A02}"/>
                </a:ext>
              </a:extLst>
            </p:cNvPr>
            <p:cNvSpPr/>
            <p:nvPr/>
          </p:nvSpPr>
          <p:spPr>
            <a:xfrm>
              <a:off x="1611313" y="4449763"/>
              <a:ext cx="844550" cy="842962"/>
            </a:xfrm>
            <a:prstGeom prst="ellipse">
              <a:avLst/>
            </a:prstGeom>
            <a:solidFill>
              <a:schemeClr val="bg1"/>
            </a:solidFill>
            <a:ln w="3175">
              <a:solidFill>
                <a:schemeClr val="tx1"/>
              </a:solidFill>
            </a:ln>
            <a:effectLst>
              <a:outerShdw blurRad="635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23567" name="Grafický objekt 6">
              <a:extLst>
                <a:ext uri="{FF2B5EF4-FFF2-40B4-BE49-F238E27FC236}">
                  <a16:creationId xmlns:a16="http://schemas.microsoft.com/office/drawing/2014/main" id="{4698BE67-DAB6-4C02-9EB2-496E384EB2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6888" y="4630738"/>
              <a:ext cx="5302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Skupina 3">
            <a:extLst>
              <a:ext uri="{FF2B5EF4-FFF2-40B4-BE49-F238E27FC236}">
                <a16:creationId xmlns:a16="http://schemas.microsoft.com/office/drawing/2014/main" id="{EF3910F0-4D53-E95D-EB79-647F78BFE903}"/>
              </a:ext>
            </a:extLst>
          </p:cNvPr>
          <p:cNvGrpSpPr>
            <a:grpSpLocks/>
          </p:cNvGrpSpPr>
          <p:nvPr/>
        </p:nvGrpSpPr>
        <p:grpSpPr bwMode="auto">
          <a:xfrm>
            <a:off x="5008563" y="2224088"/>
            <a:ext cx="2208212" cy="3068637"/>
            <a:chOff x="5008563" y="2224088"/>
            <a:chExt cx="2208212" cy="3068637"/>
          </a:xfrm>
        </p:grpSpPr>
        <p:pic>
          <p:nvPicPr>
            <p:cNvPr id="23562" name="Obrázek 14" descr="Obsah obrázku text&#10;&#10;Popis byl vytvořen automaticky">
              <a:extLst>
                <a:ext uri="{FF2B5EF4-FFF2-40B4-BE49-F238E27FC236}">
                  <a16:creationId xmlns:a16="http://schemas.microsoft.com/office/drawing/2014/main" id="{A9FDECF4-7124-741C-DCFF-CC0E0351C2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8563" y="2224088"/>
              <a:ext cx="2208212"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Ovál 40">
              <a:extLst>
                <a:ext uri="{FF2B5EF4-FFF2-40B4-BE49-F238E27FC236}">
                  <a16:creationId xmlns:a16="http://schemas.microsoft.com/office/drawing/2014/main" id="{FEBFDBD9-3216-353A-7FBA-4ACED97B733D}"/>
                </a:ext>
              </a:extLst>
            </p:cNvPr>
            <p:cNvSpPr/>
            <p:nvPr/>
          </p:nvSpPr>
          <p:spPr>
            <a:xfrm>
              <a:off x="5673725" y="4449763"/>
              <a:ext cx="844550" cy="842962"/>
            </a:xfrm>
            <a:prstGeom prst="ellipse">
              <a:avLst/>
            </a:prstGeom>
            <a:solidFill>
              <a:schemeClr val="bg1"/>
            </a:solidFill>
            <a:ln w="3175">
              <a:solidFill>
                <a:schemeClr val="tx1"/>
              </a:solidFill>
            </a:ln>
            <a:effectLst>
              <a:outerShdw blurRad="635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23564" name="Grafický objekt 8">
              <a:extLst>
                <a:ext uri="{FF2B5EF4-FFF2-40B4-BE49-F238E27FC236}">
                  <a16:creationId xmlns:a16="http://schemas.microsoft.com/office/drawing/2014/main" id="{FBB11F5D-3301-80F8-42CA-89AAC350E5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2163" y="4632325"/>
              <a:ext cx="4953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par>
                          <p:cTn id="11" fill="hold" nodeType="afterGroup">
                            <p:stCondLst>
                              <p:cond delay="500"/>
                            </p:stCondLst>
                            <p:childTnLst>
                              <p:par>
                                <p:cTn id="12" presetID="14"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4"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31">
            <a:extLst>
              <a:ext uri="{FF2B5EF4-FFF2-40B4-BE49-F238E27FC236}">
                <a16:creationId xmlns:a16="http://schemas.microsoft.com/office/drawing/2014/main" id="{B5DB9D66-3F9B-4FCE-A07E-702DA7B18F02}"/>
              </a:ext>
            </a:extLst>
          </p:cNvPr>
          <p:cNvCxnSpPr>
            <a:cxnSpLocks/>
          </p:cNvCxnSpPr>
          <p:nvPr/>
        </p:nvCxnSpPr>
        <p:spPr>
          <a:xfrm flipH="1">
            <a:off x="0" y="4872038"/>
            <a:ext cx="12192000"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 name="Skupina 1">
            <a:extLst>
              <a:ext uri="{FF2B5EF4-FFF2-40B4-BE49-F238E27FC236}">
                <a16:creationId xmlns:a16="http://schemas.microsoft.com/office/drawing/2014/main" id="{313287D1-5109-3317-73BF-7DFC4BD8D3EC}"/>
              </a:ext>
            </a:extLst>
          </p:cNvPr>
          <p:cNvGrpSpPr>
            <a:grpSpLocks/>
          </p:cNvGrpSpPr>
          <p:nvPr/>
        </p:nvGrpSpPr>
        <p:grpSpPr bwMode="auto">
          <a:xfrm>
            <a:off x="0" y="173038"/>
            <a:ext cx="12192000" cy="1454150"/>
            <a:chOff x="0" y="173038"/>
            <a:chExt cx="12192000" cy="1454150"/>
          </a:xfrm>
        </p:grpSpPr>
        <p:sp>
          <p:nvSpPr>
            <p:cNvPr id="18" name="Rectangle 203">
              <a:extLst>
                <a:ext uri="{FF2B5EF4-FFF2-40B4-BE49-F238E27FC236}">
                  <a16:creationId xmlns:a16="http://schemas.microsoft.com/office/drawing/2014/main" id="{AFCBAF28-001D-5AE3-0B7E-A211C24FAD2C}"/>
                </a:ext>
              </a:extLst>
            </p:cNvPr>
            <p:cNvSpPr/>
            <p:nvPr/>
          </p:nvSpPr>
          <p:spPr bwMode="auto">
            <a:xfrm>
              <a:off x="0" y="296863"/>
              <a:ext cx="1824038" cy="258762"/>
            </a:xfrm>
            <a:prstGeom prst="rect">
              <a:avLst/>
            </a:prstGeom>
            <a:solidFill>
              <a:srgbClr val="E351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1" name="Rectangle 204">
              <a:extLst>
                <a:ext uri="{FF2B5EF4-FFF2-40B4-BE49-F238E27FC236}">
                  <a16:creationId xmlns:a16="http://schemas.microsoft.com/office/drawing/2014/main" id="{2C3A5E62-4504-EC6A-6977-5B6A4FEF7A9E}"/>
                </a:ext>
              </a:extLst>
            </p:cNvPr>
            <p:cNvSpPr/>
            <p:nvPr/>
          </p:nvSpPr>
          <p:spPr bwMode="auto">
            <a:xfrm flipV="1">
              <a:off x="2563813" y="1589088"/>
              <a:ext cx="9628187" cy="11112"/>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25627" name="Content Placeholder 7">
              <a:extLst>
                <a:ext uri="{FF2B5EF4-FFF2-40B4-BE49-F238E27FC236}">
                  <a16:creationId xmlns:a16="http://schemas.microsoft.com/office/drawing/2014/main" id="{24E650CE-A7E7-8024-4D02-5FED37F7E90F}"/>
                </a:ext>
              </a:extLst>
            </p:cNvPr>
            <p:cNvSpPr txBox="1">
              <a:spLocks noChangeArrowheads="1"/>
            </p:cNvSpPr>
            <p:nvPr/>
          </p:nvSpPr>
          <p:spPr bwMode="auto">
            <a:xfrm>
              <a:off x="1376363" y="173038"/>
              <a:ext cx="84693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Arial" panose="020B0604020202020204" pitchFamily="34" charset="0"/>
                <a:buNone/>
              </a:pPr>
              <a:r>
                <a:rPr lang="cs-CZ" altLang="cs-CZ" sz="6600">
                  <a:solidFill>
                    <a:srgbClr val="3C3C3C"/>
                  </a:solidFill>
                  <a:latin typeface="Impact" panose="020B0806030902050204" pitchFamily="34" charset="0"/>
                  <a:cs typeface="Arial" panose="020B0604020202020204" pitchFamily="34" charset="0"/>
                </a:rPr>
                <a:t>CO DĚLÁME</a:t>
              </a:r>
              <a:r>
                <a:rPr lang="cs-CZ" altLang="cs-CZ" sz="7200" b="1">
                  <a:solidFill>
                    <a:srgbClr val="3C3C3C"/>
                  </a:solidFill>
                  <a:latin typeface="Verdana" panose="020B0604030504040204" pitchFamily="34" charset="0"/>
                  <a:ea typeface="Verdana" panose="020B0604030504040204" pitchFamily="34" charset="0"/>
                  <a:cs typeface="Tahoma" panose="020B0604030504040204" pitchFamily="34" charset="0"/>
                </a:rPr>
                <a:t>?</a:t>
              </a:r>
              <a:endParaRPr lang="en-US" altLang="cs-CZ" sz="5000" b="1">
                <a:solidFill>
                  <a:srgbClr val="3C3C3C"/>
                </a:solidFill>
                <a:latin typeface="Impact" panose="020B0806030902050204" pitchFamily="34" charset="0"/>
                <a:cs typeface="Arial" panose="020B0604020202020204" pitchFamily="34" charset="0"/>
              </a:endParaRPr>
            </a:p>
          </p:txBody>
        </p:sp>
        <p:sp>
          <p:nvSpPr>
            <p:cNvPr id="22" name="Content Placeholder 7">
              <a:extLst>
                <a:ext uri="{FF2B5EF4-FFF2-40B4-BE49-F238E27FC236}">
                  <a16:creationId xmlns:a16="http://schemas.microsoft.com/office/drawing/2014/main" id="{063139DD-ED5A-BA42-81BF-B1FA2BDC9AFA}"/>
                </a:ext>
              </a:extLst>
            </p:cNvPr>
            <p:cNvSpPr txBox="1">
              <a:spLocks/>
            </p:cNvSpPr>
            <p:nvPr/>
          </p:nvSpPr>
          <p:spPr bwMode="auto">
            <a:xfrm>
              <a:off x="4865688" y="1219200"/>
              <a:ext cx="6086475" cy="407988"/>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cs-CZ" sz="2050" dirty="0">
                  <a:solidFill>
                    <a:srgbClr val="DC588D"/>
                  </a:solidFill>
                  <a:latin typeface="Impact" panose="020B0806030902050204" pitchFamily="34" charset="0"/>
                  <a:cs typeface="Arial" panose="020B0604020202020204" pitchFamily="34" charset="0"/>
                </a:rPr>
                <a:t>hledáme ideální cesty k dosažení Vašich cílů</a:t>
              </a:r>
            </a:p>
          </p:txBody>
        </p:sp>
      </p:grpSp>
      <p:grpSp>
        <p:nvGrpSpPr>
          <p:cNvPr id="6" name="Skupina 5">
            <a:extLst>
              <a:ext uri="{FF2B5EF4-FFF2-40B4-BE49-F238E27FC236}">
                <a16:creationId xmlns:a16="http://schemas.microsoft.com/office/drawing/2014/main" id="{4D972F7C-2125-33E3-1FE4-2418E58C738E}"/>
              </a:ext>
            </a:extLst>
          </p:cNvPr>
          <p:cNvGrpSpPr>
            <a:grpSpLocks/>
          </p:cNvGrpSpPr>
          <p:nvPr/>
        </p:nvGrpSpPr>
        <p:grpSpPr bwMode="auto">
          <a:xfrm>
            <a:off x="0" y="5311775"/>
            <a:ext cx="4064000" cy="1279525"/>
            <a:chOff x="0" y="5311775"/>
            <a:chExt cx="4064000" cy="1279525"/>
          </a:xfrm>
        </p:grpSpPr>
        <p:sp>
          <p:nvSpPr>
            <p:cNvPr id="17" name="Content Placeholder 7">
              <a:extLst>
                <a:ext uri="{FF2B5EF4-FFF2-40B4-BE49-F238E27FC236}">
                  <a16:creationId xmlns:a16="http://schemas.microsoft.com/office/drawing/2014/main" id="{5CFE19B1-2FCD-B080-A9D2-36D74DC2BEF1}"/>
                </a:ext>
              </a:extLst>
            </p:cNvPr>
            <p:cNvSpPr txBox="1">
              <a:spLocks/>
            </p:cNvSpPr>
            <p:nvPr/>
          </p:nvSpPr>
          <p:spPr>
            <a:xfrm>
              <a:off x="0" y="5311775"/>
              <a:ext cx="4064000" cy="368300"/>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cs-CZ" sz="1800" dirty="0">
                  <a:solidFill>
                    <a:schemeClr val="bg1">
                      <a:lumMod val="10000"/>
                    </a:schemeClr>
                  </a:solidFill>
                  <a:latin typeface="+mj-lt"/>
                </a:rPr>
                <a:t>Technický dozor</a:t>
              </a:r>
            </a:p>
          </p:txBody>
        </p:sp>
        <p:sp>
          <p:nvSpPr>
            <p:cNvPr id="27" name="Content Placeholder 7">
              <a:extLst>
                <a:ext uri="{FF2B5EF4-FFF2-40B4-BE49-F238E27FC236}">
                  <a16:creationId xmlns:a16="http://schemas.microsoft.com/office/drawing/2014/main" id="{D0507BBF-68F3-C185-0A96-1457EB2D2FC6}"/>
                </a:ext>
              </a:extLst>
            </p:cNvPr>
            <p:cNvSpPr txBox="1">
              <a:spLocks/>
            </p:cNvSpPr>
            <p:nvPr/>
          </p:nvSpPr>
          <p:spPr>
            <a:xfrm>
              <a:off x="0" y="5767388"/>
              <a:ext cx="4064000" cy="823912"/>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cs-CZ" sz="1400" dirty="0">
                  <a:solidFill>
                    <a:schemeClr val="bg1">
                      <a:lumMod val="10000"/>
                    </a:schemeClr>
                  </a:solidFill>
                  <a:latin typeface="+mj-lt"/>
                </a:rPr>
                <a:t>Ochrana investora</a:t>
              </a:r>
            </a:p>
            <a:p>
              <a:pPr marL="0" indent="0" algn="ctr">
                <a:buFont typeface="Arial" pitchFamily="34" charset="0"/>
                <a:buNone/>
                <a:defRPr/>
              </a:pPr>
              <a:r>
                <a:rPr lang="cs-CZ" sz="1400" dirty="0">
                  <a:solidFill>
                    <a:schemeClr val="bg1">
                      <a:lumMod val="10000"/>
                    </a:schemeClr>
                  </a:solidFill>
                  <a:latin typeface="+mj-lt"/>
                </a:rPr>
                <a:t>Důklad na kvalitu zpracování</a:t>
              </a:r>
            </a:p>
            <a:p>
              <a:pPr marL="0" indent="0" algn="ctr">
                <a:buFont typeface="Arial" pitchFamily="34" charset="0"/>
                <a:buNone/>
                <a:defRPr/>
              </a:pPr>
              <a:r>
                <a:rPr lang="cs-CZ" sz="1400" dirty="0">
                  <a:solidFill>
                    <a:schemeClr val="bg1">
                      <a:lumMod val="10000"/>
                    </a:schemeClr>
                  </a:solidFill>
                  <a:latin typeface="+mj-lt"/>
                </a:rPr>
                <a:t>Eliminace chyb</a:t>
              </a:r>
            </a:p>
          </p:txBody>
        </p:sp>
      </p:grpSp>
      <p:grpSp>
        <p:nvGrpSpPr>
          <p:cNvPr id="7" name="Skupina 6">
            <a:extLst>
              <a:ext uri="{FF2B5EF4-FFF2-40B4-BE49-F238E27FC236}">
                <a16:creationId xmlns:a16="http://schemas.microsoft.com/office/drawing/2014/main" id="{17EDF068-CA8E-DA3B-C09A-229BCB908EC0}"/>
              </a:ext>
            </a:extLst>
          </p:cNvPr>
          <p:cNvGrpSpPr>
            <a:grpSpLocks/>
          </p:cNvGrpSpPr>
          <p:nvPr/>
        </p:nvGrpSpPr>
        <p:grpSpPr bwMode="auto">
          <a:xfrm>
            <a:off x="4064000" y="5308600"/>
            <a:ext cx="4064000" cy="1282700"/>
            <a:chOff x="4064000" y="5308600"/>
            <a:chExt cx="4064000" cy="1282700"/>
          </a:xfrm>
        </p:grpSpPr>
        <p:sp>
          <p:nvSpPr>
            <p:cNvPr id="19" name="Content Placeholder 7">
              <a:extLst>
                <a:ext uri="{FF2B5EF4-FFF2-40B4-BE49-F238E27FC236}">
                  <a16:creationId xmlns:a16="http://schemas.microsoft.com/office/drawing/2014/main" id="{5FD75143-9E7F-B098-6070-BAEEE519A410}"/>
                </a:ext>
              </a:extLst>
            </p:cNvPr>
            <p:cNvSpPr txBox="1">
              <a:spLocks/>
            </p:cNvSpPr>
            <p:nvPr/>
          </p:nvSpPr>
          <p:spPr>
            <a:xfrm>
              <a:off x="4064000" y="5308600"/>
              <a:ext cx="4064000" cy="369888"/>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cs-CZ" sz="1800" dirty="0">
                  <a:solidFill>
                    <a:schemeClr val="bg1">
                      <a:lumMod val="10000"/>
                    </a:schemeClr>
                  </a:solidFill>
                  <a:latin typeface="+mj-lt"/>
                </a:rPr>
                <a:t>Projektový management</a:t>
              </a:r>
            </a:p>
          </p:txBody>
        </p:sp>
        <p:sp>
          <p:nvSpPr>
            <p:cNvPr id="28" name="Content Placeholder 7">
              <a:extLst>
                <a:ext uri="{FF2B5EF4-FFF2-40B4-BE49-F238E27FC236}">
                  <a16:creationId xmlns:a16="http://schemas.microsoft.com/office/drawing/2014/main" id="{C627B81B-4319-B9A5-2749-A43382300C94}"/>
                </a:ext>
              </a:extLst>
            </p:cNvPr>
            <p:cNvSpPr txBox="1">
              <a:spLocks/>
            </p:cNvSpPr>
            <p:nvPr/>
          </p:nvSpPr>
          <p:spPr>
            <a:xfrm>
              <a:off x="4064000" y="5767388"/>
              <a:ext cx="4064000" cy="823912"/>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cs-CZ" sz="1400" dirty="0">
                  <a:solidFill>
                    <a:schemeClr val="bg1">
                      <a:lumMod val="10000"/>
                    </a:schemeClr>
                  </a:solidFill>
                  <a:latin typeface="+mj-lt"/>
                </a:rPr>
                <a:t>Komplexní plánování a kontrola</a:t>
              </a:r>
            </a:p>
            <a:p>
              <a:pPr marL="0" indent="0" algn="ctr">
                <a:buFont typeface="Arial" pitchFamily="34" charset="0"/>
                <a:buNone/>
                <a:defRPr/>
              </a:pPr>
              <a:r>
                <a:rPr lang="cs-CZ" sz="1400" dirty="0">
                  <a:solidFill>
                    <a:schemeClr val="bg1">
                      <a:lumMod val="10000"/>
                    </a:schemeClr>
                  </a:solidFill>
                  <a:latin typeface="+mj-lt"/>
                </a:rPr>
                <a:t>Stanovení harmonogramů</a:t>
              </a:r>
            </a:p>
            <a:p>
              <a:pPr marL="0" indent="0" algn="ctr">
                <a:buFont typeface="Arial" pitchFamily="34" charset="0"/>
                <a:buNone/>
                <a:defRPr/>
              </a:pPr>
              <a:r>
                <a:rPr lang="cs-CZ" sz="1400" dirty="0">
                  <a:solidFill>
                    <a:schemeClr val="bg1">
                      <a:lumMod val="10000"/>
                    </a:schemeClr>
                  </a:solidFill>
                  <a:latin typeface="+mj-lt"/>
                </a:rPr>
                <a:t>Dodržení rozpočtu</a:t>
              </a:r>
            </a:p>
          </p:txBody>
        </p:sp>
      </p:grpSp>
      <p:grpSp>
        <p:nvGrpSpPr>
          <p:cNvPr id="8" name="Skupina 7">
            <a:extLst>
              <a:ext uri="{FF2B5EF4-FFF2-40B4-BE49-F238E27FC236}">
                <a16:creationId xmlns:a16="http://schemas.microsoft.com/office/drawing/2014/main" id="{CB1FCCD5-3E55-E27E-F15A-3FC7231683DC}"/>
              </a:ext>
            </a:extLst>
          </p:cNvPr>
          <p:cNvGrpSpPr>
            <a:grpSpLocks/>
          </p:cNvGrpSpPr>
          <p:nvPr/>
        </p:nvGrpSpPr>
        <p:grpSpPr bwMode="auto">
          <a:xfrm>
            <a:off x="8128000" y="5308600"/>
            <a:ext cx="4064000" cy="1282700"/>
            <a:chOff x="8128000" y="5308600"/>
            <a:chExt cx="4064000" cy="1282700"/>
          </a:xfrm>
        </p:grpSpPr>
        <p:sp>
          <p:nvSpPr>
            <p:cNvPr id="23" name="Content Placeholder 7">
              <a:extLst>
                <a:ext uri="{FF2B5EF4-FFF2-40B4-BE49-F238E27FC236}">
                  <a16:creationId xmlns:a16="http://schemas.microsoft.com/office/drawing/2014/main" id="{661644B1-2D2C-A714-ADAF-0A1AEAC45411}"/>
                </a:ext>
              </a:extLst>
            </p:cNvPr>
            <p:cNvSpPr txBox="1">
              <a:spLocks/>
            </p:cNvSpPr>
            <p:nvPr/>
          </p:nvSpPr>
          <p:spPr>
            <a:xfrm>
              <a:off x="8128000" y="5308600"/>
              <a:ext cx="4064000" cy="369888"/>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cs-CZ" sz="1800" dirty="0">
                  <a:solidFill>
                    <a:schemeClr val="bg1">
                      <a:lumMod val="10000"/>
                    </a:schemeClr>
                  </a:solidFill>
                  <a:latin typeface="+mj-lt"/>
                </a:rPr>
                <a:t>Řízení datové infrastruktury</a:t>
              </a:r>
            </a:p>
          </p:txBody>
        </p:sp>
        <p:sp>
          <p:nvSpPr>
            <p:cNvPr id="37" name="Content Placeholder 7">
              <a:extLst>
                <a:ext uri="{FF2B5EF4-FFF2-40B4-BE49-F238E27FC236}">
                  <a16:creationId xmlns:a16="http://schemas.microsoft.com/office/drawing/2014/main" id="{AEC8F68E-8C40-845A-0249-88C825B85CC4}"/>
                </a:ext>
              </a:extLst>
            </p:cNvPr>
            <p:cNvSpPr txBox="1">
              <a:spLocks/>
            </p:cNvSpPr>
            <p:nvPr/>
          </p:nvSpPr>
          <p:spPr>
            <a:xfrm>
              <a:off x="8128000" y="5767388"/>
              <a:ext cx="4064000" cy="823912"/>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cs-CZ" sz="1400" dirty="0">
                  <a:solidFill>
                    <a:schemeClr val="bg1">
                      <a:lumMod val="10000"/>
                    </a:schemeClr>
                  </a:solidFill>
                  <a:latin typeface="+mj-lt"/>
                </a:rPr>
                <a:t>Centrální správa dokumentace prvků</a:t>
              </a:r>
            </a:p>
            <a:p>
              <a:pPr marL="0" indent="0" algn="ctr">
                <a:buFont typeface="Arial" pitchFamily="34" charset="0"/>
                <a:buNone/>
                <a:defRPr/>
              </a:pPr>
              <a:r>
                <a:rPr lang="cs-CZ" sz="1400" dirty="0">
                  <a:solidFill>
                    <a:schemeClr val="bg1">
                      <a:lumMod val="10000"/>
                    </a:schemeClr>
                  </a:solidFill>
                  <a:latin typeface="+mj-lt"/>
                </a:rPr>
                <a:t>Informace o síti v reálném čase</a:t>
              </a:r>
            </a:p>
            <a:p>
              <a:pPr marL="0" indent="0" algn="ctr">
                <a:buFont typeface="Arial" pitchFamily="34" charset="0"/>
                <a:buNone/>
                <a:defRPr/>
              </a:pPr>
              <a:r>
                <a:rPr lang="cs-CZ" sz="1400" dirty="0">
                  <a:solidFill>
                    <a:schemeClr val="bg1">
                      <a:lumMod val="10000"/>
                    </a:schemeClr>
                  </a:solidFill>
                  <a:latin typeface="+mj-lt"/>
                </a:rPr>
                <a:t>Efektivní plánování a využití zdrojů</a:t>
              </a:r>
            </a:p>
          </p:txBody>
        </p:sp>
      </p:grpSp>
      <p:grpSp>
        <p:nvGrpSpPr>
          <p:cNvPr id="5" name="Skupina 4">
            <a:extLst>
              <a:ext uri="{FF2B5EF4-FFF2-40B4-BE49-F238E27FC236}">
                <a16:creationId xmlns:a16="http://schemas.microsoft.com/office/drawing/2014/main" id="{11E83D1B-DC00-12EF-D09E-430D4B55A878}"/>
              </a:ext>
            </a:extLst>
          </p:cNvPr>
          <p:cNvGrpSpPr>
            <a:grpSpLocks/>
          </p:cNvGrpSpPr>
          <p:nvPr/>
        </p:nvGrpSpPr>
        <p:grpSpPr bwMode="auto">
          <a:xfrm>
            <a:off x="8512175" y="1647825"/>
            <a:ext cx="2967038" cy="3652838"/>
            <a:chOff x="8512175" y="1647825"/>
            <a:chExt cx="2967038" cy="3652838"/>
          </a:xfrm>
        </p:grpSpPr>
        <p:pic>
          <p:nvPicPr>
            <p:cNvPr id="25616" name="Obrázek 13" descr="Obsah obrázku text&#10;&#10;Popis byl vytvořen automaticky">
              <a:extLst>
                <a:ext uri="{FF2B5EF4-FFF2-40B4-BE49-F238E27FC236}">
                  <a16:creationId xmlns:a16="http://schemas.microsoft.com/office/drawing/2014/main" id="{636A4C93-FFAA-5502-38B2-1AE58E9A5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466"/>
            <a:stretch>
              <a:fillRect/>
            </a:stretch>
          </p:blipFill>
          <p:spPr bwMode="auto">
            <a:xfrm>
              <a:off x="8512175" y="1647825"/>
              <a:ext cx="2967038"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Ovál 41">
              <a:extLst>
                <a:ext uri="{FF2B5EF4-FFF2-40B4-BE49-F238E27FC236}">
                  <a16:creationId xmlns:a16="http://schemas.microsoft.com/office/drawing/2014/main" id="{ED13792A-BA9C-1A22-66FB-405829B25AE8}"/>
                </a:ext>
              </a:extLst>
            </p:cNvPr>
            <p:cNvSpPr/>
            <p:nvPr/>
          </p:nvSpPr>
          <p:spPr>
            <a:xfrm>
              <a:off x="9731375" y="4456113"/>
              <a:ext cx="842963" cy="844550"/>
            </a:xfrm>
            <a:prstGeom prst="ellipse">
              <a:avLst/>
            </a:prstGeom>
            <a:solidFill>
              <a:schemeClr val="bg1"/>
            </a:solidFill>
            <a:ln w="3175">
              <a:solidFill>
                <a:schemeClr val="tx1"/>
              </a:solidFill>
            </a:ln>
            <a:effectLst>
              <a:outerShdw blurRad="635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25618" name="Grafický objekt 19">
              <a:extLst>
                <a:ext uri="{FF2B5EF4-FFF2-40B4-BE49-F238E27FC236}">
                  <a16:creationId xmlns:a16="http://schemas.microsoft.com/office/drawing/2014/main" id="{8656D281-7FD2-5595-5828-1FF5C6EC1D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3300" y="4635500"/>
              <a:ext cx="533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Skupina 2">
            <a:extLst>
              <a:ext uri="{FF2B5EF4-FFF2-40B4-BE49-F238E27FC236}">
                <a16:creationId xmlns:a16="http://schemas.microsoft.com/office/drawing/2014/main" id="{C8893891-114B-7885-03B4-07473375C9F0}"/>
              </a:ext>
            </a:extLst>
          </p:cNvPr>
          <p:cNvGrpSpPr>
            <a:grpSpLocks/>
          </p:cNvGrpSpPr>
          <p:nvPr/>
        </p:nvGrpSpPr>
        <p:grpSpPr bwMode="auto">
          <a:xfrm>
            <a:off x="458788" y="1093788"/>
            <a:ext cx="3173412" cy="4198937"/>
            <a:chOff x="458788" y="1093788"/>
            <a:chExt cx="3173412" cy="4198937"/>
          </a:xfrm>
        </p:grpSpPr>
        <p:pic>
          <p:nvPicPr>
            <p:cNvPr id="25613" name="Obrázek 5" descr="Obsah obrázku text&#10;&#10;Popis byl vytvořen automaticky">
              <a:extLst>
                <a:ext uri="{FF2B5EF4-FFF2-40B4-BE49-F238E27FC236}">
                  <a16:creationId xmlns:a16="http://schemas.microsoft.com/office/drawing/2014/main" id="{F8BFC546-F524-3632-E73C-A2E2D32138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88" y="1093788"/>
              <a:ext cx="3173412"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ál 39">
              <a:extLst>
                <a:ext uri="{FF2B5EF4-FFF2-40B4-BE49-F238E27FC236}">
                  <a16:creationId xmlns:a16="http://schemas.microsoft.com/office/drawing/2014/main" id="{A0F97BFC-9DCB-5B52-7C71-1A4CC160B08B}"/>
                </a:ext>
              </a:extLst>
            </p:cNvPr>
            <p:cNvSpPr/>
            <p:nvPr/>
          </p:nvSpPr>
          <p:spPr>
            <a:xfrm>
              <a:off x="1611313" y="4449763"/>
              <a:ext cx="844550" cy="842962"/>
            </a:xfrm>
            <a:prstGeom prst="ellipse">
              <a:avLst/>
            </a:prstGeom>
            <a:solidFill>
              <a:schemeClr val="bg1"/>
            </a:solidFill>
            <a:ln w="3175">
              <a:solidFill>
                <a:schemeClr val="tx1"/>
              </a:solidFill>
            </a:ln>
            <a:effectLst>
              <a:outerShdw blurRad="635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25615" name="Grafický objekt 24">
              <a:extLst>
                <a:ext uri="{FF2B5EF4-FFF2-40B4-BE49-F238E27FC236}">
                  <a16:creationId xmlns:a16="http://schemas.microsoft.com/office/drawing/2014/main" id="{D0D6A5FE-6B1F-9596-3352-CF2BEE05AC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463" y="4613275"/>
              <a:ext cx="47148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Skupina 3">
            <a:extLst>
              <a:ext uri="{FF2B5EF4-FFF2-40B4-BE49-F238E27FC236}">
                <a16:creationId xmlns:a16="http://schemas.microsoft.com/office/drawing/2014/main" id="{AB94D091-3B99-3CD6-7383-E8B5EA8AEFAE}"/>
              </a:ext>
            </a:extLst>
          </p:cNvPr>
          <p:cNvGrpSpPr>
            <a:grpSpLocks/>
          </p:cNvGrpSpPr>
          <p:nvPr/>
        </p:nvGrpSpPr>
        <p:grpSpPr bwMode="auto">
          <a:xfrm>
            <a:off x="4887913" y="1849438"/>
            <a:ext cx="2438400" cy="3443287"/>
            <a:chOff x="4887913" y="1849438"/>
            <a:chExt cx="2438400" cy="3443287"/>
          </a:xfrm>
        </p:grpSpPr>
        <p:pic>
          <p:nvPicPr>
            <p:cNvPr id="25610" name="Obrázek 9" descr="Obsah obrázku text&#10;&#10;Popis byl vytvořen automaticky">
              <a:extLst>
                <a:ext uri="{FF2B5EF4-FFF2-40B4-BE49-F238E27FC236}">
                  <a16:creationId xmlns:a16="http://schemas.microsoft.com/office/drawing/2014/main" id="{FFED0539-F908-9E99-EAA2-9FD1D8B8E1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7913" y="1849438"/>
              <a:ext cx="2438400"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Ovál 40">
              <a:extLst>
                <a:ext uri="{FF2B5EF4-FFF2-40B4-BE49-F238E27FC236}">
                  <a16:creationId xmlns:a16="http://schemas.microsoft.com/office/drawing/2014/main" id="{CA1F7880-8815-C39A-9894-C32904A744EE}"/>
                </a:ext>
              </a:extLst>
            </p:cNvPr>
            <p:cNvSpPr/>
            <p:nvPr/>
          </p:nvSpPr>
          <p:spPr>
            <a:xfrm>
              <a:off x="5673725" y="4449763"/>
              <a:ext cx="844550" cy="842962"/>
            </a:xfrm>
            <a:prstGeom prst="ellipse">
              <a:avLst/>
            </a:prstGeom>
            <a:solidFill>
              <a:schemeClr val="bg1"/>
            </a:solidFill>
            <a:ln w="3175">
              <a:solidFill>
                <a:schemeClr val="tx1"/>
              </a:solidFill>
            </a:ln>
            <a:effectLst>
              <a:outerShdw blurRad="635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25612" name="Grafický objekt 29">
              <a:extLst>
                <a:ext uri="{FF2B5EF4-FFF2-40B4-BE49-F238E27FC236}">
                  <a16:creationId xmlns:a16="http://schemas.microsoft.com/office/drawing/2014/main" id="{1D022243-ABDA-5C90-4EF1-F23ED4F21C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6913" y="4618038"/>
              <a:ext cx="6381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54E133F8-EB42-B89A-8665-07EB8F26FE7A}"/>
              </a:ext>
            </a:extLst>
          </p:cNvPr>
          <p:cNvGrpSpPr>
            <a:grpSpLocks/>
          </p:cNvGrpSpPr>
          <p:nvPr/>
        </p:nvGrpSpPr>
        <p:grpSpPr bwMode="auto">
          <a:xfrm>
            <a:off x="0" y="0"/>
            <a:ext cx="12192000" cy="6858000"/>
            <a:chOff x="0" y="0"/>
            <a:chExt cx="12192000" cy="6858000"/>
          </a:xfrm>
        </p:grpSpPr>
        <p:cxnSp>
          <p:nvCxnSpPr>
            <p:cNvPr id="29" name="Straight Connector 31">
              <a:extLst>
                <a:ext uri="{FF2B5EF4-FFF2-40B4-BE49-F238E27FC236}">
                  <a16:creationId xmlns:a16="http://schemas.microsoft.com/office/drawing/2014/main" id="{E15B5A3B-B870-C4FC-9AA1-B88B4C15127A}"/>
                </a:ext>
              </a:extLst>
            </p:cNvPr>
            <p:cNvCxnSpPr>
              <a:cxnSpLocks/>
            </p:cNvCxnSpPr>
            <p:nvPr/>
          </p:nvCxnSpPr>
          <p:spPr>
            <a:xfrm>
              <a:off x="1570038" y="0"/>
              <a:ext cx="0" cy="685800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203">
              <a:extLst>
                <a:ext uri="{FF2B5EF4-FFF2-40B4-BE49-F238E27FC236}">
                  <a16:creationId xmlns:a16="http://schemas.microsoft.com/office/drawing/2014/main" id="{7224F629-61EF-6074-1D9A-4E8032284C7C}"/>
                </a:ext>
              </a:extLst>
            </p:cNvPr>
            <p:cNvSpPr/>
            <p:nvPr/>
          </p:nvSpPr>
          <p:spPr bwMode="auto">
            <a:xfrm>
              <a:off x="0" y="296863"/>
              <a:ext cx="1824038" cy="258762"/>
            </a:xfrm>
            <a:prstGeom prst="rect">
              <a:avLst/>
            </a:prstGeom>
            <a:solidFill>
              <a:srgbClr val="E351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1" name="Rectangle 204">
              <a:extLst>
                <a:ext uri="{FF2B5EF4-FFF2-40B4-BE49-F238E27FC236}">
                  <a16:creationId xmlns:a16="http://schemas.microsoft.com/office/drawing/2014/main" id="{F00B0AD6-E6A4-B2E3-A336-568BA6FBB8B0}"/>
                </a:ext>
              </a:extLst>
            </p:cNvPr>
            <p:cNvSpPr/>
            <p:nvPr/>
          </p:nvSpPr>
          <p:spPr bwMode="auto">
            <a:xfrm flipV="1">
              <a:off x="3271838" y="1589088"/>
              <a:ext cx="8920162" cy="11112"/>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27671" name="Content Placeholder 7">
              <a:extLst>
                <a:ext uri="{FF2B5EF4-FFF2-40B4-BE49-F238E27FC236}">
                  <a16:creationId xmlns:a16="http://schemas.microsoft.com/office/drawing/2014/main" id="{D3D26F40-7788-38A6-8FCA-2CCBF00290AE}"/>
                </a:ext>
              </a:extLst>
            </p:cNvPr>
            <p:cNvSpPr txBox="1">
              <a:spLocks noChangeArrowheads="1"/>
            </p:cNvSpPr>
            <p:nvPr/>
          </p:nvSpPr>
          <p:spPr bwMode="auto">
            <a:xfrm>
              <a:off x="1376363" y="249238"/>
              <a:ext cx="66960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Arial" panose="020B0604020202020204" pitchFamily="34" charset="0"/>
                <a:buNone/>
              </a:pPr>
              <a:r>
                <a:rPr lang="cs-CZ" altLang="cs-CZ" sz="6600">
                  <a:solidFill>
                    <a:srgbClr val="3C3C3C"/>
                  </a:solidFill>
                  <a:latin typeface="Impact" panose="020B0806030902050204" pitchFamily="34" charset="0"/>
                  <a:cs typeface="Arial" panose="020B0604020202020204" pitchFamily="34" charset="0"/>
                </a:rPr>
                <a:t>NAŠE ODBORNOST</a:t>
              </a:r>
              <a:endParaRPr lang="en-US" altLang="cs-CZ" sz="5000" b="1">
                <a:solidFill>
                  <a:srgbClr val="3C3C3C"/>
                </a:solidFill>
                <a:latin typeface="Impact" panose="020B0806030902050204" pitchFamily="34" charset="0"/>
                <a:cs typeface="Arial" panose="020B0604020202020204" pitchFamily="34" charset="0"/>
              </a:endParaRPr>
            </a:p>
          </p:txBody>
        </p:sp>
      </p:grpSp>
      <p:grpSp>
        <p:nvGrpSpPr>
          <p:cNvPr id="7" name="Skupina 6">
            <a:extLst>
              <a:ext uri="{FF2B5EF4-FFF2-40B4-BE49-F238E27FC236}">
                <a16:creationId xmlns:a16="http://schemas.microsoft.com/office/drawing/2014/main" id="{62A64BDE-D470-247D-82B1-988E5A877C03}"/>
              </a:ext>
            </a:extLst>
          </p:cNvPr>
          <p:cNvGrpSpPr>
            <a:grpSpLocks/>
          </p:cNvGrpSpPr>
          <p:nvPr/>
        </p:nvGrpSpPr>
        <p:grpSpPr bwMode="auto">
          <a:xfrm>
            <a:off x="4470400" y="3400425"/>
            <a:ext cx="2125663" cy="2654300"/>
            <a:chOff x="3690938" y="3400705"/>
            <a:chExt cx="2125662" cy="2654028"/>
          </a:xfrm>
        </p:grpSpPr>
        <p:sp>
          <p:nvSpPr>
            <p:cNvPr id="37" name="Content Placeholder 7">
              <a:extLst>
                <a:ext uri="{FF2B5EF4-FFF2-40B4-BE49-F238E27FC236}">
                  <a16:creationId xmlns:a16="http://schemas.microsoft.com/office/drawing/2014/main" id="{D1EFF6D3-6DA5-929F-2633-AF9C269564D5}"/>
                </a:ext>
              </a:extLst>
            </p:cNvPr>
            <p:cNvSpPr txBox="1">
              <a:spLocks noChangeArrowheads="1"/>
            </p:cNvSpPr>
            <p:nvPr/>
          </p:nvSpPr>
          <p:spPr bwMode="auto">
            <a:xfrm>
              <a:off x="3695701" y="3400705"/>
              <a:ext cx="2120899" cy="56985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20000"/>
                </a:spcBef>
                <a:buFont typeface="Arial" panose="020B0604020202020204" pitchFamily="34" charset="0"/>
                <a:buNone/>
                <a:defRPr/>
              </a:pPr>
              <a:r>
                <a:rPr lang="cs-CZ" altLang="cs-CZ" sz="1550" dirty="0">
                  <a:solidFill>
                    <a:srgbClr val="DC588D"/>
                  </a:solidFill>
                  <a:latin typeface="Impact" panose="020B0806030902050204" pitchFamily="34" charset="0"/>
                </a:rPr>
                <a:t>Česká asociace konzultačních inženýrů</a:t>
              </a:r>
              <a:endParaRPr lang="pl-PL" altLang="cs-CZ" sz="1550" dirty="0">
                <a:latin typeface="Impact" panose="020B0806030902050204" pitchFamily="34" charset="0"/>
              </a:endParaRPr>
            </a:p>
          </p:txBody>
        </p:sp>
        <p:sp>
          <p:nvSpPr>
            <p:cNvPr id="42" name="Content Placeholder 7">
              <a:extLst>
                <a:ext uri="{FF2B5EF4-FFF2-40B4-BE49-F238E27FC236}">
                  <a16:creationId xmlns:a16="http://schemas.microsoft.com/office/drawing/2014/main" id="{25C45D0F-9113-C308-504E-853001AC9D71}"/>
                </a:ext>
              </a:extLst>
            </p:cNvPr>
            <p:cNvSpPr txBox="1">
              <a:spLocks/>
            </p:cNvSpPr>
            <p:nvPr/>
          </p:nvSpPr>
          <p:spPr>
            <a:xfrm>
              <a:off x="3690938" y="4195961"/>
              <a:ext cx="2062162" cy="1858772"/>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Blip>
                  <a:blip r:embed="rId3"/>
                </a:buBlip>
                <a:defRPr/>
              </a:pPr>
              <a:r>
                <a:rPr lang="cs-CZ" sz="1400" dirty="0">
                  <a:solidFill>
                    <a:schemeClr val="bg1">
                      <a:lumMod val="10000"/>
                    </a:schemeClr>
                  </a:solidFill>
                  <a:latin typeface="+mj-lt"/>
                </a:rPr>
                <a:t>Aktuální informovanost s umožněním přístupu k publikacím FIDIC a EFCA</a:t>
              </a:r>
            </a:p>
            <a:p>
              <a:pPr>
                <a:buFont typeface="Arial" pitchFamily="34" charset="0"/>
                <a:buBlip>
                  <a:blip r:embed="rId3"/>
                </a:buBlip>
                <a:defRPr/>
              </a:pPr>
              <a:r>
                <a:rPr lang="cs-CZ" sz="1400" dirty="0">
                  <a:solidFill>
                    <a:schemeClr val="bg1">
                      <a:lumMod val="10000"/>
                    </a:schemeClr>
                  </a:solidFill>
                  <a:latin typeface="+mj-lt"/>
                </a:rPr>
                <a:t>Nestranné profesní, konzultační a odborné služby</a:t>
              </a:r>
            </a:p>
          </p:txBody>
        </p:sp>
      </p:grpSp>
      <p:grpSp>
        <p:nvGrpSpPr>
          <p:cNvPr id="8" name="Skupina 7">
            <a:extLst>
              <a:ext uri="{FF2B5EF4-FFF2-40B4-BE49-F238E27FC236}">
                <a16:creationId xmlns:a16="http://schemas.microsoft.com/office/drawing/2014/main" id="{FF85C195-A8A6-3C73-6917-E900CED49D6C}"/>
              </a:ext>
            </a:extLst>
          </p:cNvPr>
          <p:cNvGrpSpPr>
            <a:grpSpLocks/>
          </p:cNvGrpSpPr>
          <p:nvPr/>
        </p:nvGrpSpPr>
        <p:grpSpPr bwMode="auto">
          <a:xfrm>
            <a:off x="7151688" y="3413125"/>
            <a:ext cx="2120900" cy="2457450"/>
            <a:chOff x="5816600" y="3424238"/>
            <a:chExt cx="2120900" cy="2458141"/>
          </a:xfrm>
        </p:grpSpPr>
        <p:sp>
          <p:nvSpPr>
            <p:cNvPr id="38" name="Content Placeholder 7">
              <a:extLst>
                <a:ext uri="{FF2B5EF4-FFF2-40B4-BE49-F238E27FC236}">
                  <a16:creationId xmlns:a16="http://schemas.microsoft.com/office/drawing/2014/main" id="{A06B648E-FD2D-6534-F773-8ED5889D4FB4}"/>
                </a:ext>
              </a:extLst>
            </p:cNvPr>
            <p:cNvSpPr txBox="1">
              <a:spLocks noChangeArrowheads="1"/>
            </p:cNvSpPr>
            <p:nvPr/>
          </p:nvSpPr>
          <p:spPr bwMode="auto">
            <a:xfrm>
              <a:off x="5816600" y="3424238"/>
              <a:ext cx="2120900" cy="57007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20000"/>
                </a:spcBef>
                <a:buFont typeface="Arial" panose="020B0604020202020204" pitchFamily="34" charset="0"/>
                <a:buNone/>
                <a:defRPr/>
              </a:pPr>
              <a:r>
                <a:rPr lang="cs-CZ" altLang="cs-CZ" sz="1550" dirty="0" err="1">
                  <a:solidFill>
                    <a:srgbClr val="DC588D"/>
                  </a:solidFill>
                  <a:latin typeface="Impact" panose="020B0806030902050204" pitchFamily="34" charset="0"/>
                </a:rPr>
                <a:t>Building</a:t>
              </a:r>
              <a:r>
                <a:rPr lang="cs-CZ" altLang="cs-CZ" sz="1550" dirty="0">
                  <a:solidFill>
                    <a:srgbClr val="DC588D"/>
                  </a:solidFill>
                  <a:latin typeface="Impact" panose="020B0806030902050204" pitchFamily="34" charset="0"/>
                </a:rPr>
                <a:t> </a:t>
              </a:r>
              <a:r>
                <a:rPr lang="cs-CZ" altLang="cs-CZ" sz="1550" dirty="0" err="1">
                  <a:solidFill>
                    <a:srgbClr val="DC588D"/>
                  </a:solidFill>
                  <a:latin typeface="Impact" panose="020B0806030902050204" pitchFamily="34" charset="0"/>
                </a:rPr>
                <a:t>Information</a:t>
              </a:r>
              <a:r>
                <a:rPr lang="cs-CZ" altLang="cs-CZ" sz="1550" dirty="0">
                  <a:solidFill>
                    <a:srgbClr val="DC588D"/>
                  </a:solidFill>
                  <a:latin typeface="Impact" panose="020B0806030902050204" pitchFamily="34" charset="0"/>
                </a:rPr>
                <a:t> Modeling</a:t>
              </a:r>
              <a:endParaRPr lang="pl-PL" altLang="cs-CZ" sz="1550" dirty="0">
                <a:latin typeface="Impact" panose="020B0806030902050204" pitchFamily="34" charset="0"/>
              </a:endParaRPr>
            </a:p>
          </p:txBody>
        </p:sp>
        <p:sp>
          <p:nvSpPr>
            <p:cNvPr id="43" name="Content Placeholder 7">
              <a:extLst>
                <a:ext uri="{FF2B5EF4-FFF2-40B4-BE49-F238E27FC236}">
                  <a16:creationId xmlns:a16="http://schemas.microsoft.com/office/drawing/2014/main" id="{D0A983C7-3DEB-FDAF-BB21-F6C19AA19C4F}"/>
                </a:ext>
              </a:extLst>
            </p:cNvPr>
            <p:cNvSpPr txBox="1">
              <a:spLocks/>
            </p:cNvSpPr>
            <p:nvPr/>
          </p:nvSpPr>
          <p:spPr>
            <a:xfrm>
              <a:off x="5816600" y="4195980"/>
              <a:ext cx="2062162" cy="1686399"/>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Blip>
                  <a:blip r:embed="rId3"/>
                </a:buBlip>
                <a:defRPr/>
              </a:pPr>
              <a:r>
                <a:rPr lang="cs-CZ" sz="1400" dirty="0">
                  <a:solidFill>
                    <a:schemeClr val="bg1">
                      <a:lumMod val="10000"/>
                    </a:schemeClr>
                  </a:solidFill>
                  <a:latin typeface="+mj-lt"/>
                </a:rPr>
                <a:t>Informační model budovy</a:t>
              </a:r>
            </a:p>
            <a:p>
              <a:pPr>
                <a:buFont typeface="Arial" pitchFamily="34" charset="0"/>
                <a:buBlip>
                  <a:blip r:embed="rId3"/>
                </a:buBlip>
                <a:defRPr/>
              </a:pPr>
              <a:r>
                <a:rPr lang="cs-CZ" sz="1400" dirty="0">
                  <a:solidFill>
                    <a:schemeClr val="bg1">
                      <a:lumMod val="10000"/>
                    </a:schemeClr>
                  </a:solidFill>
                  <a:latin typeface="+mj-lt"/>
                </a:rPr>
                <a:t>Moderní, inteligentní proces pro tvorbu a správu projektů založený na modelu.</a:t>
              </a:r>
            </a:p>
            <a:p>
              <a:pPr>
                <a:buFont typeface="Arial" pitchFamily="34" charset="0"/>
                <a:buBlip>
                  <a:blip r:embed="rId3"/>
                </a:buBlip>
                <a:defRPr/>
              </a:pPr>
              <a:endParaRPr lang="cs-CZ" sz="1400" dirty="0">
                <a:solidFill>
                  <a:schemeClr val="bg1">
                    <a:lumMod val="10000"/>
                  </a:schemeClr>
                </a:solidFill>
                <a:latin typeface="+mj-lt"/>
              </a:endParaRPr>
            </a:p>
          </p:txBody>
        </p:sp>
      </p:grpSp>
      <p:grpSp>
        <p:nvGrpSpPr>
          <p:cNvPr id="9" name="Skupina 8">
            <a:extLst>
              <a:ext uri="{FF2B5EF4-FFF2-40B4-BE49-F238E27FC236}">
                <a16:creationId xmlns:a16="http://schemas.microsoft.com/office/drawing/2014/main" id="{4DF7F93B-FD8B-DEC5-55ED-100ACA3A5984}"/>
              </a:ext>
            </a:extLst>
          </p:cNvPr>
          <p:cNvGrpSpPr>
            <a:grpSpLocks/>
          </p:cNvGrpSpPr>
          <p:nvPr/>
        </p:nvGrpSpPr>
        <p:grpSpPr bwMode="auto">
          <a:xfrm>
            <a:off x="9799638" y="3424238"/>
            <a:ext cx="2120900" cy="2357437"/>
            <a:chOff x="7935913" y="3424238"/>
            <a:chExt cx="2120900" cy="2357675"/>
          </a:xfrm>
        </p:grpSpPr>
        <p:sp>
          <p:nvSpPr>
            <p:cNvPr id="39" name="Content Placeholder 7">
              <a:extLst>
                <a:ext uri="{FF2B5EF4-FFF2-40B4-BE49-F238E27FC236}">
                  <a16:creationId xmlns:a16="http://schemas.microsoft.com/office/drawing/2014/main" id="{D8CBAFBC-C0E3-BAB3-5CB7-3F018B7EAD87}"/>
                </a:ext>
              </a:extLst>
            </p:cNvPr>
            <p:cNvSpPr txBox="1">
              <a:spLocks noChangeArrowheads="1"/>
            </p:cNvSpPr>
            <p:nvPr/>
          </p:nvSpPr>
          <p:spPr bwMode="auto">
            <a:xfrm>
              <a:off x="7935913" y="3424238"/>
              <a:ext cx="2120900" cy="56997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20000"/>
                </a:spcBef>
                <a:buFont typeface="Arial" panose="020B0604020202020204" pitchFamily="34" charset="0"/>
                <a:buNone/>
                <a:defRPr/>
              </a:pPr>
              <a:r>
                <a:rPr lang="cs-CZ" altLang="cs-CZ" sz="1550" dirty="0">
                  <a:solidFill>
                    <a:srgbClr val="DC588D"/>
                  </a:solidFill>
                  <a:latin typeface="Impact" panose="020B0806030902050204" pitchFamily="34" charset="0"/>
                </a:rPr>
                <a:t>Technická inspekce České republiky</a:t>
              </a:r>
              <a:endParaRPr lang="pl-PL" altLang="cs-CZ" sz="1550" dirty="0">
                <a:latin typeface="Impact" panose="020B0806030902050204" pitchFamily="34" charset="0"/>
              </a:endParaRPr>
            </a:p>
          </p:txBody>
        </p:sp>
        <p:sp>
          <p:nvSpPr>
            <p:cNvPr id="44" name="Content Placeholder 7">
              <a:extLst>
                <a:ext uri="{FF2B5EF4-FFF2-40B4-BE49-F238E27FC236}">
                  <a16:creationId xmlns:a16="http://schemas.microsoft.com/office/drawing/2014/main" id="{22862366-2282-BE2A-A316-6AAB2307D5A5}"/>
                </a:ext>
              </a:extLst>
            </p:cNvPr>
            <p:cNvSpPr txBox="1">
              <a:spLocks/>
            </p:cNvSpPr>
            <p:nvPr/>
          </p:nvSpPr>
          <p:spPr>
            <a:xfrm>
              <a:off x="7935913" y="4181551"/>
              <a:ext cx="2062162" cy="1600362"/>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Blip>
                  <a:blip r:embed="rId3"/>
                </a:buBlip>
                <a:defRPr/>
              </a:pPr>
              <a:r>
                <a:rPr lang="cs-CZ" sz="1400" dirty="0">
                  <a:solidFill>
                    <a:schemeClr val="bg1">
                      <a:lumMod val="10000"/>
                    </a:schemeClr>
                  </a:solidFill>
                  <a:latin typeface="+mj-lt"/>
                </a:rPr>
                <a:t>Oprávnění k montáži, opravám, revizím a zkouškám elektrických zařízení a k provádění revizí vyhrazených elektrických zařízení</a:t>
              </a:r>
            </a:p>
          </p:txBody>
        </p:sp>
      </p:grpSp>
      <p:grpSp>
        <p:nvGrpSpPr>
          <p:cNvPr id="5" name="Skupina 4">
            <a:extLst>
              <a:ext uri="{FF2B5EF4-FFF2-40B4-BE49-F238E27FC236}">
                <a16:creationId xmlns:a16="http://schemas.microsoft.com/office/drawing/2014/main" id="{F1238F1E-2AF3-997C-85B2-5D9DD88809A7}"/>
              </a:ext>
            </a:extLst>
          </p:cNvPr>
          <p:cNvGrpSpPr>
            <a:grpSpLocks/>
          </p:cNvGrpSpPr>
          <p:nvPr/>
        </p:nvGrpSpPr>
        <p:grpSpPr bwMode="auto">
          <a:xfrm>
            <a:off x="1855788" y="3390900"/>
            <a:ext cx="2132012" cy="1522413"/>
            <a:chOff x="1558925" y="3390900"/>
            <a:chExt cx="2132013" cy="1522889"/>
          </a:xfrm>
        </p:grpSpPr>
        <p:sp>
          <p:nvSpPr>
            <p:cNvPr id="41" name="Content Placeholder 7">
              <a:extLst>
                <a:ext uri="{FF2B5EF4-FFF2-40B4-BE49-F238E27FC236}">
                  <a16:creationId xmlns:a16="http://schemas.microsoft.com/office/drawing/2014/main" id="{ADDA6E89-0ACD-5DD9-2109-4E5D0FE96F87}"/>
                </a:ext>
              </a:extLst>
            </p:cNvPr>
            <p:cNvSpPr txBox="1">
              <a:spLocks/>
            </p:cNvSpPr>
            <p:nvPr/>
          </p:nvSpPr>
          <p:spPr>
            <a:xfrm>
              <a:off x="1558925" y="4175370"/>
              <a:ext cx="2132013" cy="738419"/>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Blip>
                  <a:blip r:embed="rId3"/>
                </a:buBlip>
                <a:defRPr/>
              </a:pPr>
              <a:r>
                <a:rPr lang="cs-CZ" sz="1400" dirty="0">
                  <a:solidFill>
                    <a:schemeClr val="bg1">
                      <a:lumMod val="10000"/>
                    </a:schemeClr>
                  </a:solidFill>
                  <a:latin typeface="+mj-lt"/>
                </a:rPr>
                <a:t>Procesní řízení v oblasti kvality a environmentu</a:t>
              </a:r>
            </a:p>
          </p:txBody>
        </p:sp>
        <p:sp>
          <p:nvSpPr>
            <p:cNvPr id="30" name="Content Placeholder 7">
              <a:extLst>
                <a:ext uri="{FF2B5EF4-FFF2-40B4-BE49-F238E27FC236}">
                  <a16:creationId xmlns:a16="http://schemas.microsoft.com/office/drawing/2014/main" id="{D7C185F8-C24D-1D41-8E6E-7E5BC6A6CEF8}"/>
                </a:ext>
              </a:extLst>
            </p:cNvPr>
            <p:cNvSpPr txBox="1">
              <a:spLocks noChangeArrowheads="1"/>
            </p:cNvSpPr>
            <p:nvPr/>
          </p:nvSpPr>
          <p:spPr bwMode="auto">
            <a:xfrm>
              <a:off x="1570037" y="3390900"/>
              <a:ext cx="2120901" cy="57009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0"/>
                </a:spcBef>
                <a:buFont typeface="Arial" panose="020B0604020202020204" pitchFamily="34" charset="0"/>
                <a:buNone/>
                <a:defRPr/>
              </a:pPr>
              <a:r>
                <a:rPr lang="cs-CZ" altLang="cs-CZ" sz="1550" dirty="0">
                  <a:solidFill>
                    <a:srgbClr val="DC588D"/>
                  </a:solidFill>
                  <a:latin typeface="Impact" panose="020B0806030902050204" pitchFamily="34" charset="0"/>
                </a:rPr>
                <a:t>ČSN EN ISO 9001:2016</a:t>
              </a:r>
            </a:p>
            <a:p>
              <a:pPr algn="ctr" eaLnBrk="1" hangingPunct="1">
                <a:spcBef>
                  <a:spcPts val="0"/>
                </a:spcBef>
                <a:buFont typeface="Arial" panose="020B0604020202020204" pitchFamily="34" charset="0"/>
                <a:buNone/>
                <a:defRPr/>
              </a:pPr>
              <a:r>
                <a:rPr lang="cs-CZ" altLang="cs-CZ" sz="1550" dirty="0">
                  <a:solidFill>
                    <a:srgbClr val="DC588D"/>
                  </a:solidFill>
                  <a:latin typeface="Impact" panose="020B0806030902050204" pitchFamily="34" charset="0"/>
                </a:rPr>
                <a:t>ČSN EN ISO 14001:2016</a:t>
              </a:r>
              <a:endParaRPr lang="pl-PL" altLang="cs-CZ" sz="1550" dirty="0">
                <a:latin typeface="Impact" panose="020B0806030902050204" pitchFamily="34" charset="0"/>
              </a:endParaRPr>
            </a:p>
          </p:txBody>
        </p:sp>
      </p:grpSp>
      <p:pic>
        <p:nvPicPr>
          <p:cNvPr id="20" name="Obrázek 19" descr="Obsah obrázku text, místnost, herna&#10;&#10;Popis byl vytvořen automaticky">
            <a:extLst>
              <a:ext uri="{FF2B5EF4-FFF2-40B4-BE49-F238E27FC236}">
                <a16:creationId xmlns:a16="http://schemas.microsoft.com/office/drawing/2014/main" id="{B6D506EA-413E-697B-F71A-38CE94275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2305050"/>
            <a:ext cx="777875"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ázek 22" descr="Obsah obrázku text, scéna, místnost, herna&#10;&#10;Popis byl vytvořen automaticky">
            <a:extLst>
              <a:ext uri="{FF2B5EF4-FFF2-40B4-BE49-F238E27FC236}">
                <a16:creationId xmlns:a16="http://schemas.microsoft.com/office/drawing/2014/main" id="{C2040A8D-5303-FB41-E288-7A499C6507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825" y="2305050"/>
            <a:ext cx="776288"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ázek 24">
            <a:extLst>
              <a:ext uri="{FF2B5EF4-FFF2-40B4-BE49-F238E27FC236}">
                <a16:creationId xmlns:a16="http://schemas.microsoft.com/office/drawing/2014/main" id="{EDCD1E0D-7E16-5282-E87B-90DB7ED33B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1413" y="2509838"/>
            <a:ext cx="116681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Obrázek 26">
            <a:extLst>
              <a:ext uri="{FF2B5EF4-FFF2-40B4-BE49-F238E27FC236}">
                <a16:creationId xmlns:a16="http://schemas.microsoft.com/office/drawing/2014/main" id="{203E8D4D-3607-54FE-5CCF-CDF3618124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6963" y="2439988"/>
            <a:ext cx="15430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Obrázek 30">
            <a:extLst>
              <a:ext uri="{FF2B5EF4-FFF2-40B4-BE49-F238E27FC236}">
                <a16:creationId xmlns:a16="http://schemas.microsoft.com/office/drawing/2014/main" id="{255359C6-C5F2-41B3-9A85-F796A5CFC4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99638" y="2389188"/>
            <a:ext cx="219075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par>
                                <p:cTn id="27" presetID="14" presetClass="entr" presetSubtype="1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par>
                                <p:cTn id="30" presetID="14" presetClass="entr" presetSubtype="1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randombar(horizontal)">
                                      <p:cBhvr>
                                        <p:cTn id="32" dur="500"/>
                                        <p:tgtEl>
                                          <p:spTgt spid="31"/>
                                        </p:tgtEl>
                                      </p:cBhvr>
                                    </p:animEffect>
                                  </p:childTnLst>
                                </p:cTn>
                              </p:par>
                              <p:par>
                                <p:cTn id="33" presetID="14" presetClass="entr" presetSubtype="1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randombar(horizont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E12BAFF0-9E75-0E54-5C9A-19662D5F70BA}"/>
              </a:ext>
            </a:extLst>
          </p:cNvPr>
          <p:cNvGrpSpPr>
            <a:grpSpLocks/>
          </p:cNvGrpSpPr>
          <p:nvPr/>
        </p:nvGrpSpPr>
        <p:grpSpPr bwMode="auto">
          <a:xfrm>
            <a:off x="0" y="0"/>
            <a:ext cx="12192000" cy="6858000"/>
            <a:chOff x="0" y="0"/>
            <a:chExt cx="12192000" cy="6858000"/>
          </a:xfrm>
        </p:grpSpPr>
        <p:cxnSp>
          <p:nvCxnSpPr>
            <p:cNvPr id="29" name="Straight Connector 31">
              <a:extLst>
                <a:ext uri="{FF2B5EF4-FFF2-40B4-BE49-F238E27FC236}">
                  <a16:creationId xmlns:a16="http://schemas.microsoft.com/office/drawing/2014/main" id="{E157F548-B3C0-FF79-4DD4-A318A90DB71D}"/>
                </a:ext>
              </a:extLst>
            </p:cNvPr>
            <p:cNvCxnSpPr>
              <a:cxnSpLocks/>
            </p:cNvCxnSpPr>
            <p:nvPr/>
          </p:nvCxnSpPr>
          <p:spPr>
            <a:xfrm>
              <a:off x="1570038" y="0"/>
              <a:ext cx="0" cy="685800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203">
              <a:extLst>
                <a:ext uri="{FF2B5EF4-FFF2-40B4-BE49-F238E27FC236}">
                  <a16:creationId xmlns:a16="http://schemas.microsoft.com/office/drawing/2014/main" id="{1F3B3B56-537D-42DA-2AEB-1DEDF5A96174}"/>
                </a:ext>
              </a:extLst>
            </p:cNvPr>
            <p:cNvSpPr/>
            <p:nvPr/>
          </p:nvSpPr>
          <p:spPr bwMode="auto">
            <a:xfrm>
              <a:off x="0" y="296863"/>
              <a:ext cx="1824038" cy="258762"/>
            </a:xfrm>
            <a:prstGeom prst="rect">
              <a:avLst/>
            </a:prstGeom>
            <a:solidFill>
              <a:srgbClr val="E351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1" name="Rectangle 204">
              <a:extLst>
                <a:ext uri="{FF2B5EF4-FFF2-40B4-BE49-F238E27FC236}">
                  <a16:creationId xmlns:a16="http://schemas.microsoft.com/office/drawing/2014/main" id="{CEF67E23-ACA9-80E3-DB36-AEEB28A3A848}"/>
                </a:ext>
              </a:extLst>
            </p:cNvPr>
            <p:cNvSpPr/>
            <p:nvPr/>
          </p:nvSpPr>
          <p:spPr bwMode="auto">
            <a:xfrm flipV="1">
              <a:off x="3271838" y="1589088"/>
              <a:ext cx="8920162" cy="11112"/>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29724" name="Content Placeholder 7">
              <a:extLst>
                <a:ext uri="{FF2B5EF4-FFF2-40B4-BE49-F238E27FC236}">
                  <a16:creationId xmlns:a16="http://schemas.microsoft.com/office/drawing/2014/main" id="{A2D88FA2-1359-37D1-0AD9-3F19232A4BB1}"/>
                </a:ext>
              </a:extLst>
            </p:cNvPr>
            <p:cNvSpPr txBox="1">
              <a:spLocks noChangeArrowheads="1"/>
            </p:cNvSpPr>
            <p:nvPr/>
          </p:nvSpPr>
          <p:spPr bwMode="auto">
            <a:xfrm>
              <a:off x="1376363" y="249238"/>
              <a:ext cx="66960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Arial" panose="020B0604020202020204" pitchFamily="34" charset="0"/>
                <a:buNone/>
              </a:pPr>
              <a:r>
                <a:rPr lang="cs-CZ" altLang="cs-CZ" sz="6600">
                  <a:solidFill>
                    <a:srgbClr val="3C3C3C"/>
                  </a:solidFill>
                  <a:latin typeface="Impact" panose="020B0806030902050204" pitchFamily="34" charset="0"/>
                  <a:cs typeface="Arial" panose="020B0604020202020204" pitchFamily="34" charset="0"/>
                </a:rPr>
                <a:t>NAŠE ODBORNOST</a:t>
              </a:r>
              <a:endParaRPr lang="en-US" altLang="cs-CZ" sz="5000" b="1">
                <a:solidFill>
                  <a:srgbClr val="3C3C3C"/>
                </a:solidFill>
                <a:latin typeface="Impact" panose="020B0806030902050204" pitchFamily="34" charset="0"/>
                <a:cs typeface="Arial" panose="020B0604020202020204" pitchFamily="34" charset="0"/>
              </a:endParaRPr>
            </a:p>
          </p:txBody>
        </p:sp>
      </p:grpSp>
      <p:pic>
        <p:nvPicPr>
          <p:cNvPr id="31752" name="Obrázek 2">
            <a:extLst>
              <a:ext uri="{FF2B5EF4-FFF2-40B4-BE49-F238E27FC236}">
                <a16:creationId xmlns:a16="http://schemas.microsoft.com/office/drawing/2014/main" id="{E0CAC5F4-D807-2651-8921-5365B1E278FC}"/>
              </a:ext>
            </a:extLst>
          </p:cNvPr>
          <p:cNvPicPr>
            <a:picLocks noChangeAspect="1" noChangeArrowheads="1"/>
          </p:cNvPicPr>
          <p:nvPr/>
        </p:nvPicPr>
        <p:blipFill>
          <a:blip r:embed="rId3">
            <a:duotone>
              <a:prstClr val="black"/>
              <a:srgbClr val="3C3C3C">
                <a:tint val="45000"/>
                <a:satMod val="400000"/>
              </a:srgbClr>
            </a:duotone>
          </a:blip>
          <a:srcRect/>
          <a:stretch>
            <a:fillRect/>
          </a:stretch>
        </p:blipFill>
        <p:spPr bwMode="auto">
          <a:xfrm>
            <a:off x="3695700" y="2197100"/>
            <a:ext cx="2122488" cy="1117600"/>
          </a:xfrm>
          <a:prstGeom prst="rect">
            <a:avLst/>
          </a:prstGeom>
          <a:noFill/>
          <a:ln>
            <a:noFill/>
          </a:ln>
        </p:spPr>
      </p:pic>
      <p:pic>
        <p:nvPicPr>
          <p:cNvPr id="31753" name="Picture 2">
            <a:extLst>
              <a:ext uri="{FF2B5EF4-FFF2-40B4-BE49-F238E27FC236}">
                <a16:creationId xmlns:a16="http://schemas.microsoft.com/office/drawing/2014/main" id="{77EB6E1E-9910-066D-6742-066231FDCC01}"/>
              </a:ext>
            </a:extLst>
          </p:cNvPr>
          <p:cNvPicPr>
            <a:picLocks noChangeAspect="1" noChangeArrowheads="1"/>
          </p:cNvPicPr>
          <p:nvPr/>
        </p:nvPicPr>
        <p:blipFill>
          <a:blip r:embed="rId4">
            <a:duotone>
              <a:prstClr val="black"/>
              <a:srgbClr val="3C3C3C">
                <a:tint val="45000"/>
                <a:satMod val="400000"/>
              </a:srgbClr>
            </a:duotone>
          </a:blip>
          <a:srcRect r="1868"/>
          <a:stretch>
            <a:fillRect/>
          </a:stretch>
        </p:blipFill>
        <p:spPr bwMode="auto">
          <a:xfrm>
            <a:off x="6340475" y="2222500"/>
            <a:ext cx="1047750" cy="1068388"/>
          </a:xfrm>
          <a:prstGeom prst="rect">
            <a:avLst/>
          </a:prstGeom>
          <a:noFill/>
          <a:ln>
            <a:noFill/>
          </a:ln>
        </p:spPr>
      </p:pic>
      <p:pic>
        <p:nvPicPr>
          <p:cNvPr id="31754" name="Picture 2">
            <a:extLst>
              <a:ext uri="{FF2B5EF4-FFF2-40B4-BE49-F238E27FC236}">
                <a16:creationId xmlns:a16="http://schemas.microsoft.com/office/drawing/2014/main" id="{F29336E8-6C49-55D5-5E38-2CD66A47A8D9}"/>
              </a:ext>
            </a:extLst>
          </p:cNvPr>
          <p:cNvPicPr>
            <a:picLocks noChangeAspect="1" noChangeArrowheads="1"/>
          </p:cNvPicPr>
          <p:nvPr/>
        </p:nvPicPr>
        <p:blipFill>
          <a:blip r:embed="rId4">
            <a:duotone>
              <a:prstClr val="black"/>
              <a:srgbClr val="3C3C3C">
                <a:tint val="45000"/>
                <a:satMod val="400000"/>
              </a:srgbClr>
            </a:duotone>
          </a:blip>
          <a:srcRect r="1868"/>
          <a:stretch>
            <a:fillRect/>
          </a:stretch>
        </p:blipFill>
        <p:spPr bwMode="auto">
          <a:xfrm>
            <a:off x="8462963" y="2220913"/>
            <a:ext cx="1047750" cy="1068387"/>
          </a:xfrm>
          <a:prstGeom prst="rect">
            <a:avLst/>
          </a:prstGeom>
          <a:noFill/>
          <a:ln>
            <a:noFill/>
          </a:ln>
        </p:spPr>
      </p:pic>
      <p:pic>
        <p:nvPicPr>
          <p:cNvPr id="6" name="Grafický objekt 5">
            <a:extLst>
              <a:ext uri="{FF2B5EF4-FFF2-40B4-BE49-F238E27FC236}">
                <a16:creationId xmlns:a16="http://schemas.microsoft.com/office/drawing/2014/main" id="{1991AE77-BE14-B63F-DDCF-CA59D09432A8}"/>
              </a:ext>
            </a:extLst>
          </p:cNvPr>
          <p:cNvPicPr>
            <a:picLocks noChangeAspect="1"/>
          </p:cNvPicPr>
          <p:nvPr/>
        </p:nvPicPr>
        <p:blipFill>
          <a:blip r:embed="rId5">
            <a:duotone>
              <a:prstClr val="black"/>
              <a:srgbClr val="3C3C3C">
                <a:tint val="45000"/>
                <a:satMod val="400000"/>
              </a:srgbClr>
            </a:duotone>
          </a:blip>
          <a:stretch>
            <a:fillRect/>
          </a:stretch>
        </p:blipFill>
        <p:spPr>
          <a:xfrm>
            <a:off x="10753725" y="2347913"/>
            <a:ext cx="752475" cy="750887"/>
          </a:xfrm>
          <a:prstGeom prst="rect">
            <a:avLst/>
          </a:prstGeom>
        </p:spPr>
      </p:pic>
      <p:grpSp>
        <p:nvGrpSpPr>
          <p:cNvPr id="7" name="Skupina 6">
            <a:extLst>
              <a:ext uri="{FF2B5EF4-FFF2-40B4-BE49-F238E27FC236}">
                <a16:creationId xmlns:a16="http://schemas.microsoft.com/office/drawing/2014/main" id="{6B188D4A-DE68-EA1F-F885-55A44DD44986}"/>
              </a:ext>
            </a:extLst>
          </p:cNvPr>
          <p:cNvGrpSpPr>
            <a:grpSpLocks/>
          </p:cNvGrpSpPr>
          <p:nvPr/>
        </p:nvGrpSpPr>
        <p:grpSpPr bwMode="auto">
          <a:xfrm>
            <a:off x="3690938" y="3425825"/>
            <a:ext cx="2125662" cy="2947988"/>
            <a:chOff x="3690938" y="3425825"/>
            <a:chExt cx="2125662" cy="2947988"/>
          </a:xfrm>
        </p:grpSpPr>
        <p:sp>
          <p:nvSpPr>
            <p:cNvPr id="37" name="Content Placeholder 7">
              <a:extLst>
                <a:ext uri="{FF2B5EF4-FFF2-40B4-BE49-F238E27FC236}">
                  <a16:creationId xmlns:a16="http://schemas.microsoft.com/office/drawing/2014/main" id="{6533768D-1B1B-D1BE-BB52-5165844E9642}"/>
                </a:ext>
              </a:extLst>
            </p:cNvPr>
            <p:cNvSpPr txBox="1">
              <a:spLocks noChangeArrowheads="1"/>
            </p:cNvSpPr>
            <p:nvPr/>
          </p:nvSpPr>
          <p:spPr bwMode="auto">
            <a:xfrm>
              <a:off x="3695700" y="3425825"/>
              <a:ext cx="2120900" cy="4016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spcBef>
                  <a:spcPct val="20000"/>
                </a:spcBef>
                <a:buFont typeface="Arial" panose="020B0604020202020204" pitchFamily="34" charset="0"/>
                <a:buNone/>
                <a:defRPr/>
              </a:pPr>
              <a:r>
                <a:rPr lang="cs-CZ" altLang="cs-CZ" sz="1550" dirty="0">
                  <a:solidFill>
                    <a:srgbClr val="DC588D"/>
                  </a:solidFill>
                  <a:latin typeface="Impact" panose="020B0806030902050204" pitchFamily="34" charset="0"/>
                </a:rPr>
                <a:t>ITIL</a:t>
              </a:r>
              <a:r>
                <a:rPr lang="cs-CZ" altLang="cs-CZ" sz="1550" baseline="30000" dirty="0">
                  <a:solidFill>
                    <a:srgbClr val="DC588D"/>
                  </a:solidFill>
                  <a:latin typeface="Impact" panose="020B0806030902050204" pitchFamily="34" charset="0"/>
                </a:rPr>
                <a:t>®</a:t>
              </a:r>
              <a:r>
                <a:rPr lang="cs-CZ" altLang="cs-CZ" sz="1550" dirty="0">
                  <a:solidFill>
                    <a:srgbClr val="DC588D"/>
                  </a:solidFill>
                  <a:latin typeface="Impact" panose="020B0806030902050204" pitchFamily="34" charset="0"/>
                </a:rPr>
                <a:t> FOUNDATION</a:t>
              </a:r>
              <a:endParaRPr lang="pl-PL" altLang="cs-CZ" sz="1550" dirty="0">
                <a:latin typeface="Impact" panose="020B0806030902050204" pitchFamily="34" charset="0"/>
              </a:endParaRPr>
            </a:p>
          </p:txBody>
        </p:sp>
        <p:sp>
          <p:nvSpPr>
            <p:cNvPr id="42" name="Content Placeholder 7">
              <a:extLst>
                <a:ext uri="{FF2B5EF4-FFF2-40B4-BE49-F238E27FC236}">
                  <a16:creationId xmlns:a16="http://schemas.microsoft.com/office/drawing/2014/main" id="{C74225EA-3918-B6D3-24B5-391C1499D682}"/>
                </a:ext>
              </a:extLst>
            </p:cNvPr>
            <p:cNvSpPr txBox="1">
              <a:spLocks/>
            </p:cNvSpPr>
            <p:nvPr/>
          </p:nvSpPr>
          <p:spPr>
            <a:xfrm>
              <a:off x="3690938" y="4195763"/>
              <a:ext cx="2062162" cy="2178050"/>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Blip>
                  <a:blip r:embed="rId6"/>
                </a:buBlip>
                <a:defRPr/>
              </a:pPr>
              <a:r>
                <a:rPr lang="cs-CZ" sz="1400" dirty="0">
                  <a:solidFill>
                    <a:schemeClr val="bg1">
                      <a:lumMod val="10000"/>
                    </a:schemeClr>
                  </a:solidFill>
                  <a:latin typeface="+mj-lt"/>
                </a:rPr>
                <a:t>Řízení rizik spojených s IT</a:t>
              </a:r>
            </a:p>
            <a:p>
              <a:pPr>
                <a:buFont typeface="Arial" pitchFamily="34" charset="0"/>
                <a:buBlip>
                  <a:blip r:embed="rId6"/>
                </a:buBlip>
                <a:defRPr/>
              </a:pPr>
              <a:r>
                <a:rPr lang="cs-CZ" sz="1400" dirty="0">
                  <a:solidFill>
                    <a:schemeClr val="bg1">
                      <a:lumMod val="10000"/>
                    </a:schemeClr>
                  </a:solidFill>
                  <a:latin typeface="+mj-lt"/>
                </a:rPr>
                <a:t>Vytváření nákladově efektivních a kvalitních IT služeb</a:t>
              </a:r>
            </a:p>
            <a:p>
              <a:pPr>
                <a:buFont typeface="Arial" pitchFamily="34" charset="0"/>
                <a:buBlip>
                  <a:blip r:embed="rId6"/>
                </a:buBlip>
                <a:defRPr/>
              </a:pPr>
              <a:r>
                <a:rPr lang="cs-CZ" sz="1400" dirty="0">
                  <a:solidFill>
                    <a:schemeClr val="bg1">
                      <a:lumMod val="10000"/>
                    </a:schemeClr>
                  </a:solidFill>
                  <a:latin typeface="+mj-lt"/>
                </a:rPr>
                <a:t>Metodické rozvíjení IT projektů pro podporu chodu společnosti</a:t>
              </a:r>
            </a:p>
          </p:txBody>
        </p:sp>
      </p:grpSp>
      <p:grpSp>
        <p:nvGrpSpPr>
          <p:cNvPr id="8" name="Skupina 7">
            <a:extLst>
              <a:ext uri="{FF2B5EF4-FFF2-40B4-BE49-F238E27FC236}">
                <a16:creationId xmlns:a16="http://schemas.microsoft.com/office/drawing/2014/main" id="{09E3D2A3-D0BB-BC87-60D3-4A3248786C84}"/>
              </a:ext>
            </a:extLst>
          </p:cNvPr>
          <p:cNvGrpSpPr>
            <a:grpSpLocks/>
          </p:cNvGrpSpPr>
          <p:nvPr/>
        </p:nvGrpSpPr>
        <p:grpSpPr bwMode="auto">
          <a:xfrm>
            <a:off x="5816600" y="3424238"/>
            <a:ext cx="2120900" cy="2236787"/>
            <a:chOff x="5816600" y="3424238"/>
            <a:chExt cx="2120900" cy="2236787"/>
          </a:xfrm>
        </p:grpSpPr>
        <p:sp>
          <p:nvSpPr>
            <p:cNvPr id="38" name="Content Placeholder 7">
              <a:extLst>
                <a:ext uri="{FF2B5EF4-FFF2-40B4-BE49-F238E27FC236}">
                  <a16:creationId xmlns:a16="http://schemas.microsoft.com/office/drawing/2014/main" id="{08BA56C3-4EDC-48D0-24B3-E090153BAC2D}"/>
                </a:ext>
              </a:extLst>
            </p:cNvPr>
            <p:cNvSpPr txBox="1">
              <a:spLocks noChangeArrowheads="1"/>
            </p:cNvSpPr>
            <p:nvPr/>
          </p:nvSpPr>
          <p:spPr bwMode="auto">
            <a:xfrm>
              <a:off x="5816600" y="3424238"/>
              <a:ext cx="2120900" cy="4016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spcBef>
                  <a:spcPct val="20000"/>
                </a:spcBef>
                <a:buFont typeface="Arial" panose="020B0604020202020204" pitchFamily="34" charset="0"/>
                <a:buNone/>
                <a:defRPr/>
              </a:pPr>
              <a:r>
                <a:rPr lang="cs-CZ" altLang="cs-CZ" sz="1550" dirty="0">
                  <a:solidFill>
                    <a:srgbClr val="DC588D"/>
                  </a:solidFill>
                  <a:latin typeface="Impact" panose="020B0806030902050204" pitchFamily="34" charset="0"/>
                </a:rPr>
                <a:t>AUTORIZOVANÍ INŽENÝŘI</a:t>
              </a:r>
              <a:endParaRPr lang="pl-PL" altLang="cs-CZ" sz="1550" dirty="0">
                <a:latin typeface="Impact" panose="020B0806030902050204" pitchFamily="34" charset="0"/>
              </a:endParaRPr>
            </a:p>
          </p:txBody>
        </p:sp>
        <p:sp>
          <p:nvSpPr>
            <p:cNvPr id="43" name="Content Placeholder 7">
              <a:extLst>
                <a:ext uri="{FF2B5EF4-FFF2-40B4-BE49-F238E27FC236}">
                  <a16:creationId xmlns:a16="http://schemas.microsoft.com/office/drawing/2014/main" id="{86769EEA-BD0D-158C-28C3-2BD668B1EC7D}"/>
                </a:ext>
              </a:extLst>
            </p:cNvPr>
            <p:cNvSpPr txBox="1">
              <a:spLocks/>
            </p:cNvSpPr>
            <p:nvPr/>
          </p:nvSpPr>
          <p:spPr>
            <a:xfrm>
              <a:off x="5816600" y="4195763"/>
              <a:ext cx="2062163" cy="1465262"/>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Blip>
                  <a:blip r:embed="rId6"/>
                </a:buBlip>
                <a:defRPr/>
              </a:pPr>
              <a:r>
                <a:rPr lang="cs-CZ" sz="1400" dirty="0">
                  <a:solidFill>
                    <a:schemeClr val="bg1">
                      <a:lumMod val="10000"/>
                    </a:schemeClr>
                  </a:solidFill>
                  <a:latin typeface="+mj-lt"/>
                </a:rPr>
                <a:t>Autorské dozory </a:t>
              </a:r>
              <a:r>
                <a:rPr lang="cs-CZ" sz="1400" dirty="0" err="1">
                  <a:solidFill>
                    <a:schemeClr val="bg1">
                      <a:lumMod val="10000"/>
                    </a:schemeClr>
                  </a:solidFill>
                  <a:latin typeface="+mj-lt"/>
                </a:rPr>
                <a:t>TPS</a:t>
              </a:r>
              <a:endParaRPr lang="cs-CZ" sz="1400" dirty="0">
                <a:solidFill>
                  <a:schemeClr val="bg1">
                    <a:lumMod val="10000"/>
                  </a:schemeClr>
                </a:solidFill>
                <a:latin typeface="+mj-lt"/>
              </a:endParaRPr>
            </a:p>
            <a:p>
              <a:pPr>
                <a:buFont typeface="Arial" pitchFamily="34" charset="0"/>
                <a:buBlip>
                  <a:blip r:embed="rId6"/>
                </a:buBlip>
                <a:defRPr/>
              </a:pPr>
              <a:r>
                <a:rPr lang="cs-CZ" sz="1400" dirty="0">
                  <a:solidFill>
                    <a:schemeClr val="bg1">
                      <a:lumMod val="10000"/>
                    </a:schemeClr>
                  </a:solidFill>
                  <a:latin typeface="+mj-lt"/>
                </a:rPr>
                <a:t>Autorizované projektové dokumentace</a:t>
              </a:r>
            </a:p>
            <a:p>
              <a:pPr>
                <a:buFont typeface="Arial" pitchFamily="34" charset="0"/>
                <a:buBlip>
                  <a:blip r:embed="rId6"/>
                </a:buBlip>
                <a:defRPr/>
              </a:pPr>
              <a:r>
                <a:rPr lang="cs-CZ" sz="1400" dirty="0">
                  <a:solidFill>
                    <a:schemeClr val="bg1">
                      <a:lumMod val="10000"/>
                    </a:schemeClr>
                  </a:solidFill>
                  <a:latin typeface="+mj-lt"/>
                </a:rPr>
                <a:t>Odborné posudky, konzultace</a:t>
              </a:r>
            </a:p>
          </p:txBody>
        </p:sp>
      </p:grpSp>
      <p:grpSp>
        <p:nvGrpSpPr>
          <p:cNvPr id="9" name="Skupina 8">
            <a:extLst>
              <a:ext uri="{FF2B5EF4-FFF2-40B4-BE49-F238E27FC236}">
                <a16:creationId xmlns:a16="http://schemas.microsoft.com/office/drawing/2014/main" id="{3949403F-0F48-4748-8EC5-3AA21EE90337}"/>
              </a:ext>
            </a:extLst>
          </p:cNvPr>
          <p:cNvGrpSpPr>
            <a:grpSpLocks/>
          </p:cNvGrpSpPr>
          <p:nvPr/>
        </p:nvGrpSpPr>
        <p:grpSpPr bwMode="auto">
          <a:xfrm>
            <a:off x="7935913" y="3424238"/>
            <a:ext cx="2120900" cy="2012950"/>
            <a:chOff x="7935913" y="3424238"/>
            <a:chExt cx="2120900" cy="2012950"/>
          </a:xfrm>
        </p:grpSpPr>
        <p:sp>
          <p:nvSpPr>
            <p:cNvPr id="39" name="Content Placeholder 7">
              <a:extLst>
                <a:ext uri="{FF2B5EF4-FFF2-40B4-BE49-F238E27FC236}">
                  <a16:creationId xmlns:a16="http://schemas.microsoft.com/office/drawing/2014/main" id="{9BF15064-DD63-9D36-C732-B1C0C32B28E1}"/>
                </a:ext>
              </a:extLst>
            </p:cNvPr>
            <p:cNvSpPr txBox="1">
              <a:spLocks noChangeArrowheads="1"/>
            </p:cNvSpPr>
            <p:nvPr/>
          </p:nvSpPr>
          <p:spPr bwMode="auto">
            <a:xfrm>
              <a:off x="7935913" y="3424238"/>
              <a:ext cx="2120900" cy="4016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spcBef>
                  <a:spcPct val="20000"/>
                </a:spcBef>
                <a:buFont typeface="Arial" panose="020B0604020202020204" pitchFamily="34" charset="0"/>
                <a:buNone/>
                <a:defRPr/>
              </a:pPr>
              <a:r>
                <a:rPr lang="cs-CZ" altLang="cs-CZ" sz="1550" dirty="0">
                  <a:solidFill>
                    <a:srgbClr val="DC588D"/>
                  </a:solidFill>
                  <a:latin typeface="Impact" panose="020B0806030902050204" pitchFamily="34" charset="0"/>
                </a:rPr>
                <a:t>AUTORIZOVANÍ TECHNICI</a:t>
              </a:r>
              <a:endParaRPr lang="pl-PL" altLang="cs-CZ" sz="1550" dirty="0">
                <a:latin typeface="Impact" panose="020B0806030902050204" pitchFamily="34" charset="0"/>
              </a:endParaRPr>
            </a:p>
          </p:txBody>
        </p:sp>
        <p:sp>
          <p:nvSpPr>
            <p:cNvPr id="44" name="Content Placeholder 7">
              <a:extLst>
                <a:ext uri="{FF2B5EF4-FFF2-40B4-BE49-F238E27FC236}">
                  <a16:creationId xmlns:a16="http://schemas.microsoft.com/office/drawing/2014/main" id="{D31D3208-FAA4-096B-2471-75712CA22A22}"/>
                </a:ext>
              </a:extLst>
            </p:cNvPr>
            <p:cNvSpPr txBox="1">
              <a:spLocks/>
            </p:cNvSpPr>
            <p:nvPr/>
          </p:nvSpPr>
          <p:spPr>
            <a:xfrm>
              <a:off x="7935913" y="4181475"/>
              <a:ext cx="2062162" cy="1255713"/>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Blip>
                  <a:blip r:embed="rId6"/>
                </a:buBlip>
                <a:defRPr/>
              </a:pPr>
              <a:r>
                <a:rPr lang="cs-CZ" sz="1400" dirty="0">
                  <a:solidFill>
                    <a:schemeClr val="bg1">
                      <a:lumMod val="10000"/>
                    </a:schemeClr>
                  </a:solidFill>
                  <a:latin typeface="+mj-lt"/>
                </a:rPr>
                <a:t>Technické dozory </a:t>
              </a:r>
              <a:r>
                <a:rPr lang="cs-CZ" sz="1400" dirty="0" err="1">
                  <a:solidFill>
                    <a:schemeClr val="bg1">
                      <a:lumMod val="10000"/>
                    </a:schemeClr>
                  </a:solidFill>
                  <a:latin typeface="+mj-lt"/>
                </a:rPr>
                <a:t>TPS</a:t>
              </a:r>
              <a:endParaRPr lang="cs-CZ" sz="1400" dirty="0">
                <a:solidFill>
                  <a:schemeClr val="bg1">
                    <a:lumMod val="10000"/>
                  </a:schemeClr>
                </a:solidFill>
                <a:latin typeface="+mj-lt"/>
              </a:endParaRPr>
            </a:p>
            <a:p>
              <a:pPr>
                <a:buFont typeface="Arial" pitchFamily="34" charset="0"/>
                <a:buBlip>
                  <a:blip r:embed="rId6"/>
                </a:buBlip>
                <a:defRPr/>
              </a:pPr>
              <a:r>
                <a:rPr lang="cs-CZ" sz="1400" dirty="0">
                  <a:solidFill>
                    <a:schemeClr val="bg1">
                      <a:lumMod val="10000"/>
                    </a:schemeClr>
                  </a:solidFill>
                  <a:latin typeface="+mj-lt"/>
                </a:rPr>
                <a:t>Autorizované projektové dokumentace</a:t>
              </a:r>
            </a:p>
            <a:p>
              <a:pPr>
                <a:buFont typeface="Arial" pitchFamily="34" charset="0"/>
                <a:buBlip>
                  <a:blip r:embed="rId6"/>
                </a:buBlip>
                <a:defRPr/>
              </a:pPr>
              <a:r>
                <a:rPr lang="cs-CZ" sz="1400" dirty="0">
                  <a:solidFill>
                    <a:schemeClr val="bg1">
                      <a:lumMod val="10000"/>
                    </a:schemeClr>
                  </a:solidFill>
                  <a:latin typeface="+mj-lt"/>
                </a:rPr>
                <a:t>Odborné posudky</a:t>
              </a:r>
            </a:p>
          </p:txBody>
        </p:sp>
      </p:grpSp>
      <p:grpSp>
        <p:nvGrpSpPr>
          <p:cNvPr id="11" name="Skupina 10">
            <a:extLst>
              <a:ext uri="{FF2B5EF4-FFF2-40B4-BE49-F238E27FC236}">
                <a16:creationId xmlns:a16="http://schemas.microsoft.com/office/drawing/2014/main" id="{F6040703-A442-191B-878F-E101C7DEA63A}"/>
              </a:ext>
            </a:extLst>
          </p:cNvPr>
          <p:cNvGrpSpPr>
            <a:grpSpLocks/>
          </p:cNvGrpSpPr>
          <p:nvPr/>
        </p:nvGrpSpPr>
        <p:grpSpPr bwMode="auto">
          <a:xfrm>
            <a:off x="10055225" y="3430588"/>
            <a:ext cx="2120900" cy="3033712"/>
            <a:chOff x="10055225" y="3430588"/>
            <a:chExt cx="2120900" cy="3034395"/>
          </a:xfrm>
        </p:grpSpPr>
        <p:sp>
          <p:nvSpPr>
            <p:cNvPr id="40" name="Content Placeholder 7">
              <a:extLst>
                <a:ext uri="{FF2B5EF4-FFF2-40B4-BE49-F238E27FC236}">
                  <a16:creationId xmlns:a16="http://schemas.microsoft.com/office/drawing/2014/main" id="{E6057F9B-E24E-8E64-C25E-FD710C8C9BFC}"/>
                </a:ext>
              </a:extLst>
            </p:cNvPr>
            <p:cNvSpPr txBox="1">
              <a:spLocks noChangeArrowheads="1"/>
            </p:cNvSpPr>
            <p:nvPr/>
          </p:nvSpPr>
          <p:spPr bwMode="auto">
            <a:xfrm>
              <a:off x="10055225" y="3430588"/>
              <a:ext cx="2120900" cy="40172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spcBef>
                  <a:spcPct val="20000"/>
                </a:spcBef>
                <a:buFont typeface="Arial" panose="020B0604020202020204" pitchFamily="34" charset="0"/>
                <a:buNone/>
                <a:defRPr/>
              </a:pPr>
              <a:r>
                <a:rPr lang="cs-CZ" altLang="cs-CZ" sz="1550" dirty="0">
                  <a:solidFill>
                    <a:srgbClr val="DC588D"/>
                  </a:solidFill>
                  <a:latin typeface="Impact" panose="020B0806030902050204" pitchFamily="34" charset="0"/>
                </a:rPr>
                <a:t>NV č. 194/2022 </a:t>
              </a:r>
            </a:p>
          </p:txBody>
        </p:sp>
        <p:sp>
          <p:nvSpPr>
            <p:cNvPr id="45" name="Content Placeholder 7">
              <a:extLst>
                <a:ext uri="{FF2B5EF4-FFF2-40B4-BE49-F238E27FC236}">
                  <a16:creationId xmlns:a16="http://schemas.microsoft.com/office/drawing/2014/main" id="{1A0D1D6F-6A26-EDD6-EF41-EA8348079A88}"/>
                </a:ext>
              </a:extLst>
            </p:cNvPr>
            <p:cNvSpPr txBox="1">
              <a:spLocks/>
            </p:cNvSpPr>
            <p:nvPr/>
          </p:nvSpPr>
          <p:spPr>
            <a:xfrm>
              <a:off x="10055225" y="4175293"/>
              <a:ext cx="2120900" cy="2289690"/>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Blip>
                  <a:blip r:embed="rId6"/>
                </a:buBlip>
                <a:defRPr/>
              </a:pPr>
              <a:r>
                <a:rPr lang="cs-CZ" sz="1400" dirty="0">
                  <a:solidFill>
                    <a:schemeClr val="bg1">
                      <a:lumMod val="10000"/>
                    </a:schemeClr>
                  </a:solidFill>
                  <a:latin typeface="+mj-lt"/>
                </a:rPr>
                <a:t>Dříve vyhláška 50/1978</a:t>
              </a:r>
            </a:p>
            <a:p>
              <a:pPr>
                <a:buFont typeface="Arial" pitchFamily="34" charset="0"/>
                <a:buBlip>
                  <a:blip r:embed="rId6"/>
                </a:buBlip>
                <a:defRPr/>
              </a:pPr>
              <a:r>
                <a:rPr lang="cs-CZ" sz="1400" dirty="0">
                  <a:solidFill>
                    <a:schemeClr val="bg1">
                      <a:lumMod val="10000"/>
                    </a:schemeClr>
                  </a:solidFill>
                  <a:latin typeface="+mj-lt"/>
                </a:rPr>
                <a:t>Nařízení vlády o požadavcích na odbornou způsobilost k výkonu činnosti na elektrických zařízeních a na odbornou způsobilost v elektrotechnice</a:t>
              </a:r>
            </a:p>
          </p:txBody>
        </p:sp>
      </p:grpSp>
      <p:grpSp>
        <p:nvGrpSpPr>
          <p:cNvPr id="5" name="Skupina 4">
            <a:extLst>
              <a:ext uri="{FF2B5EF4-FFF2-40B4-BE49-F238E27FC236}">
                <a16:creationId xmlns:a16="http://schemas.microsoft.com/office/drawing/2014/main" id="{5ED09A18-BB9D-AB96-A1BA-CA0847D5E576}"/>
              </a:ext>
            </a:extLst>
          </p:cNvPr>
          <p:cNvGrpSpPr>
            <a:grpSpLocks/>
          </p:cNvGrpSpPr>
          <p:nvPr/>
        </p:nvGrpSpPr>
        <p:grpSpPr bwMode="auto">
          <a:xfrm>
            <a:off x="1558925" y="3390900"/>
            <a:ext cx="2132013" cy="2471738"/>
            <a:chOff x="1558925" y="3390900"/>
            <a:chExt cx="2132013" cy="2471738"/>
          </a:xfrm>
        </p:grpSpPr>
        <p:sp>
          <p:nvSpPr>
            <p:cNvPr id="41" name="Content Placeholder 7">
              <a:extLst>
                <a:ext uri="{FF2B5EF4-FFF2-40B4-BE49-F238E27FC236}">
                  <a16:creationId xmlns:a16="http://schemas.microsoft.com/office/drawing/2014/main" id="{DF1BE04A-4873-277A-8BDE-F428FD97196F}"/>
                </a:ext>
              </a:extLst>
            </p:cNvPr>
            <p:cNvSpPr txBox="1">
              <a:spLocks/>
            </p:cNvSpPr>
            <p:nvPr/>
          </p:nvSpPr>
          <p:spPr>
            <a:xfrm>
              <a:off x="1558925" y="4175125"/>
              <a:ext cx="2132013" cy="1687513"/>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Blip>
                  <a:blip r:embed="rId6"/>
                </a:buBlip>
                <a:defRPr/>
              </a:pPr>
              <a:r>
                <a:rPr lang="cs-CZ" sz="1400" dirty="0">
                  <a:solidFill>
                    <a:schemeClr val="bg1">
                      <a:lumMod val="10000"/>
                    </a:schemeClr>
                  </a:solidFill>
                  <a:latin typeface="+mj-lt"/>
                </a:rPr>
                <a:t>Kontrola každé fáze životního cyklu projektu</a:t>
              </a:r>
            </a:p>
            <a:p>
              <a:pPr>
                <a:buFont typeface="Arial" pitchFamily="34" charset="0"/>
                <a:buBlip>
                  <a:blip r:embed="rId6"/>
                </a:buBlip>
                <a:defRPr/>
              </a:pPr>
              <a:r>
                <a:rPr lang="cs-CZ" sz="1400" dirty="0">
                  <a:solidFill>
                    <a:schemeClr val="bg1">
                      <a:lumMod val="10000"/>
                    </a:schemeClr>
                  </a:solidFill>
                  <a:latin typeface="+mj-lt"/>
                </a:rPr>
                <a:t>Vymezení rolí, zodpovědnosti</a:t>
              </a:r>
            </a:p>
            <a:p>
              <a:pPr>
                <a:buFont typeface="Arial" pitchFamily="34" charset="0"/>
                <a:buBlip>
                  <a:blip r:embed="rId6"/>
                </a:buBlip>
                <a:defRPr/>
              </a:pPr>
              <a:r>
                <a:rPr lang="cs-CZ" sz="1400" dirty="0">
                  <a:solidFill>
                    <a:schemeClr val="bg1">
                      <a:lumMod val="10000"/>
                    </a:schemeClr>
                  </a:solidFill>
                  <a:latin typeface="+mj-lt"/>
                </a:rPr>
                <a:t>Eliminování rizik, eskalace procedur</a:t>
              </a:r>
            </a:p>
          </p:txBody>
        </p:sp>
        <p:sp>
          <p:nvSpPr>
            <p:cNvPr id="30" name="Content Placeholder 7">
              <a:extLst>
                <a:ext uri="{FF2B5EF4-FFF2-40B4-BE49-F238E27FC236}">
                  <a16:creationId xmlns:a16="http://schemas.microsoft.com/office/drawing/2014/main" id="{5E5B3FC3-7ED0-FA5A-3F0B-C30B2ACE7055}"/>
                </a:ext>
              </a:extLst>
            </p:cNvPr>
            <p:cNvSpPr txBox="1">
              <a:spLocks noChangeArrowheads="1"/>
            </p:cNvSpPr>
            <p:nvPr/>
          </p:nvSpPr>
          <p:spPr bwMode="auto">
            <a:xfrm>
              <a:off x="1570038" y="3390900"/>
              <a:ext cx="2120900" cy="5699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0"/>
                </a:spcBef>
                <a:buFont typeface="Arial" panose="020B0604020202020204" pitchFamily="34" charset="0"/>
                <a:buNone/>
                <a:defRPr/>
              </a:pPr>
              <a:r>
                <a:rPr lang="cs-CZ" altLang="cs-CZ" sz="1550" dirty="0">
                  <a:solidFill>
                    <a:srgbClr val="DC588D"/>
                  </a:solidFill>
                  <a:latin typeface="Impact" panose="020B0806030902050204" pitchFamily="34" charset="0"/>
                </a:rPr>
                <a:t>PRINCE2</a:t>
              </a:r>
              <a:r>
                <a:rPr lang="cs-CZ" altLang="cs-CZ" sz="1550" baseline="30000" dirty="0">
                  <a:solidFill>
                    <a:srgbClr val="DC588D"/>
                  </a:solidFill>
                  <a:latin typeface="Impact" panose="020B0806030902050204" pitchFamily="34" charset="0"/>
                </a:rPr>
                <a:t>®</a:t>
              </a:r>
              <a:r>
                <a:rPr lang="cs-CZ" altLang="cs-CZ" sz="1550" dirty="0">
                  <a:solidFill>
                    <a:srgbClr val="DC588D"/>
                  </a:solidFill>
                  <a:latin typeface="Impact" panose="020B0806030902050204" pitchFamily="34" charset="0"/>
                </a:rPr>
                <a:t> FOUNDATION</a:t>
              </a:r>
            </a:p>
            <a:p>
              <a:pPr algn="ctr" eaLnBrk="1" hangingPunct="1">
                <a:spcBef>
                  <a:spcPts val="0"/>
                </a:spcBef>
                <a:buFont typeface="Arial" panose="020B0604020202020204" pitchFamily="34" charset="0"/>
                <a:buNone/>
                <a:defRPr/>
              </a:pPr>
              <a:r>
                <a:rPr lang="cs-CZ" altLang="cs-CZ" sz="1550" dirty="0">
                  <a:solidFill>
                    <a:srgbClr val="DC588D"/>
                  </a:solidFill>
                  <a:latin typeface="Impact" panose="020B0806030902050204" pitchFamily="34" charset="0"/>
                </a:rPr>
                <a:t>PRINCE2</a:t>
              </a:r>
              <a:r>
                <a:rPr lang="cs-CZ" altLang="cs-CZ" sz="1550" baseline="30000" dirty="0">
                  <a:solidFill>
                    <a:srgbClr val="DC588D"/>
                  </a:solidFill>
                  <a:latin typeface="Impact" panose="020B0806030902050204" pitchFamily="34" charset="0"/>
                </a:rPr>
                <a:t>®</a:t>
              </a:r>
              <a:r>
                <a:rPr lang="cs-CZ" altLang="cs-CZ" sz="1550" dirty="0">
                  <a:solidFill>
                    <a:srgbClr val="DC588D"/>
                  </a:solidFill>
                  <a:latin typeface="Impact" panose="020B0806030902050204" pitchFamily="34" charset="0"/>
                </a:rPr>
                <a:t> PRACTICIONER</a:t>
              </a:r>
              <a:endParaRPr lang="pl-PL" altLang="cs-CZ" sz="1550" dirty="0">
                <a:latin typeface="Impact" panose="020B0806030902050204" pitchFamily="34" charset="0"/>
              </a:endParaRPr>
            </a:p>
          </p:txBody>
        </p:sp>
      </p:grpSp>
      <p:grpSp>
        <p:nvGrpSpPr>
          <p:cNvPr id="4" name="Skupina 3">
            <a:extLst>
              <a:ext uri="{FF2B5EF4-FFF2-40B4-BE49-F238E27FC236}">
                <a16:creationId xmlns:a16="http://schemas.microsoft.com/office/drawing/2014/main" id="{46CE4A70-8378-26C2-C8F0-BC3A00B6D9F7}"/>
              </a:ext>
            </a:extLst>
          </p:cNvPr>
          <p:cNvGrpSpPr>
            <a:grpSpLocks/>
          </p:cNvGrpSpPr>
          <p:nvPr/>
        </p:nvGrpSpPr>
        <p:grpSpPr bwMode="auto">
          <a:xfrm>
            <a:off x="1706563" y="2401888"/>
            <a:ext cx="1766887" cy="714375"/>
            <a:chOff x="1706563" y="2401888"/>
            <a:chExt cx="1766887" cy="715105"/>
          </a:xfrm>
        </p:grpSpPr>
        <p:pic>
          <p:nvPicPr>
            <p:cNvPr id="31751" name="Picture 20">
              <a:extLst>
                <a:ext uri="{FF2B5EF4-FFF2-40B4-BE49-F238E27FC236}">
                  <a16:creationId xmlns:a16="http://schemas.microsoft.com/office/drawing/2014/main" id="{4A4CAB26-C0B3-E8E9-2838-4896217517CB}"/>
                </a:ext>
              </a:extLst>
            </p:cNvPr>
            <p:cNvPicPr>
              <a:picLocks noChangeAspect="1" noChangeArrowheads="1"/>
            </p:cNvPicPr>
            <p:nvPr/>
          </p:nvPicPr>
          <p:blipFill>
            <a:blip r:embed="rId7">
              <a:duotone>
                <a:prstClr val="black"/>
                <a:srgbClr val="3C3C3C">
                  <a:tint val="45000"/>
                  <a:satMod val="400000"/>
                </a:srgbClr>
              </a:duotone>
            </a:blip>
            <a:srcRect/>
            <a:stretch>
              <a:fillRect/>
            </a:stretch>
          </p:blipFill>
          <p:spPr bwMode="auto">
            <a:xfrm>
              <a:off x="1706563" y="2401888"/>
              <a:ext cx="1766887" cy="561975"/>
            </a:xfrm>
            <a:prstGeom prst="rect">
              <a:avLst/>
            </a:prstGeom>
            <a:noFill/>
            <a:ln>
              <a:noFill/>
            </a:ln>
          </p:spPr>
        </p:pic>
        <p:pic>
          <p:nvPicPr>
            <p:cNvPr id="10" name="Obrázek 9">
              <a:extLst>
                <a:ext uri="{FF2B5EF4-FFF2-40B4-BE49-F238E27FC236}">
                  <a16:creationId xmlns:a16="http://schemas.microsoft.com/office/drawing/2014/main" id="{9230631E-FABC-4778-7067-E89614CD11E7}"/>
                </a:ext>
              </a:extLst>
            </p:cNvPr>
            <p:cNvPicPr>
              <a:picLocks noChangeAspect="1"/>
            </p:cNvPicPr>
            <p:nvPr/>
          </p:nvPicPr>
          <p:blipFill rotWithShape="1">
            <a:blip r:embed="rId8">
              <a:duotone>
                <a:prstClr val="black"/>
                <a:schemeClr val="tx2">
                  <a:tint val="45000"/>
                  <a:satMod val="400000"/>
                </a:schemeClr>
              </a:duotone>
            </a:blip>
            <a:srcRect t="75460" b="1"/>
            <a:stretch/>
          </p:blipFill>
          <p:spPr>
            <a:xfrm>
              <a:off x="1708837" y="2983547"/>
              <a:ext cx="1762338" cy="13344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4" presetClass="entr" presetSubtype="10" fill="hold" nodeType="withEffect">
                                  <p:stCondLst>
                                    <p:cond delay="0"/>
                                  </p:stCondLst>
                                  <p:childTnLst>
                                    <p:set>
                                      <p:cBhvr>
                                        <p:cTn id="16" dur="1" fill="hold">
                                          <p:stCondLst>
                                            <p:cond delay="0"/>
                                          </p:stCondLst>
                                        </p:cTn>
                                        <p:tgtEl>
                                          <p:spTgt spid="31752"/>
                                        </p:tgtEl>
                                        <p:attrNameLst>
                                          <p:attrName>style.visibility</p:attrName>
                                        </p:attrNameLst>
                                      </p:cBhvr>
                                      <p:to>
                                        <p:strVal val="visible"/>
                                      </p:to>
                                    </p:set>
                                    <p:animEffect transition="in" filter="randombar(horizontal)">
                                      <p:cBhvr>
                                        <p:cTn id="17" dur="500"/>
                                        <p:tgtEl>
                                          <p:spTgt spid="31752"/>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4" presetClass="entr" presetSubtype="10" fill="hold" nodeType="withEffect">
                                  <p:stCondLst>
                                    <p:cond delay="0"/>
                                  </p:stCondLst>
                                  <p:childTnLst>
                                    <p:set>
                                      <p:cBhvr>
                                        <p:cTn id="22" dur="1" fill="hold">
                                          <p:stCondLst>
                                            <p:cond delay="0"/>
                                          </p:stCondLst>
                                        </p:cTn>
                                        <p:tgtEl>
                                          <p:spTgt spid="31753"/>
                                        </p:tgtEl>
                                        <p:attrNameLst>
                                          <p:attrName>style.visibility</p:attrName>
                                        </p:attrNameLst>
                                      </p:cBhvr>
                                      <p:to>
                                        <p:strVal val="visible"/>
                                      </p:to>
                                    </p:set>
                                    <p:animEffect transition="in" filter="randombar(horizontal)">
                                      <p:cBhvr>
                                        <p:cTn id="23" dur="500"/>
                                        <p:tgtEl>
                                          <p:spTgt spid="31753"/>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4" presetClass="entr" presetSubtype="10" fill="hold" nodeType="withEffect">
                                  <p:stCondLst>
                                    <p:cond delay="0"/>
                                  </p:stCondLst>
                                  <p:childTnLst>
                                    <p:set>
                                      <p:cBhvr>
                                        <p:cTn id="28" dur="1" fill="hold">
                                          <p:stCondLst>
                                            <p:cond delay="0"/>
                                          </p:stCondLst>
                                        </p:cTn>
                                        <p:tgtEl>
                                          <p:spTgt spid="31754"/>
                                        </p:tgtEl>
                                        <p:attrNameLst>
                                          <p:attrName>style.visibility</p:attrName>
                                        </p:attrNameLst>
                                      </p:cBhvr>
                                      <p:to>
                                        <p:strVal val="visible"/>
                                      </p:to>
                                    </p:set>
                                    <p:animEffect transition="in" filter="randombar(horizontal)">
                                      <p:cBhvr>
                                        <p:cTn id="29" dur="500"/>
                                        <p:tgtEl>
                                          <p:spTgt spid="31754"/>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225</TotalTime>
  <Words>2309</Words>
  <Application>Microsoft Office PowerPoint</Application>
  <PresentationFormat>Širokoúhlá obrazovka</PresentationFormat>
  <Paragraphs>216</Paragraphs>
  <Slides>13</Slides>
  <Notes>12</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13</vt:i4>
      </vt:variant>
    </vt:vector>
  </HeadingPairs>
  <TitlesOfParts>
    <vt:vector size="21" baseType="lpstr">
      <vt:lpstr>Aptos</vt:lpstr>
      <vt:lpstr>Aptos Display</vt:lpstr>
      <vt:lpstr>Arial</vt:lpstr>
      <vt:lpstr>Calibri</vt:lpstr>
      <vt:lpstr>Calibri Light</vt:lpstr>
      <vt:lpstr>Impact</vt:lpstr>
      <vt:lpstr>Verdana</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Milan ŠTRAIT</dc:creator>
  <cp:lastModifiedBy>Milan ŠTRAIT</cp:lastModifiedBy>
  <cp:revision>4</cp:revision>
  <dcterms:created xsi:type="dcterms:W3CDTF">2024-05-15T10:22:37Z</dcterms:created>
  <dcterms:modified xsi:type="dcterms:W3CDTF">2024-09-23T10:24:47Z</dcterms:modified>
</cp:coreProperties>
</file>