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992880"/>
            <a:ext cx="8519760" cy="1268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19760" cy="2736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ipravka.fai.utb.cz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obogames.utb.cz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EBokikoV2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t.ly/zivotnaFA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54;p13"/>
          <p:cNvPicPr/>
          <p:nvPr/>
        </p:nvPicPr>
        <p:blipFill>
          <a:blip r:embed="rId2"/>
          <a:stretch/>
        </p:blipFill>
        <p:spPr>
          <a:xfrm>
            <a:off x="254880" y="0"/>
            <a:ext cx="8633520" cy="6857280"/>
          </a:xfrm>
          <a:prstGeom prst="rect">
            <a:avLst/>
          </a:prstGeom>
          <a:ln>
            <a:noFill/>
          </a:ln>
        </p:spPr>
      </p:pic>
      <p:grpSp>
        <p:nvGrpSpPr>
          <p:cNvPr id="39" name="Group 1"/>
          <p:cNvGrpSpPr/>
          <p:nvPr/>
        </p:nvGrpSpPr>
        <p:grpSpPr>
          <a:xfrm>
            <a:off x="659520" y="-483480"/>
            <a:ext cx="7824600" cy="7824600"/>
            <a:chOff x="659520" y="-483480"/>
            <a:chExt cx="7824600" cy="7824600"/>
          </a:xfrm>
        </p:grpSpPr>
        <p:sp>
          <p:nvSpPr>
            <p:cNvPr id="40" name="CustomShape 2"/>
            <p:cNvSpPr/>
            <p:nvPr/>
          </p:nvSpPr>
          <p:spPr>
            <a:xfrm>
              <a:off x="1143000" y="0"/>
              <a:ext cx="6857280" cy="685728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3"/>
            <p:cNvSpPr/>
            <p:nvPr/>
          </p:nvSpPr>
          <p:spPr>
            <a:xfrm>
              <a:off x="2157840" y="1014840"/>
              <a:ext cx="4827960" cy="482796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4"/>
            <p:cNvSpPr/>
            <p:nvPr/>
          </p:nvSpPr>
          <p:spPr>
            <a:xfrm>
              <a:off x="659520" y="-483480"/>
              <a:ext cx="7824600" cy="782460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" name="CustomShape 5"/>
          <p:cNvSpPr/>
          <p:nvPr/>
        </p:nvSpPr>
        <p:spPr>
          <a:xfrm>
            <a:off x="3186720" y="2043720"/>
            <a:ext cx="2769840" cy="276984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50800" dir="5400000" algn="tl" rotWithShape="0">
              <a:srgbClr val="FFFFFF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Google Shape;60;p13"/>
          <p:cNvPicPr/>
          <p:nvPr/>
        </p:nvPicPr>
        <p:blipFill>
          <a:blip r:embed="rId3"/>
          <a:stretch/>
        </p:blipFill>
        <p:spPr>
          <a:xfrm>
            <a:off x="3242160" y="3114360"/>
            <a:ext cx="2658960" cy="62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176" name="CustomShape 2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3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4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5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0" name="Group 6"/>
          <p:cNvGrpSpPr/>
          <p:nvPr/>
        </p:nvGrpSpPr>
        <p:grpSpPr>
          <a:xfrm>
            <a:off x="189000" y="1097640"/>
            <a:ext cx="8889840" cy="4842000"/>
            <a:chOff x="189000" y="1097640"/>
            <a:chExt cx="8889840" cy="4842000"/>
          </a:xfrm>
        </p:grpSpPr>
        <p:sp>
          <p:nvSpPr>
            <p:cNvPr id="181" name="CustomShape 7"/>
            <p:cNvSpPr/>
            <p:nvPr/>
          </p:nvSpPr>
          <p:spPr>
            <a:xfrm>
              <a:off x="8542080" y="5402880"/>
              <a:ext cx="536760" cy="536760"/>
            </a:xfrm>
            <a:prstGeom prst="ellipse">
              <a:avLst/>
            </a:prstGeom>
            <a:solidFill>
              <a:schemeClr val="lt1"/>
            </a:solidFill>
            <a:ln w="936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2" name="Group 8"/>
            <p:cNvGrpSpPr/>
            <p:nvPr/>
          </p:nvGrpSpPr>
          <p:grpSpPr>
            <a:xfrm>
              <a:off x="189000" y="1097640"/>
              <a:ext cx="8549280" cy="4798440"/>
              <a:chOff x="189000" y="1097640"/>
              <a:chExt cx="8549280" cy="4798440"/>
            </a:xfrm>
          </p:grpSpPr>
          <p:sp>
            <p:nvSpPr>
              <p:cNvPr id="183" name="CustomShape 9"/>
              <p:cNvSpPr/>
              <p:nvPr/>
            </p:nvSpPr>
            <p:spPr>
              <a:xfrm>
                <a:off x="874440" y="1098000"/>
                <a:ext cx="7810200" cy="487800"/>
              </a:xfrm>
              <a:prstGeom prst="roundRect">
                <a:avLst>
                  <a:gd name="adj" fmla="val 50000"/>
                </a:avLst>
              </a:prstGeom>
              <a:solidFill>
                <a:srgbClr val="1155C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1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Přijímací řízení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184" name="CustomShape 10"/>
              <p:cNvSpPr/>
              <p:nvPr/>
            </p:nvSpPr>
            <p:spPr>
              <a:xfrm>
                <a:off x="1322280" y="305640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F6B26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5" name="CustomShape 11"/>
              <p:cNvSpPr/>
              <p:nvPr/>
            </p:nvSpPr>
            <p:spPr>
              <a:xfrm>
                <a:off x="2881440" y="30985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93C47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6" name="CustomShape 12"/>
              <p:cNvSpPr/>
              <p:nvPr/>
            </p:nvSpPr>
            <p:spPr>
              <a:xfrm>
                <a:off x="6094800" y="3049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C27B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7" name="CustomShape 13"/>
              <p:cNvSpPr/>
              <p:nvPr/>
            </p:nvSpPr>
            <p:spPr>
              <a:xfrm>
                <a:off x="7734960" y="3049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8E7CC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88" name="CustomShape 14"/>
              <p:cNvSpPr/>
              <p:nvPr/>
            </p:nvSpPr>
            <p:spPr>
              <a:xfrm>
                <a:off x="867960" y="3591000"/>
                <a:ext cx="7810200" cy="487800"/>
              </a:xfrm>
              <a:prstGeom prst="roundRect">
                <a:avLst>
                  <a:gd name="adj" fmla="val 50000"/>
                </a:avLst>
              </a:prstGeom>
              <a:solidFill>
                <a:srgbClr val="1155C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1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Přijímací řízení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189" name="CustomShape 15"/>
              <p:cNvSpPr/>
              <p:nvPr/>
            </p:nvSpPr>
            <p:spPr>
              <a:xfrm>
                <a:off x="189000" y="29653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6D9EE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Bc.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190" name="CustomShape 16"/>
              <p:cNvSpPr/>
              <p:nvPr/>
            </p:nvSpPr>
            <p:spPr>
              <a:xfrm rot="16200000" flipH="1">
                <a:off x="465480" y="3432960"/>
                <a:ext cx="431280" cy="371880"/>
              </a:xfrm>
              <a:prstGeom prst="bentConnector2">
                <a:avLst/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1" name="CustomShape 17"/>
              <p:cNvSpPr/>
              <p:nvPr/>
            </p:nvSpPr>
            <p:spPr>
              <a:xfrm rot="16200000" flipH="1">
                <a:off x="1522440" y="3599640"/>
                <a:ext cx="21024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2" name="CustomShape 18"/>
              <p:cNvSpPr/>
              <p:nvPr/>
            </p:nvSpPr>
            <p:spPr>
              <a:xfrm rot="16200000">
                <a:off x="7767360" y="195480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3" name="CustomShape 19"/>
              <p:cNvSpPr/>
              <p:nvPr/>
            </p:nvSpPr>
            <p:spPr>
              <a:xfrm rot="16200000" flipH="1">
                <a:off x="1473120" y="2901960"/>
                <a:ext cx="30744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4" name="CustomShape 20"/>
              <p:cNvSpPr/>
              <p:nvPr/>
            </p:nvSpPr>
            <p:spPr>
              <a:xfrm rot="5400000">
                <a:off x="3095280" y="2220840"/>
                <a:ext cx="14328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6" name="CustomShape 22"/>
              <p:cNvSpPr/>
              <p:nvPr/>
            </p:nvSpPr>
            <p:spPr>
              <a:xfrm>
                <a:off x="8347680" y="3268800"/>
                <a:ext cx="39060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7" name="CustomShape 23"/>
              <p:cNvSpPr/>
              <p:nvPr/>
            </p:nvSpPr>
            <p:spPr>
              <a:xfrm rot="5400000" flipH="1" flipV="1">
                <a:off x="1464480" y="4175280"/>
                <a:ext cx="2016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8" name="CustomShape 24"/>
              <p:cNvSpPr/>
              <p:nvPr/>
            </p:nvSpPr>
            <p:spPr>
              <a:xfrm rot="16200000">
                <a:off x="7750080" y="424872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25"/>
              <p:cNvSpPr/>
              <p:nvPr/>
            </p:nvSpPr>
            <p:spPr>
              <a:xfrm rot="16200000">
                <a:off x="4008960" y="4244040"/>
                <a:ext cx="335880" cy="360"/>
              </a:xfrm>
              <a:prstGeom prst="bentConnector3">
                <a:avLst>
                  <a:gd name="adj1" fmla="val 50008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0" name="CustomShape 26"/>
              <p:cNvSpPr/>
              <p:nvPr/>
            </p:nvSpPr>
            <p:spPr>
              <a:xfrm rot="16200000">
                <a:off x="5223600" y="4257360"/>
                <a:ext cx="3402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1" name="CustomShape 27"/>
              <p:cNvSpPr/>
              <p:nvPr/>
            </p:nvSpPr>
            <p:spPr>
              <a:xfrm rot="16200000">
                <a:off x="6463080" y="4248720"/>
                <a:ext cx="32652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2" name="CustomShape 28"/>
              <p:cNvSpPr/>
              <p:nvPr/>
            </p:nvSpPr>
            <p:spPr>
              <a:xfrm>
                <a:off x="3572640" y="427500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A61C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Učitelství informatiky pro SŠ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3" name="CustomShape 29"/>
              <p:cNvSpPr/>
              <p:nvPr/>
            </p:nvSpPr>
            <p:spPr>
              <a:xfrm>
                <a:off x="974880" y="4277880"/>
                <a:ext cx="1183680" cy="497160"/>
              </a:xfrm>
              <a:prstGeom prst="roundRect">
                <a:avLst>
                  <a:gd name="adj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Informační technologie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4" name="CustomShape 30"/>
              <p:cNvSpPr/>
              <p:nvPr/>
            </p:nvSpPr>
            <p:spPr>
              <a:xfrm>
                <a:off x="7356240" y="4275000"/>
                <a:ext cx="1282320" cy="499320"/>
              </a:xfrm>
              <a:prstGeom prst="roundRect">
                <a:avLst>
                  <a:gd name="adj" fmla="val 50000"/>
                </a:avLst>
              </a:prstGeom>
              <a:solidFill>
                <a:srgbClr val="A64D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Bezpeč. techn.,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management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5" name="CustomShape 31"/>
              <p:cNvSpPr/>
              <p:nvPr/>
            </p:nvSpPr>
            <p:spPr>
              <a:xfrm>
                <a:off x="6096240" y="427500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Integrované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v budovách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6" name="CustomShape 32"/>
              <p:cNvSpPr/>
              <p:nvPr/>
            </p:nvSpPr>
            <p:spPr>
              <a:xfrm>
                <a:off x="4794480" y="4292280"/>
                <a:ext cx="126792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Automatické řízení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informatika v průmyslu 4.0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7" name="CustomShape 33"/>
              <p:cNvSpPr/>
              <p:nvPr/>
            </p:nvSpPr>
            <p:spPr>
              <a:xfrm>
                <a:off x="1036080" y="1795680"/>
                <a:ext cx="1183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F6B26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Softwarové inženýrství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8" name="CustomShape 34"/>
              <p:cNvSpPr/>
              <p:nvPr/>
            </p:nvSpPr>
            <p:spPr>
              <a:xfrm>
                <a:off x="7337880" y="1795680"/>
                <a:ext cx="139968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8E7CC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Informační technologie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v administrativě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09" name="CustomShape 35"/>
              <p:cNvSpPr/>
              <p:nvPr/>
            </p:nvSpPr>
            <p:spPr>
              <a:xfrm>
                <a:off x="5762880" y="1795680"/>
                <a:ext cx="1282320" cy="952200"/>
              </a:xfrm>
              <a:prstGeom prst="roundRect">
                <a:avLst>
                  <a:gd name="adj" fmla="val 50000"/>
                </a:avLst>
              </a:prstGeom>
              <a:solidFill>
                <a:srgbClr val="C27BA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Bezpečnostní technologie, systémy </a:t>
                </a:r>
                <a:r>
                  <a:t/>
                </a:r>
                <a:br/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 management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10" name="CustomShape 36"/>
              <p:cNvSpPr/>
              <p:nvPr/>
            </p:nvSpPr>
            <p:spPr>
              <a:xfrm>
                <a:off x="2376000" y="1827360"/>
                <a:ext cx="3196080" cy="321480"/>
              </a:xfrm>
              <a:prstGeom prst="roundRect">
                <a:avLst>
                  <a:gd name="adj" fmla="val 50000"/>
                </a:avLst>
              </a:prstGeom>
              <a:solidFill>
                <a:srgbClr val="93C47D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000" b="0" strike="noStrike" spc="-1">
                    <a:solidFill>
                      <a:srgbClr val="FFFFFF"/>
                    </a:solidFill>
                    <a:latin typeface="Roboto"/>
                    <a:ea typeface="Roboto"/>
                  </a:rPr>
                  <a:t>Aplikovaná informatika v průmyslové automatizaci</a:t>
                </a:r>
                <a:endParaRPr lang="cs-CZ" sz="1000" b="0" strike="noStrike" spc="-1">
                  <a:latin typeface="Arial"/>
                </a:endParaRPr>
              </a:p>
            </p:txBody>
          </p:sp>
          <p:sp>
            <p:nvSpPr>
              <p:cNvPr id="211" name="CustomShape 37"/>
              <p:cNvSpPr/>
              <p:nvPr/>
            </p:nvSpPr>
            <p:spPr>
              <a:xfrm>
                <a:off x="936720" y="5452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E6913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12" name="CustomShape 38"/>
              <p:cNvSpPr/>
              <p:nvPr/>
            </p:nvSpPr>
            <p:spPr>
              <a:xfrm rot="10800000">
                <a:off x="1627920" y="1578600"/>
                <a:ext cx="36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3" name="CustomShape 39"/>
              <p:cNvSpPr/>
              <p:nvPr/>
            </p:nvSpPr>
            <p:spPr>
              <a:xfrm flipV="1">
                <a:off x="3974400" y="1097640"/>
                <a:ext cx="360" cy="242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4" name="CustomShape 40"/>
              <p:cNvSpPr/>
              <p:nvPr/>
            </p:nvSpPr>
            <p:spPr>
              <a:xfrm rot="10800000">
                <a:off x="6379920" y="1571400"/>
                <a:ext cx="36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5" name="CustomShape 41"/>
              <p:cNvSpPr/>
              <p:nvPr/>
            </p:nvSpPr>
            <p:spPr>
              <a:xfrm rot="10800000">
                <a:off x="8037720" y="1578600"/>
                <a:ext cx="360" cy="217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6" name="CustomShape 42"/>
              <p:cNvSpPr/>
              <p:nvPr/>
            </p:nvSpPr>
            <p:spPr>
              <a:xfrm rot="5400000">
                <a:off x="1135080" y="5343480"/>
                <a:ext cx="21600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CustomShape 44"/>
              <p:cNvSpPr/>
              <p:nvPr/>
            </p:nvSpPr>
            <p:spPr>
              <a:xfrm>
                <a:off x="6739200" y="5235840"/>
                <a:ext cx="36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CustomShape 45"/>
              <p:cNvSpPr/>
              <p:nvPr/>
            </p:nvSpPr>
            <p:spPr>
              <a:xfrm rot="16200000">
                <a:off x="4073760" y="5340240"/>
                <a:ext cx="236160" cy="360"/>
              </a:xfrm>
              <a:prstGeom prst="bentConnector3">
                <a:avLst>
                  <a:gd name="adj1" fmla="val 50000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CustomShape 46"/>
              <p:cNvSpPr/>
              <p:nvPr/>
            </p:nvSpPr>
            <p:spPr>
              <a:xfrm>
                <a:off x="7637760" y="5221080"/>
                <a:ext cx="5760" cy="222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CustomShape 48"/>
              <p:cNvSpPr/>
              <p:nvPr/>
            </p:nvSpPr>
            <p:spPr>
              <a:xfrm>
                <a:off x="7337880" y="544392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A64D7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3" name="CustomShape 49"/>
              <p:cNvSpPr/>
              <p:nvPr/>
            </p:nvSpPr>
            <p:spPr>
              <a:xfrm>
                <a:off x="6433200" y="54525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3C78D8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4" name="CustomShape 50"/>
              <p:cNvSpPr/>
              <p:nvPr/>
            </p:nvSpPr>
            <p:spPr>
              <a:xfrm>
                <a:off x="5159520" y="545796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6AA84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5" name="CustomShape 51"/>
              <p:cNvSpPr/>
              <p:nvPr/>
            </p:nvSpPr>
            <p:spPr>
              <a:xfrm>
                <a:off x="3885840" y="5458680"/>
                <a:ext cx="612360" cy="437400"/>
              </a:xfrm>
              <a:prstGeom prst="roundRect">
                <a:avLst>
                  <a:gd name="adj" fmla="val 50000"/>
                </a:avLst>
              </a:prstGeom>
              <a:solidFill>
                <a:srgbClr val="A61C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91440" rIns="90000" bIns="9144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cs-CZ" sz="1400" b="0" strike="noStrike" spc="-1">
                    <a:solidFill>
                      <a:srgbClr val="FFFFFF"/>
                    </a:solidFill>
                    <a:latin typeface="Arial"/>
                    <a:ea typeface="Arial"/>
                  </a:rPr>
                  <a:t>Ing.</a:t>
                </a:r>
                <a:endParaRPr lang="cs-CZ" sz="1400" b="0" strike="noStrike" spc="-1">
                  <a:latin typeface="Arial"/>
                </a:endParaRPr>
              </a:p>
            </p:txBody>
          </p:sp>
          <p:sp>
            <p:nvSpPr>
              <p:cNvPr id="226" name="CustomShape 52"/>
              <p:cNvSpPr/>
              <p:nvPr/>
            </p:nvSpPr>
            <p:spPr>
              <a:xfrm rot="16200000" flipH="1">
                <a:off x="6313680" y="3489480"/>
                <a:ext cx="178920" cy="360"/>
              </a:xfrm>
              <a:prstGeom prst="bentConnector3">
                <a:avLst>
                  <a:gd name="adj1" fmla="val 50004"/>
                </a:avLst>
              </a:pr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CustomShape 54"/>
              <p:cNvSpPr/>
              <p:nvPr/>
            </p:nvSpPr>
            <p:spPr>
              <a:xfrm flipH="1">
                <a:off x="6400440" y="2748240"/>
                <a:ext cx="2520" cy="3006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CustomShape 55"/>
              <p:cNvSpPr/>
              <p:nvPr/>
            </p:nvSpPr>
            <p:spPr>
              <a:xfrm>
                <a:off x="5465520" y="5249520"/>
                <a:ext cx="36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CustomShape 56"/>
              <p:cNvSpPr/>
              <p:nvPr/>
            </p:nvSpPr>
            <p:spPr>
              <a:xfrm flipH="1" flipV="1">
                <a:off x="8037360" y="2747520"/>
                <a:ext cx="2520" cy="3006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360">
                <a:solidFill>
                  <a:schemeClr val="dk2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31" name="CustomShape 57"/>
            <p:cNvSpPr/>
            <p:nvPr/>
          </p:nvSpPr>
          <p:spPr>
            <a:xfrm>
              <a:off x="2538720" y="2293560"/>
              <a:ext cx="1256760" cy="66024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i="1" strike="noStrike" spc="-1">
                  <a:solidFill>
                    <a:srgbClr val="FFFFFF"/>
                  </a:solidFill>
                  <a:latin typeface="Roboto"/>
                  <a:ea typeface="Roboto"/>
                </a:rPr>
                <a:t>Inteligentní systémy s roboty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32" name="CustomShape 58"/>
            <p:cNvSpPr/>
            <p:nvPr/>
          </p:nvSpPr>
          <p:spPr>
            <a:xfrm>
              <a:off x="4079160" y="2287080"/>
              <a:ext cx="1313640" cy="66708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i="1" strike="noStrike" spc="-1">
                  <a:solidFill>
                    <a:srgbClr val="FFFFFF"/>
                  </a:solidFill>
                  <a:latin typeface="Roboto"/>
                  <a:ea typeface="Roboto"/>
                </a:rPr>
                <a:t>Průmyslová automatizace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33" name="CustomShape 59"/>
            <p:cNvSpPr/>
            <p:nvPr/>
          </p:nvSpPr>
          <p:spPr>
            <a:xfrm rot="5400000">
              <a:off x="4680360" y="221364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60"/>
            <p:cNvSpPr/>
            <p:nvPr/>
          </p:nvSpPr>
          <p:spPr>
            <a:xfrm>
              <a:off x="4429800" y="309204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93C47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Bc.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35" name="CustomShape 61"/>
            <p:cNvSpPr/>
            <p:nvPr/>
          </p:nvSpPr>
          <p:spPr>
            <a:xfrm rot="5400000">
              <a:off x="4663800" y="302652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62"/>
            <p:cNvSpPr/>
            <p:nvPr/>
          </p:nvSpPr>
          <p:spPr>
            <a:xfrm rot="5400000">
              <a:off x="4704480" y="3561840"/>
              <a:ext cx="6336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63"/>
            <p:cNvSpPr/>
            <p:nvPr/>
          </p:nvSpPr>
          <p:spPr>
            <a:xfrm rot="5400000">
              <a:off x="3155760" y="3566880"/>
              <a:ext cx="6336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64"/>
            <p:cNvSpPr/>
            <p:nvPr/>
          </p:nvSpPr>
          <p:spPr>
            <a:xfrm rot="5400000">
              <a:off x="3108960" y="3025800"/>
              <a:ext cx="14472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65"/>
            <p:cNvSpPr/>
            <p:nvPr/>
          </p:nvSpPr>
          <p:spPr>
            <a:xfrm>
              <a:off x="977760" y="4913280"/>
              <a:ext cx="530280" cy="32184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SWI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0" name="CustomShape 66"/>
            <p:cNvSpPr/>
            <p:nvPr/>
          </p:nvSpPr>
          <p:spPr>
            <a:xfrm>
              <a:off x="1621440" y="4913280"/>
              <a:ext cx="533160" cy="32184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KYB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1" name="CustomShape 67"/>
            <p:cNvSpPr/>
            <p:nvPr/>
          </p:nvSpPr>
          <p:spPr>
            <a:xfrm>
              <a:off x="1582200" y="545256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Ing.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42" name="CustomShape 68"/>
            <p:cNvSpPr/>
            <p:nvPr/>
          </p:nvSpPr>
          <p:spPr>
            <a:xfrm rot="16200000" flipH="1">
              <a:off x="1779120" y="5343480"/>
              <a:ext cx="21600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69"/>
            <p:cNvSpPr/>
            <p:nvPr/>
          </p:nvSpPr>
          <p:spPr>
            <a:xfrm rot="16200000" flipH="1">
              <a:off x="1170000" y="4840560"/>
              <a:ext cx="14364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70"/>
            <p:cNvSpPr/>
            <p:nvPr/>
          </p:nvSpPr>
          <p:spPr>
            <a:xfrm rot="16200000" flipH="1">
              <a:off x="1811520" y="4846680"/>
              <a:ext cx="143640" cy="36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71"/>
            <p:cNvSpPr/>
            <p:nvPr/>
          </p:nvSpPr>
          <p:spPr>
            <a:xfrm>
              <a:off x="7368120" y="4895640"/>
              <a:ext cx="538920" cy="32472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BT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6" name="CustomShape 72"/>
            <p:cNvSpPr/>
            <p:nvPr/>
          </p:nvSpPr>
          <p:spPr>
            <a:xfrm>
              <a:off x="8099640" y="4902840"/>
              <a:ext cx="538920" cy="32472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000" b="0" strike="noStrike" spc="-1">
                  <a:solidFill>
                    <a:srgbClr val="FFFFFF"/>
                  </a:solidFill>
                  <a:latin typeface="Roboto"/>
                  <a:ea typeface="Roboto"/>
                </a:rPr>
                <a:t>BM</a:t>
              </a:r>
              <a:endParaRPr lang="cs-CZ" sz="1000" b="0" strike="noStrike" spc="-1">
                <a:latin typeface="Arial"/>
              </a:endParaRPr>
            </a:p>
          </p:txBody>
        </p:sp>
        <p:sp>
          <p:nvSpPr>
            <p:cNvPr id="247" name="CustomShape 73"/>
            <p:cNvSpPr/>
            <p:nvPr/>
          </p:nvSpPr>
          <p:spPr>
            <a:xfrm>
              <a:off x="8062920" y="5445360"/>
              <a:ext cx="612360" cy="437400"/>
            </a:xfrm>
            <a:prstGeom prst="roundRect">
              <a:avLst>
                <a:gd name="adj" fmla="val 50000"/>
              </a:avLst>
            </a:prstGeom>
            <a:solidFill>
              <a:srgbClr val="A64D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1440" rIns="90000" bIns="91440" anchor="ctr"/>
            <a:lstStyle/>
            <a:p>
              <a:pPr algn="ctr">
                <a:lnSpc>
                  <a:spcPct val="100000"/>
                </a:lnSpc>
              </a:pPr>
              <a:r>
                <a:rPr lang="cs-CZ" sz="14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Ing.</a:t>
              </a:r>
              <a:endParaRPr lang="cs-CZ" sz="1400" b="0" strike="noStrike" spc="-1">
                <a:latin typeface="Arial"/>
              </a:endParaRPr>
            </a:p>
          </p:txBody>
        </p:sp>
        <p:sp>
          <p:nvSpPr>
            <p:cNvPr id="248" name="CustomShape 74"/>
            <p:cNvSpPr/>
            <p:nvPr/>
          </p:nvSpPr>
          <p:spPr>
            <a:xfrm>
              <a:off x="8369280" y="5228280"/>
              <a:ext cx="360" cy="216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75"/>
            <p:cNvSpPr/>
            <p:nvPr/>
          </p:nvSpPr>
          <p:spPr>
            <a:xfrm>
              <a:off x="7637760" y="4768920"/>
              <a:ext cx="360" cy="126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76"/>
            <p:cNvSpPr/>
            <p:nvPr/>
          </p:nvSpPr>
          <p:spPr>
            <a:xfrm>
              <a:off x="8369280" y="4775400"/>
              <a:ext cx="360" cy="126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chemeClr val="dk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3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254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8" name="CustomShape 8"/>
          <p:cNvSpPr/>
          <p:nvPr/>
        </p:nvSpPr>
        <p:spPr>
          <a:xfrm>
            <a:off x="483840" y="907560"/>
            <a:ext cx="5219640" cy="14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Bezpečnostní technologie, systémy a management (Bc., Ing.)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0" y="2511360"/>
            <a:ext cx="4474800" cy="17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Znalosti z oblasti ochrany osob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 majetku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Mechanické a elektronické prvky objektové bezpečnosti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Principy datové bezpečnosti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Odpovídající právní předpisy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pic>
        <p:nvPicPr>
          <p:cNvPr id="260" name="Google Shape;348;p25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sp>
        <p:nvSpPr>
          <p:cNvPr id="261" name="CustomShape 10"/>
          <p:cNvSpPr/>
          <p:nvPr/>
        </p:nvSpPr>
        <p:spPr>
          <a:xfrm>
            <a:off x="2069280" y="4205160"/>
            <a:ext cx="3936960" cy="21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Kriminalistická technologie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Technologie detektivní činnosti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Řešení krizových stavů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Bezpečnostní management</a:t>
            </a:r>
            <a:endParaRPr lang="cs-CZ" sz="1600" b="0" strike="noStrike" spc="-1">
              <a:latin typeface="Arial"/>
            </a:endParaRPr>
          </a:p>
        </p:txBody>
      </p:sp>
      <p:grpSp>
        <p:nvGrpSpPr>
          <p:cNvPr id="262" name="Group 11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263" name="CustomShape 12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3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4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6" name="CustomShape 15"/>
          <p:cNvSpPr/>
          <p:nvPr/>
        </p:nvSpPr>
        <p:spPr>
          <a:xfrm>
            <a:off x="6517800" y="4350960"/>
            <a:ext cx="518040" cy="745920"/>
          </a:xfrm>
          <a:custGeom>
            <a:avLst/>
            <a:gdLst/>
            <a:ahLst/>
            <a:cxnLst/>
            <a:rect l="l" t="t" r="r" b="b"/>
            <a:pathLst>
              <a:path w="12860" h="18511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6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7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F7ABBCA4-9193-42A1-8222-701F3F7BF39A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11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1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272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76" name="Google Shape;368;p26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grpSp>
        <p:nvGrpSpPr>
          <p:cNvPr id="277" name="Group 8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278" name="CustomShape 9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0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1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1" name="CustomShape 12"/>
          <p:cNvSpPr/>
          <p:nvPr/>
        </p:nvSpPr>
        <p:spPr>
          <a:xfrm>
            <a:off x="6517800" y="4350960"/>
            <a:ext cx="518040" cy="745920"/>
          </a:xfrm>
          <a:custGeom>
            <a:avLst/>
            <a:gdLst/>
            <a:ahLst/>
            <a:cxnLst/>
            <a:rect l="l" t="t" r="r" b="b"/>
            <a:pathLst>
              <a:path w="12860" h="18511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3"/>
          <p:cNvSpPr/>
          <p:nvPr/>
        </p:nvSpPr>
        <p:spPr>
          <a:xfrm>
            <a:off x="486360" y="252000"/>
            <a:ext cx="521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Uplatnění absolventů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83" name="CustomShape 14"/>
          <p:cNvSpPr/>
          <p:nvPr/>
        </p:nvSpPr>
        <p:spPr>
          <a:xfrm>
            <a:off x="-437040" y="1492920"/>
            <a:ext cx="5934960" cy="29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Oblast zabezpečení majetku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Projektant zabezpečovacích nebo integrovaných záchranných systémů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Člen bezpečnostní agentury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Možnost pokračovat v navazujících magisterských studijních oborech Integrované systémy v budovách nebo Bezpečnostní technologie, systémy a management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284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571C1D5A-8549-4A6F-800E-09071202DB2F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12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Google Shape;383;p27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sp>
        <p:nvSpPr>
          <p:cNvPr id="288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89" name="Group 3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290" name="CustomShape 4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5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6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93" name="Group 7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294" name="CustomShape 8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9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0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1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8" name="CustomShape 12"/>
          <p:cNvSpPr/>
          <p:nvPr/>
        </p:nvSpPr>
        <p:spPr>
          <a:xfrm>
            <a:off x="498600" y="736200"/>
            <a:ext cx="521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Informační technologie v administrativě (Bc.)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99" name="CustomShape 13"/>
          <p:cNvSpPr/>
          <p:nvPr/>
        </p:nvSpPr>
        <p:spPr>
          <a:xfrm>
            <a:off x="22320" y="1958040"/>
            <a:ext cx="3604320" cy="17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Počítačová technika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Informační systémy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Kancelářský software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Počítačová grafika (2D &amp; 3D)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Počítačové sítě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Databáze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300" name="CustomShape 14"/>
          <p:cNvSpPr/>
          <p:nvPr/>
        </p:nvSpPr>
        <p:spPr>
          <a:xfrm>
            <a:off x="1790640" y="3730320"/>
            <a:ext cx="4164480" cy="203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Základní legislativní normy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Daňové a účetní právo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Bankovnictví a pojišťovnictví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Ekonomika a účetnictví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Profesionální komunikace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Public relations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Marketing a komunikace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301" name="Group 15"/>
          <p:cNvGrpSpPr/>
          <p:nvPr/>
        </p:nvGrpSpPr>
        <p:grpSpPr>
          <a:xfrm>
            <a:off x="6512040" y="4401360"/>
            <a:ext cx="529200" cy="645480"/>
            <a:chOff x="6512040" y="4401360"/>
            <a:chExt cx="529200" cy="645480"/>
          </a:xfrm>
        </p:grpSpPr>
        <p:sp>
          <p:nvSpPr>
            <p:cNvPr id="302" name="CustomShape 16"/>
            <p:cNvSpPr/>
            <p:nvPr/>
          </p:nvSpPr>
          <p:spPr>
            <a:xfrm>
              <a:off x="6512040" y="4433040"/>
              <a:ext cx="502560" cy="613800"/>
            </a:xfrm>
            <a:custGeom>
              <a:avLst/>
              <a:gdLst/>
              <a:ahLst/>
              <a:cxnLst/>
              <a:rect l="l" t="t" r="r" b="b"/>
              <a:pathLst>
                <a:path w="15490" h="18924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17"/>
            <p:cNvSpPr/>
            <p:nvPr/>
          </p:nvSpPr>
          <p:spPr>
            <a:xfrm>
              <a:off x="6551640" y="4401360"/>
              <a:ext cx="489600" cy="600480"/>
            </a:xfrm>
            <a:custGeom>
              <a:avLst/>
              <a:gdLst/>
              <a:ahLst/>
              <a:cxnLst/>
              <a:rect l="l" t="t" r="r" b="b"/>
              <a:pathLst>
                <a:path w="15101" h="1851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18"/>
            <p:cNvSpPr/>
            <p:nvPr/>
          </p:nvSpPr>
          <p:spPr>
            <a:xfrm>
              <a:off x="6632280" y="4826160"/>
              <a:ext cx="1735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19"/>
            <p:cNvSpPr/>
            <p:nvPr/>
          </p:nvSpPr>
          <p:spPr>
            <a:xfrm>
              <a:off x="6632280" y="4754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0"/>
            <p:cNvSpPr/>
            <p:nvPr/>
          </p:nvSpPr>
          <p:spPr>
            <a:xfrm>
              <a:off x="6632280" y="4682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21"/>
            <p:cNvSpPr/>
            <p:nvPr/>
          </p:nvSpPr>
          <p:spPr>
            <a:xfrm>
              <a:off x="6632280" y="4610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22"/>
            <p:cNvSpPr/>
            <p:nvPr/>
          </p:nvSpPr>
          <p:spPr>
            <a:xfrm>
              <a:off x="6932880" y="44013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3362" h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9" name="CustomShape 23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24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E0B2345E-6D85-4CCA-80C3-D251183ABBCC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13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2" name="Google Shape;412;p28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sp>
        <p:nvSpPr>
          <p:cNvPr id="313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14" name="Group 3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315" name="CustomShape 4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5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6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7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319" name="CustomShape 8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9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0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11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3" name="Group 12"/>
          <p:cNvGrpSpPr/>
          <p:nvPr/>
        </p:nvGrpSpPr>
        <p:grpSpPr>
          <a:xfrm>
            <a:off x="6512040" y="4401360"/>
            <a:ext cx="529200" cy="645480"/>
            <a:chOff x="6512040" y="4401360"/>
            <a:chExt cx="529200" cy="645480"/>
          </a:xfrm>
        </p:grpSpPr>
        <p:sp>
          <p:nvSpPr>
            <p:cNvPr id="324" name="CustomShape 13"/>
            <p:cNvSpPr/>
            <p:nvPr/>
          </p:nvSpPr>
          <p:spPr>
            <a:xfrm>
              <a:off x="6512040" y="4433040"/>
              <a:ext cx="502560" cy="613800"/>
            </a:xfrm>
            <a:custGeom>
              <a:avLst/>
              <a:gdLst/>
              <a:ahLst/>
              <a:cxnLst/>
              <a:rect l="l" t="t" r="r" b="b"/>
              <a:pathLst>
                <a:path w="15490" h="18924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14"/>
            <p:cNvSpPr/>
            <p:nvPr/>
          </p:nvSpPr>
          <p:spPr>
            <a:xfrm>
              <a:off x="6551640" y="4401360"/>
              <a:ext cx="489600" cy="600480"/>
            </a:xfrm>
            <a:custGeom>
              <a:avLst/>
              <a:gdLst/>
              <a:ahLst/>
              <a:cxnLst/>
              <a:rect l="l" t="t" r="r" b="b"/>
              <a:pathLst>
                <a:path w="15101" h="1851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15"/>
            <p:cNvSpPr/>
            <p:nvPr/>
          </p:nvSpPr>
          <p:spPr>
            <a:xfrm>
              <a:off x="6632280" y="4826160"/>
              <a:ext cx="1735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16"/>
            <p:cNvSpPr/>
            <p:nvPr/>
          </p:nvSpPr>
          <p:spPr>
            <a:xfrm>
              <a:off x="6632280" y="4754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7"/>
            <p:cNvSpPr/>
            <p:nvPr/>
          </p:nvSpPr>
          <p:spPr>
            <a:xfrm>
              <a:off x="6632280" y="4682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18"/>
            <p:cNvSpPr/>
            <p:nvPr/>
          </p:nvSpPr>
          <p:spPr>
            <a:xfrm>
              <a:off x="6632280" y="4610880"/>
              <a:ext cx="331560" cy="360"/>
            </a:xfrm>
            <a:custGeom>
              <a:avLst/>
              <a:gdLst/>
              <a:ahLst/>
              <a:cxnLst/>
              <a:rect l="l" t="t" r="r" b="b"/>
              <a:pathLst>
                <a:path w="10230" h="1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19"/>
            <p:cNvSpPr/>
            <p:nvPr/>
          </p:nvSpPr>
          <p:spPr>
            <a:xfrm>
              <a:off x="6932880" y="4401360"/>
              <a:ext cx="108360" cy="108360"/>
            </a:xfrm>
            <a:custGeom>
              <a:avLst/>
              <a:gdLst/>
              <a:ahLst/>
              <a:cxnLst/>
              <a:rect l="l" t="t" r="r" b="b"/>
              <a:pathLst>
                <a:path w="3362" h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1" name="CustomShape 20"/>
          <p:cNvSpPr/>
          <p:nvPr/>
        </p:nvSpPr>
        <p:spPr>
          <a:xfrm>
            <a:off x="498600" y="267120"/>
            <a:ext cx="521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Uplatnění absolventů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332" name="CustomShape 21"/>
          <p:cNvSpPr/>
          <p:nvPr/>
        </p:nvSpPr>
        <p:spPr>
          <a:xfrm>
            <a:off x="-425520" y="1556640"/>
            <a:ext cx="5805000" cy="29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Administrativní pozice ve firmách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Úřady státní správy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Public relations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Spolupráce při řešení projektů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Možnost pokračovat v navazujících magisterských studijních oborech Informační technologie nebo Učitelství informatiky pro střední školy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333" name="CustomShape 22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3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53C2A0A3-B4BD-4350-9A06-C4A1A977451C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14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7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338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2" name="CustomShape 8"/>
          <p:cNvSpPr/>
          <p:nvPr/>
        </p:nvSpPr>
        <p:spPr>
          <a:xfrm>
            <a:off x="467280" y="745560"/>
            <a:ext cx="630540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Softwarové inženýrství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(Bc.)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343" name="CustomShape 9"/>
          <p:cNvSpPr/>
          <p:nvPr/>
        </p:nvSpPr>
        <p:spPr>
          <a:xfrm>
            <a:off x="-9000" y="2019240"/>
            <a:ext cx="5349960" cy="188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Programování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Analýza a modelování softwarových systémů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Programování mobilních aplikací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Algoritmy a datové struktury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Kryptologie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 dirty="0">
              <a:latin typeface="Arial"/>
            </a:endParaRPr>
          </a:p>
        </p:txBody>
      </p:sp>
      <p:sp>
        <p:nvSpPr>
          <p:cNvPr id="344" name="CustomShape 10"/>
          <p:cNvSpPr/>
          <p:nvPr/>
        </p:nvSpPr>
        <p:spPr>
          <a:xfrm>
            <a:off x="1802880" y="3916080"/>
            <a:ext cx="4164480" cy="203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Architektura počítačů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Operační systémy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Počítačové sítě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Elektrické obvody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Programování mikročipů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Základy umělé inteligence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pic>
        <p:nvPicPr>
          <p:cNvPr id="345" name="Google Shape;449;p29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grpSp>
        <p:nvGrpSpPr>
          <p:cNvPr id="346" name="Group 11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347" name="CustomShape 12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3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14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0" name="Group 15"/>
          <p:cNvGrpSpPr/>
          <p:nvPr/>
        </p:nvGrpSpPr>
        <p:grpSpPr>
          <a:xfrm>
            <a:off x="6369120" y="4333320"/>
            <a:ext cx="815040" cy="781560"/>
            <a:chOff x="6369120" y="4333320"/>
            <a:chExt cx="815040" cy="781560"/>
          </a:xfrm>
        </p:grpSpPr>
        <p:sp>
          <p:nvSpPr>
            <p:cNvPr id="351" name="CustomShape 16"/>
            <p:cNvSpPr/>
            <p:nvPr/>
          </p:nvSpPr>
          <p:spPr>
            <a:xfrm>
              <a:off x="6981840" y="4333320"/>
              <a:ext cx="135000" cy="135000"/>
            </a:xfrm>
            <a:custGeom>
              <a:avLst/>
              <a:gdLst/>
              <a:ahLst/>
              <a:cxnLst/>
              <a:rect l="l" t="t" r="r" b="b"/>
              <a:pathLst>
                <a:path w="3581" h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17"/>
            <p:cNvSpPr/>
            <p:nvPr/>
          </p:nvSpPr>
          <p:spPr>
            <a:xfrm>
              <a:off x="6504840" y="4372920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557" h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18"/>
            <p:cNvSpPr/>
            <p:nvPr/>
          </p:nvSpPr>
          <p:spPr>
            <a:xfrm>
              <a:off x="6369120" y="4789080"/>
              <a:ext cx="135000" cy="135000"/>
            </a:xfrm>
            <a:custGeom>
              <a:avLst/>
              <a:gdLst/>
              <a:ahLst/>
              <a:cxnLst/>
              <a:rect l="l" t="t" r="r" b="b"/>
              <a:pathLst>
                <a:path w="3581" h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19"/>
            <p:cNvSpPr/>
            <p:nvPr/>
          </p:nvSpPr>
          <p:spPr>
            <a:xfrm>
              <a:off x="6702120" y="4981680"/>
              <a:ext cx="133920" cy="133200"/>
            </a:xfrm>
            <a:custGeom>
              <a:avLst/>
              <a:gdLst/>
              <a:ahLst/>
              <a:cxnLst/>
              <a:rect l="l" t="t" r="r" b="b"/>
              <a:pathLst>
                <a:path w="3557" h="3533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20"/>
            <p:cNvSpPr/>
            <p:nvPr/>
          </p:nvSpPr>
          <p:spPr>
            <a:xfrm>
              <a:off x="7050240" y="4688280"/>
              <a:ext cx="133920" cy="135000"/>
            </a:xfrm>
            <a:custGeom>
              <a:avLst/>
              <a:gdLst/>
              <a:ahLst/>
              <a:cxnLst/>
              <a:rect l="l" t="t" r="r" b="b"/>
              <a:pathLst>
                <a:path w="3557" h="3581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21"/>
            <p:cNvSpPr/>
            <p:nvPr/>
          </p:nvSpPr>
          <p:spPr>
            <a:xfrm>
              <a:off x="6639480" y="4570200"/>
              <a:ext cx="285480" cy="286200"/>
            </a:xfrm>
            <a:custGeom>
              <a:avLst/>
              <a:gdLst/>
              <a:ahLst/>
              <a:cxnLst/>
              <a:rect l="l" t="t" r="r" b="b"/>
              <a:pathLst>
                <a:path w="7551" h="7576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22"/>
            <p:cNvSpPr/>
            <p:nvPr/>
          </p:nvSpPr>
          <p:spPr>
            <a:xfrm>
              <a:off x="6572160" y="4440240"/>
              <a:ext cx="122760" cy="159840"/>
            </a:xfrm>
            <a:custGeom>
              <a:avLst/>
              <a:gdLst/>
              <a:ahLst/>
              <a:cxnLst/>
              <a:rect l="l" t="t" r="r" b="b"/>
              <a:pathLst>
                <a:path w="3264" h="4239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23"/>
            <p:cNvSpPr/>
            <p:nvPr/>
          </p:nvSpPr>
          <p:spPr>
            <a:xfrm>
              <a:off x="6875640" y="4401360"/>
              <a:ext cx="173520" cy="202320"/>
            </a:xfrm>
            <a:custGeom>
              <a:avLst/>
              <a:gdLst/>
              <a:ahLst/>
              <a:cxnLst/>
              <a:rect l="l" t="t" r="r" b="b"/>
              <a:pathLst>
                <a:path w="4604" h="5359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24"/>
            <p:cNvSpPr/>
            <p:nvPr/>
          </p:nvSpPr>
          <p:spPr>
            <a:xfrm>
              <a:off x="6924600" y="4731840"/>
              <a:ext cx="192240" cy="24120"/>
            </a:xfrm>
            <a:custGeom>
              <a:avLst/>
              <a:gdLst/>
              <a:ahLst/>
              <a:cxnLst/>
              <a:rect l="l" t="t" r="r" b="b"/>
              <a:pathLst>
                <a:path w="5091" h="659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25"/>
            <p:cNvSpPr/>
            <p:nvPr/>
          </p:nvSpPr>
          <p:spPr>
            <a:xfrm>
              <a:off x="6769800" y="4856400"/>
              <a:ext cx="6840" cy="191160"/>
            </a:xfrm>
            <a:custGeom>
              <a:avLst/>
              <a:gdLst/>
              <a:ahLst/>
              <a:cxnLst/>
              <a:rect l="l" t="t" r="r" b="b"/>
              <a:pathLst>
                <a:path w="196" h="5067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26"/>
            <p:cNvSpPr/>
            <p:nvPr/>
          </p:nvSpPr>
          <p:spPr>
            <a:xfrm>
              <a:off x="6436440" y="4768560"/>
              <a:ext cx="213480" cy="87840"/>
            </a:xfrm>
            <a:custGeom>
              <a:avLst/>
              <a:gdLst/>
              <a:ahLst/>
              <a:cxnLst/>
              <a:rect l="l" t="t" r="r" b="b"/>
              <a:pathLst>
                <a:path w="5651" h="234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2" name="CustomShape 27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28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F4B2C841-992C-4571-B41F-26F50175EC02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15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66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367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71" name="Google Shape;479;p30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grpSp>
        <p:nvGrpSpPr>
          <p:cNvPr id="372" name="Group 8"/>
          <p:cNvGrpSpPr/>
          <p:nvPr/>
        </p:nvGrpSpPr>
        <p:grpSpPr>
          <a:xfrm>
            <a:off x="6007320" y="3954600"/>
            <a:ext cx="1539000" cy="1539000"/>
            <a:chOff x="6007320" y="3954600"/>
            <a:chExt cx="1539000" cy="1539000"/>
          </a:xfrm>
        </p:grpSpPr>
        <p:sp>
          <p:nvSpPr>
            <p:cNvPr id="373" name="CustomShape 9"/>
            <p:cNvSpPr/>
            <p:nvPr/>
          </p:nvSpPr>
          <p:spPr>
            <a:xfrm>
              <a:off x="6152040" y="409932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10"/>
            <p:cNvSpPr/>
            <p:nvPr/>
          </p:nvSpPr>
          <p:spPr>
            <a:xfrm>
              <a:off x="6007320" y="395460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11"/>
            <p:cNvSpPr/>
            <p:nvPr/>
          </p:nvSpPr>
          <p:spPr>
            <a:xfrm>
              <a:off x="6221160" y="416880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6" name="Group 12"/>
          <p:cNvGrpSpPr/>
          <p:nvPr/>
        </p:nvGrpSpPr>
        <p:grpSpPr>
          <a:xfrm>
            <a:off x="6369120" y="4333320"/>
            <a:ext cx="815040" cy="781560"/>
            <a:chOff x="6369120" y="4333320"/>
            <a:chExt cx="815040" cy="781560"/>
          </a:xfrm>
        </p:grpSpPr>
        <p:sp>
          <p:nvSpPr>
            <p:cNvPr id="377" name="CustomShape 13"/>
            <p:cNvSpPr/>
            <p:nvPr/>
          </p:nvSpPr>
          <p:spPr>
            <a:xfrm>
              <a:off x="6981840" y="4333320"/>
              <a:ext cx="135000" cy="135000"/>
            </a:xfrm>
            <a:custGeom>
              <a:avLst/>
              <a:gdLst/>
              <a:ahLst/>
              <a:cxnLst/>
              <a:rect l="l" t="t" r="r" b="b"/>
              <a:pathLst>
                <a:path w="3581" h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14"/>
            <p:cNvSpPr/>
            <p:nvPr/>
          </p:nvSpPr>
          <p:spPr>
            <a:xfrm>
              <a:off x="6504840" y="4372920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557" h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15"/>
            <p:cNvSpPr/>
            <p:nvPr/>
          </p:nvSpPr>
          <p:spPr>
            <a:xfrm>
              <a:off x="6369120" y="4789080"/>
              <a:ext cx="135000" cy="135000"/>
            </a:xfrm>
            <a:custGeom>
              <a:avLst/>
              <a:gdLst/>
              <a:ahLst/>
              <a:cxnLst/>
              <a:rect l="l" t="t" r="r" b="b"/>
              <a:pathLst>
                <a:path w="3581" h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6"/>
            <p:cNvSpPr/>
            <p:nvPr/>
          </p:nvSpPr>
          <p:spPr>
            <a:xfrm>
              <a:off x="6702120" y="4981680"/>
              <a:ext cx="133920" cy="133200"/>
            </a:xfrm>
            <a:custGeom>
              <a:avLst/>
              <a:gdLst/>
              <a:ahLst/>
              <a:cxnLst/>
              <a:rect l="l" t="t" r="r" b="b"/>
              <a:pathLst>
                <a:path w="3557" h="3533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7"/>
            <p:cNvSpPr/>
            <p:nvPr/>
          </p:nvSpPr>
          <p:spPr>
            <a:xfrm>
              <a:off x="7050240" y="4688280"/>
              <a:ext cx="133920" cy="135000"/>
            </a:xfrm>
            <a:custGeom>
              <a:avLst/>
              <a:gdLst/>
              <a:ahLst/>
              <a:cxnLst/>
              <a:rect l="l" t="t" r="r" b="b"/>
              <a:pathLst>
                <a:path w="3557" h="3581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8"/>
            <p:cNvSpPr/>
            <p:nvPr/>
          </p:nvSpPr>
          <p:spPr>
            <a:xfrm>
              <a:off x="6639480" y="4570200"/>
              <a:ext cx="285480" cy="286200"/>
            </a:xfrm>
            <a:custGeom>
              <a:avLst/>
              <a:gdLst/>
              <a:ahLst/>
              <a:cxnLst/>
              <a:rect l="l" t="t" r="r" b="b"/>
              <a:pathLst>
                <a:path w="7551" h="7576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9"/>
            <p:cNvSpPr/>
            <p:nvPr/>
          </p:nvSpPr>
          <p:spPr>
            <a:xfrm>
              <a:off x="6572160" y="4440240"/>
              <a:ext cx="122760" cy="159840"/>
            </a:xfrm>
            <a:custGeom>
              <a:avLst/>
              <a:gdLst/>
              <a:ahLst/>
              <a:cxnLst/>
              <a:rect l="l" t="t" r="r" b="b"/>
              <a:pathLst>
                <a:path w="3264" h="4239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20"/>
            <p:cNvSpPr/>
            <p:nvPr/>
          </p:nvSpPr>
          <p:spPr>
            <a:xfrm>
              <a:off x="6875640" y="4401360"/>
              <a:ext cx="173520" cy="202320"/>
            </a:xfrm>
            <a:custGeom>
              <a:avLst/>
              <a:gdLst/>
              <a:ahLst/>
              <a:cxnLst/>
              <a:rect l="l" t="t" r="r" b="b"/>
              <a:pathLst>
                <a:path w="4604" h="5359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21"/>
            <p:cNvSpPr/>
            <p:nvPr/>
          </p:nvSpPr>
          <p:spPr>
            <a:xfrm>
              <a:off x="6924600" y="4731840"/>
              <a:ext cx="192240" cy="24120"/>
            </a:xfrm>
            <a:custGeom>
              <a:avLst/>
              <a:gdLst/>
              <a:ahLst/>
              <a:cxnLst/>
              <a:rect l="l" t="t" r="r" b="b"/>
              <a:pathLst>
                <a:path w="5091" h="659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22"/>
            <p:cNvSpPr/>
            <p:nvPr/>
          </p:nvSpPr>
          <p:spPr>
            <a:xfrm>
              <a:off x="6769800" y="4856400"/>
              <a:ext cx="6840" cy="191160"/>
            </a:xfrm>
            <a:custGeom>
              <a:avLst/>
              <a:gdLst/>
              <a:ahLst/>
              <a:cxnLst/>
              <a:rect l="l" t="t" r="r" b="b"/>
              <a:pathLst>
                <a:path w="196" h="5067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23"/>
            <p:cNvSpPr/>
            <p:nvPr/>
          </p:nvSpPr>
          <p:spPr>
            <a:xfrm>
              <a:off x="6436440" y="4768560"/>
              <a:ext cx="213480" cy="87840"/>
            </a:xfrm>
            <a:custGeom>
              <a:avLst/>
              <a:gdLst/>
              <a:ahLst/>
              <a:cxnLst/>
              <a:rect l="l" t="t" r="r" b="b"/>
              <a:pathLst>
                <a:path w="5651" h="234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8" name="CustomShape 24"/>
          <p:cNvSpPr/>
          <p:nvPr/>
        </p:nvSpPr>
        <p:spPr>
          <a:xfrm>
            <a:off x="483840" y="255600"/>
            <a:ext cx="521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Uplatnění absolventů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389" name="CustomShape 25"/>
          <p:cNvSpPr/>
          <p:nvPr/>
        </p:nvSpPr>
        <p:spPr>
          <a:xfrm>
            <a:off x="-422640" y="1557360"/>
            <a:ext cx="5791680" cy="350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Člen týmu vývojářů a testovacích týmů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 softwarových firmách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Vývojář nebo správce podpůrných softwarových produktů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Programátor, tvůrce webových stránek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Správce počítačových sítí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Počítačový grafik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Programátor mikropočítačů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Možnost pokračovat v navazujících magisterských studijních oborech Informační technologie nebo Počítačové a komunikační systémy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390" name="CustomShape 26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7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1295FD6A-BDAF-4B6F-A5EB-24AF604C91EE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16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4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395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9" name="CustomShape 8"/>
          <p:cNvSpPr/>
          <p:nvPr/>
        </p:nvSpPr>
        <p:spPr>
          <a:xfrm>
            <a:off x="498600" y="736200"/>
            <a:ext cx="6902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Aplikovaná informatika v průmyslové automatizaci (Bc.)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00" name="CustomShape 9"/>
          <p:cNvSpPr/>
          <p:nvPr/>
        </p:nvSpPr>
        <p:spPr>
          <a:xfrm>
            <a:off x="-456480" y="2034360"/>
            <a:ext cx="5349960" cy="15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Mechatronické systémy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Konstrukce robotů a manipulátorů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Analogová a číslicová technika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Automatické řízení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Elektrotechnika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Instrumentace a měření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401" name="CustomShape 10"/>
          <p:cNvSpPr/>
          <p:nvPr/>
        </p:nvSpPr>
        <p:spPr>
          <a:xfrm>
            <a:off x="1706040" y="3936600"/>
            <a:ext cx="4164480" cy="203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Výpočetní technika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Programovací metody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Objektové programování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Inženýrská grafika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Softwarová podpora inženýrských výpočtů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pic>
        <p:nvPicPr>
          <p:cNvPr id="402" name="Google Shape;514;p31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grpSp>
        <p:nvGrpSpPr>
          <p:cNvPr id="403" name="Group 11"/>
          <p:cNvGrpSpPr/>
          <p:nvPr/>
        </p:nvGrpSpPr>
        <p:grpSpPr>
          <a:xfrm>
            <a:off x="6007320" y="3969360"/>
            <a:ext cx="1539000" cy="1539000"/>
            <a:chOff x="6007320" y="3969360"/>
            <a:chExt cx="1539000" cy="1539000"/>
          </a:xfrm>
        </p:grpSpPr>
        <p:sp>
          <p:nvSpPr>
            <p:cNvPr id="404" name="CustomShape 12"/>
            <p:cNvSpPr/>
            <p:nvPr/>
          </p:nvSpPr>
          <p:spPr>
            <a:xfrm>
              <a:off x="6152040" y="411444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3"/>
            <p:cNvSpPr/>
            <p:nvPr/>
          </p:nvSpPr>
          <p:spPr>
            <a:xfrm>
              <a:off x="6007320" y="396936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4"/>
            <p:cNvSpPr/>
            <p:nvPr/>
          </p:nvSpPr>
          <p:spPr>
            <a:xfrm>
              <a:off x="6221160" y="418356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7" name="Group 15"/>
          <p:cNvGrpSpPr/>
          <p:nvPr/>
        </p:nvGrpSpPr>
        <p:grpSpPr>
          <a:xfrm>
            <a:off x="6340680" y="4414680"/>
            <a:ext cx="871920" cy="648360"/>
            <a:chOff x="6340680" y="4414680"/>
            <a:chExt cx="871920" cy="648360"/>
          </a:xfrm>
        </p:grpSpPr>
        <p:sp>
          <p:nvSpPr>
            <p:cNvPr id="408" name="CustomShape 16"/>
            <p:cNvSpPr/>
            <p:nvPr/>
          </p:nvSpPr>
          <p:spPr>
            <a:xfrm>
              <a:off x="6340680" y="4414680"/>
              <a:ext cx="587520" cy="587520"/>
            </a:xfrm>
            <a:custGeom>
              <a:avLst/>
              <a:gdLst/>
              <a:ahLst/>
              <a:cxnLst/>
              <a:rect l="l" t="t" r="r" b="b"/>
              <a:pathLst>
                <a:path w="13956" h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17"/>
            <p:cNvSpPr/>
            <p:nvPr/>
          </p:nvSpPr>
          <p:spPr>
            <a:xfrm>
              <a:off x="6878520" y="4728960"/>
              <a:ext cx="334080" cy="334080"/>
            </a:xfrm>
            <a:custGeom>
              <a:avLst/>
              <a:gdLst/>
              <a:ahLst/>
              <a:cxnLst/>
              <a:rect l="l" t="t" r="r" b="b"/>
              <a:pathLst>
                <a:path w="7941" h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0" name="CustomShape 18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19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7083597E-B1F8-4102-914B-5F1910AA1577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17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6495480" y="1852200"/>
            <a:ext cx="3153240" cy="3153240"/>
          </a:xfrm>
          <a:prstGeom prst="flowChartConnector">
            <a:avLst/>
          </a:prstGeom>
          <a:solidFill>
            <a:srgbClr val="F3F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6220080" y="1576800"/>
            <a:ext cx="3703680" cy="370368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4" name="Group 3"/>
          <p:cNvGrpSpPr/>
          <p:nvPr/>
        </p:nvGrpSpPr>
        <p:grpSpPr>
          <a:xfrm>
            <a:off x="-569880" y="500040"/>
            <a:ext cx="2601000" cy="2601000"/>
            <a:chOff x="-569880" y="500040"/>
            <a:chExt cx="2601000" cy="2601000"/>
          </a:xfrm>
        </p:grpSpPr>
        <p:sp>
          <p:nvSpPr>
            <p:cNvPr id="415" name="CustomShape 4"/>
            <p:cNvSpPr/>
            <p:nvPr/>
          </p:nvSpPr>
          <p:spPr>
            <a:xfrm>
              <a:off x="320040" y="138996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5"/>
            <p:cNvSpPr/>
            <p:nvPr/>
          </p:nvSpPr>
          <p:spPr>
            <a:xfrm>
              <a:off x="100080" y="117000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6"/>
            <p:cNvSpPr/>
            <p:nvPr/>
          </p:nvSpPr>
          <p:spPr>
            <a:xfrm>
              <a:off x="-202320" y="86724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7"/>
            <p:cNvSpPr/>
            <p:nvPr/>
          </p:nvSpPr>
          <p:spPr>
            <a:xfrm>
              <a:off x="-569880" y="50004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19" name="Google Shape;535;p32"/>
          <p:cNvPicPr/>
          <p:nvPr/>
        </p:nvPicPr>
        <p:blipFill>
          <a:blip r:embed="rId2"/>
          <a:stretch/>
        </p:blipFill>
        <p:spPr>
          <a:xfrm>
            <a:off x="6804720" y="2161080"/>
            <a:ext cx="2534760" cy="2534760"/>
          </a:xfrm>
          <a:prstGeom prst="rect">
            <a:avLst/>
          </a:prstGeom>
          <a:ln>
            <a:noFill/>
          </a:ln>
        </p:spPr>
      </p:pic>
      <p:grpSp>
        <p:nvGrpSpPr>
          <p:cNvPr id="420" name="Group 8"/>
          <p:cNvGrpSpPr/>
          <p:nvPr/>
        </p:nvGrpSpPr>
        <p:grpSpPr>
          <a:xfrm>
            <a:off x="6007320" y="3969360"/>
            <a:ext cx="1539000" cy="1539000"/>
            <a:chOff x="6007320" y="3969360"/>
            <a:chExt cx="1539000" cy="1539000"/>
          </a:xfrm>
        </p:grpSpPr>
        <p:sp>
          <p:nvSpPr>
            <p:cNvPr id="421" name="CustomShape 9"/>
            <p:cNvSpPr/>
            <p:nvPr/>
          </p:nvSpPr>
          <p:spPr>
            <a:xfrm>
              <a:off x="6152040" y="4114440"/>
              <a:ext cx="1249200" cy="12492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0"/>
            <p:cNvSpPr/>
            <p:nvPr/>
          </p:nvSpPr>
          <p:spPr>
            <a:xfrm>
              <a:off x="6007320" y="3969360"/>
              <a:ext cx="1539000" cy="153900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CustomShape 11"/>
            <p:cNvSpPr/>
            <p:nvPr/>
          </p:nvSpPr>
          <p:spPr>
            <a:xfrm>
              <a:off x="6221160" y="4183560"/>
              <a:ext cx="1110600" cy="11106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24" name="Group 12"/>
          <p:cNvGrpSpPr/>
          <p:nvPr/>
        </p:nvGrpSpPr>
        <p:grpSpPr>
          <a:xfrm>
            <a:off x="6340680" y="4414680"/>
            <a:ext cx="871920" cy="648360"/>
            <a:chOff x="6340680" y="4414680"/>
            <a:chExt cx="871920" cy="648360"/>
          </a:xfrm>
        </p:grpSpPr>
        <p:sp>
          <p:nvSpPr>
            <p:cNvPr id="425" name="CustomShape 13"/>
            <p:cNvSpPr/>
            <p:nvPr/>
          </p:nvSpPr>
          <p:spPr>
            <a:xfrm>
              <a:off x="6340680" y="4414680"/>
              <a:ext cx="587520" cy="587520"/>
            </a:xfrm>
            <a:custGeom>
              <a:avLst/>
              <a:gdLst/>
              <a:ahLst/>
              <a:cxnLst/>
              <a:rect l="l" t="t" r="r" b="b"/>
              <a:pathLst>
                <a:path w="13956" h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14"/>
            <p:cNvSpPr/>
            <p:nvPr/>
          </p:nvSpPr>
          <p:spPr>
            <a:xfrm>
              <a:off x="6878520" y="4728960"/>
              <a:ext cx="334080" cy="334080"/>
            </a:xfrm>
            <a:custGeom>
              <a:avLst/>
              <a:gdLst/>
              <a:ahLst/>
              <a:cxnLst/>
              <a:rect l="l" t="t" r="r" b="b"/>
              <a:pathLst>
                <a:path w="7941" h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7" name="CustomShape 15"/>
          <p:cNvSpPr/>
          <p:nvPr/>
        </p:nvSpPr>
        <p:spPr>
          <a:xfrm>
            <a:off x="483840" y="249120"/>
            <a:ext cx="5219640" cy="110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FCC300"/>
                </a:solidFill>
                <a:latin typeface="Poppins"/>
                <a:ea typeface="Poppins"/>
              </a:rPr>
              <a:t>Uplatnění absolventů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428" name="CustomShape 16"/>
          <p:cNvSpPr/>
          <p:nvPr/>
        </p:nvSpPr>
        <p:spPr>
          <a:xfrm>
            <a:off x="-437760" y="1538640"/>
            <a:ext cx="6292800" cy="46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3716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Automatizační systémy s robotickými pracovišti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Vazba na vysoce aktuální koncepci celosvětového rozvoje v oblasti automatizace a robotizace výroby Industry 4.0 (průmysl 4.0)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Výrobní linky s manipulátory, roboty apod.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Průmyslová automatizace (PLC automaty, mikropočítačové aplikace)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Řízení technologických procesů v různých odvětvích průmyslu – plastikářský, strojírenský, chemický a potravinářský</a:t>
            </a:r>
            <a:endParaRPr lang="cs-CZ" sz="1600" b="0" strike="noStrike" spc="-1">
              <a:latin typeface="Arial"/>
            </a:endParaRPr>
          </a:p>
          <a:p>
            <a:pPr marL="13716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Možnost pokračovat v navazujícím magisterském studijním oboru Automatické řízení a informatika v průmyslu 4.0 nebo Integrované systémy v budovách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429" name="CustomShape 17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8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603ED9FA-6105-42DA-A967-5B26BBE9148C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18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2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433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7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8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439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2" name="CustomShape 12"/>
          <p:cNvSpPr/>
          <p:nvPr/>
        </p:nvSpPr>
        <p:spPr>
          <a:xfrm>
            <a:off x="2569680" y="704880"/>
            <a:ext cx="4003560" cy="16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Přijímací řízení</a:t>
            </a:r>
            <a:endParaRPr lang="cs-CZ" sz="5200" b="0" strike="noStrike" spc="-1">
              <a:latin typeface="Arial"/>
            </a:endParaRPr>
          </a:p>
        </p:txBody>
      </p:sp>
      <p:sp>
        <p:nvSpPr>
          <p:cNvPr id="443" name="CustomShape 13"/>
          <p:cNvSpPr/>
          <p:nvPr/>
        </p:nvSpPr>
        <p:spPr>
          <a:xfrm>
            <a:off x="3335040" y="2350440"/>
            <a:ext cx="247608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2000" b="1" i="1" u="sng" strike="noStrike" spc="-1">
                <a:solidFill>
                  <a:srgbClr val="434343"/>
                </a:solidFill>
                <a:uFillTx/>
                <a:latin typeface="Poppins"/>
                <a:ea typeface="Poppins"/>
              </a:rPr>
              <a:t>eprihlaska.utb.cz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444" name="CustomShape 14"/>
          <p:cNvSpPr/>
          <p:nvPr/>
        </p:nvSpPr>
        <p:spPr>
          <a:xfrm>
            <a:off x="2368440" y="3232440"/>
            <a:ext cx="4711320" cy="11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Podmínkou pro přijetí je dosažení úplného středního nebo úplného středního odborného vzdělání, které uchazeči prokazují odevzdáním úředně ověřené kopie maturitního vysvědčení.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445" name="CustomShape 15"/>
          <p:cNvSpPr/>
          <p:nvPr/>
        </p:nvSpPr>
        <p:spPr>
          <a:xfrm>
            <a:off x="3099600" y="4774680"/>
            <a:ext cx="3301560" cy="11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Všem uchazečům je písemná přijímací zkouška prominuta.</a:t>
            </a:r>
            <a:r>
              <a:rPr lang="cs-CZ" sz="1600" b="1" strike="noStrike" spc="-1">
                <a:solidFill>
                  <a:srgbClr val="000000"/>
                </a:solidFill>
                <a:latin typeface="Poppins"/>
                <a:ea typeface="Poppins"/>
              </a:rPr>
              <a:t> 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446" name="Group 16"/>
          <p:cNvGrpSpPr/>
          <p:nvPr/>
        </p:nvGrpSpPr>
        <p:grpSpPr>
          <a:xfrm>
            <a:off x="1139760" y="920880"/>
            <a:ext cx="934920" cy="915120"/>
            <a:chOff x="1139760" y="920880"/>
            <a:chExt cx="934920" cy="915120"/>
          </a:xfrm>
        </p:grpSpPr>
        <p:sp>
          <p:nvSpPr>
            <p:cNvPr id="447" name="CustomShape 17"/>
            <p:cNvSpPr/>
            <p:nvPr/>
          </p:nvSpPr>
          <p:spPr>
            <a:xfrm>
              <a:off x="1139760" y="920880"/>
              <a:ext cx="934920" cy="894600"/>
            </a:xfrm>
            <a:custGeom>
              <a:avLst/>
              <a:gdLst/>
              <a:ahLst/>
              <a:cxnLst/>
              <a:rect l="l" t="t" r="r" b="b"/>
              <a:pathLst>
                <a:path w="18608" h="17805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18"/>
            <p:cNvSpPr/>
            <p:nvPr/>
          </p:nvSpPr>
          <p:spPr>
            <a:xfrm>
              <a:off x="1155600" y="1835640"/>
              <a:ext cx="903240" cy="360"/>
            </a:xfrm>
            <a:custGeom>
              <a:avLst/>
              <a:gdLst/>
              <a:ahLst/>
              <a:cxnLst/>
              <a:rect l="l" t="t" r="r" b="b"/>
              <a:pathLst>
                <a:path w="17975" h="2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19"/>
            <p:cNvSpPr/>
            <p:nvPr/>
          </p:nvSpPr>
          <p:spPr>
            <a:xfrm>
              <a:off x="1139760" y="1258920"/>
              <a:ext cx="934920" cy="344520"/>
            </a:xfrm>
            <a:custGeom>
              <a:avLst/>
              <a:gdLst/>
              <a:ahLst/>
              <a:cxnLst/>
              <a:rect l="l" t="t" r="r" b="b"/>
              <a:pathLst>
                <a:path w="18608" h="6869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20"/>
            <p:cNvSpPr/>
            <p:nvPr/>
          </p:nvSpPr>
          <p:spPr>
            <a:xfrm>
              <a:off x="1326960" y="1175760"/>
              <a:ext cx="560160" cy="222120"/>
            </a:xfrm>
            <a:custGeom>
              <a:avLst/>
              <a:gdLst/>
              <a:ahLst/>
              <a:cxnLst/>
              <a:rect l="l" t="t" r="r" b="b"/>
              <a:pathLst>
                <a:path w="11156" h="4434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21"/>
            <p:cNvSpPr/>
            <p:nvPr/>
          </p:nvSpPr>
          <p:spPr>
            <a:xfrm>
              <a:off x="1472760" y="1295640"/>
              <a:ext cx="2689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22"/>
            <p:cNvSpPr/>
            <p:nvPr/>
          </p:nvSpPr>
          <p:spPr>
            <a:xfrm>
              <a:off x="1472760" y="1364400"/>
              <a:ext cx="2689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23"/>
            <p:cNvSpPr/>
            <p:nvPr/>
          </p:nvSpPr>
          <p:spPr>
            <a:xfrm>
              <a:off x="1472760" y="1432800"/>
              <a:ext cx="170640" cy="360"/>
            </a:xfrm>
            <a:custGeom>
              <a:avLst/>
              <a:gdLst/>
              <a:ahLst/>
              <a:cxnLst/>
              <a:rect l="l" t="t" r="r" b="b"/>
              <a:pathLst>
                <a:path w="3410" h="1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4" name="CustomShape 24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25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99E78C4B-8912-469D-A77B-D4449AD98AF0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19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6" name="Group 2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47" name="CustomShape 3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4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5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" name="Group 6"/>
          <p:cNvGrpSpPr/>
          <p:nvPr/>
        </p:nvGrpSpPr>
        <p:grpSpPr>
          <a:xfrm>
            <a:off x="1093680" y="1066320"/>
            <a:ext cx="1026720" cy="624600"/>
            <a:chOff x="1093680" y="1066320"/>
            <a:chExt cx="1026720" cy="624600"/>
          </a:xfrm>
        </p:grpSpPr>
        <p:sp>
          <p:nvSpPr>
            <p:cNvPr id="51" name="CustomShape 7"/>
            <p:cNvSpPr/>
            <p:nvPr/>
          </p:nvSpPr>
          <p:spPr>
            <a:xfrm>
              <a:off x="1093680" y="1066320"/>
              <a:ext cx="1026720" cy="624600"/>
            </a:xfrm>
            <a:custGeom>
              <a:avLst/>
              <a:gdLst/>
              <a:ahLst/>
              <a:cxnLst/>
              <a:rect l="l" t="t" r="r" b="b"/>
              <a:pathLst>
                <a:path w="17293" h="1052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24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8"/>
            <p:cNvSpPr/>
            <p:nvPr/>
          </p:nvSpPr>
          <p:spPr>
            <a:xfrm>
              <a:off x="1512000" y="1283400"/>
              <a:ext cx="190440" cy="190440"/>
            </a:xfrm>
            <a:custGeom>
              <a:avLst/>
              <a:gdLst/>
              <a:ahLst/>
              <a:cxnLst/>
              <a:rect l="l" t="t" r="r" b="b"/>
              <a:pathLst>
                <a:path w="3216" h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24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9"/>
            <p:cNvSpPr/>
            <p:nvPr/>
          </p:nvSpPr>
          <p:spPr>
            <a:xfrm>
              <a:off x="1360080" y="1131480"/>
              <a:ext cx="494280" cy="494280"/>
            </a:xfrm>
            <a:custGeom>
              <a:avLst/>
              <a:gdLst/>
              <a:ahLst/>
              <a:cxnLst/>
              <a:rect l="l" t="t" r="r" b="b"/>
              <a:pathLst>
                <a:path w="8331" h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240">
              <a:solidFill>
                <a:schemeClr val="l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" name="CustomShape 10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1"/>
          <p:cNvSpPr/>
          <p:nvPr/>
        </p:nvSpPr>
        <p:spPr>
          <a:xfrm>
            <a:off x="2569680" y="558720"/>
            <a:ext cx="4003560" cy="9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EC751B"/>
                </a:solidFill>
                <a:latin typeface="Poppins"/>
                <a:ea typeface="Poppins"/>
              </a:rPr>
              <a:t>Kdo jsme?</a:t>
            </a:r>
            <a:endParaRPr lang="cs-CZ" sz="5200" b="0" strike="noStrike" spc="-1">
              <a:latin typeface="Arial"/>
            </a:endParaRPr>
          </a:p>
        </p:txBody>
      </p:sp>
      <p:sp>
        <p:nvSpPr>
          <p:cNvPr id="56" name="CustomShape 12"/>
          <p:cNvSpPr/>
          <p:nvPr/>
        </p:nvSpPr>
        <p:spPr>
          <a:xfrm>
            <a:off x="2681640" y="1515600"/>
            <a:ext cx="4698000" cy="33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54960">
              <a:lnSpc>
                <a:spcPct val="100000"/>
              </a:lnSpc>
              <a:spcBef>
                <a:spcPts val="601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Veřejná vysoká škola, financována ze stát. rozpočtu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Zřízena ke dni  1. 1. 2001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Máme necelých 10 tis. studentů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6 fakult 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Mimo jiné se prezentujeme  také na veletrzích Gaudeamus v Brně a v Praze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grpSp>
        <p:nvGrpSpPr>
          <p:cNvPr id="57" name="Group 13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8" name="CustomShape 14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5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6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7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" name="CustomShape 18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9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BA118679-2212-43DD-B744-925362427609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2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58" name="Group 3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459" name="CustomShape 4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5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6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62" name="Group 7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463" name="CustomShape 8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9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10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11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7" name="CustomShape 12"/>
          <p:cNvSpPr/>
          <p:nvPr/>
        </p:nvSpPr>
        <p:spPr>
          <a:xfrm>
            <a:off x="2569680" y="695880"/>
            <a:ext cx="4003560" cy="16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Přijímací řízení</a:t>
            </a:r>
            <a:endParaRPr lang="cs-CZ" sz="5200" b="0" strike="noStrike" spc="-1">
              <a:latin typeface="Arial"/>
            </a:endParaRPr>
          </a:p>
        </p:txBody>
      </p:sp>
      <p:grpSp>
        <p:nvGrpSpPr>
          <p:cNvPr id="468" name="Group 13"/>
          <p:cNvGrpSpPr/>
          <p:nvPr/>
        </p:nvGrpSpPr>
        <p:grpSpPr>
          <a:xfrm>
            <a:off x="1139760" y="920880"/>
            <a:ext cx="934920" cy="915120"/>
            <a:chOff x="1139760" y="920880"/>
            <a:chExt cx="934920" cy="915120"/>
          </a:xfrm>
        </p:grpSpPr>
        <p:sp>
          <p:nvSpPr>
            <p:cNvPr id="469" name="CustomShape 14"/>
            <p:cNvSpPr/>
            <p:nvPr/>
          </p:nvSpPr>
          <p:spPr>
            <a:xfrm>
              <a:off x="1139760" y="920880"/>
              <a:ext cx="934920" cy="894600"/>
            </a:xfrm>
            <a:custGeom>
              <a:avLst/>
              <a:gdLst/>
              <a:ahLst/>
              <a:cxnLst/>
              <a:rect l="l" t="t" r="r" b="b"/>
              <a:pathLst>
                <a:path w="18608" h="17805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15"/>
            <p:cNvSpPr/>
            <p:nvPr/>
          </p:nvSpPr>
          <p:spPr>
            <a:xfrm>
              <a:off x="1155600" y="1835640"/>
              <a:ext cx="903240" cy="360"/>
            </a:xfrm>
            <a:custGeom>
              <a:avLst/>
              <a:gdLst/>
              <a:ahLst/>
              <a:cxnLst/>
              <a:rect l="l" t="t" r="r" b="b"/>
              <a:pathLst>
                <a:path w="17975" h="2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16"/>
            <p:cNvSpPr/>
            <p:nvPr/>
          </p:nvSpPr>
          <p:spPr>
            <a:xfrm>
              <a:off x="1139760" y="1258920"/>
              <a:ext cx="934920" cy="344520"/>
            </a:xfrm>
            <a:custGeom>
              <a:avLst/>
              <a:gdLst/>
              <a:ahLst/>
              <a:cxnLst/>
              <a:rect l="l" t="t" r="r" b="b"/>
              <a:pathLst>
                <a:path w="18608" h="6869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CustomShape 17"/>
            <p:cNvSpPr/>
            <p:nvPr/>
          </p:nvSpPr>
          <p:spPr>
            <a:xfrm>
              <a:off x="1326960" y="1175760"/>
              <a:ext cx="560160" cy="222120"/>
            </a:xfrm>
            <a:custGeom>
              <a:avLst/>
              <a:gdLst/>
              <a:ahLst/>
              <a:cxnLst/>
              <a:rect l="l" t="t" r="r" b="b"/>
              <a:pathLst>
                <a:path w="11156" h="4434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CustomShape 18"/>
            <p:cNvSpPr/>
            <p:nvPr/>
          </p:nvSpPr>
          <p:spPr>
            <a:xfrm>
              <a:off x="1472760" y="1295640"/>
              <a:ext cx="2689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CustomShape 19"/>
            <p:cNvSpPr/>
            <p:nvPr/>
          </p:nvSpPr>
          <p:spPr>
            <a:xfrm>
              <a:off x="1472760" y="1364400"/>
              <a:ext cx="268920" cy="360"/>
            </a:xfrm>
            <a:custGeom>
              <a:avLst/>
              <a:gdLst/>
              <a:ahLst/>
              <a:cxnLst/>
              <a:rect l="l" t="t" r="r" b="b"/>
              <a:pathLst>
                <a:path w="5359" h="1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CustomShape 20"/>
            <p:cNvSpPr/>
            <p:nvPr/>
          </p:nvSpPr>
          <p:spPr>
            <a:xfrm>
              <a:off x="1472760" y="1432800"/>
              <a:ext cx="170640" cy="360"/>
            </a:xfrm>
            <a:custGeom>
              <a:avLst/>
              <a:gdLst/>
              <a:ahLst/>
              <a:cxnLst/>
              <a:rect l="l" t="t" r="r" b="b"/>
              <a:pathLst>
                <a:path w="3410" h="1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6" name="CustomShape 21"/>
          <p:cNvSpPr/>
          <p:nvPr/>
        </p:nvSpPr>
        <p:spPr>
          <a:xfrm>
            <a:off x="2171880" y="2427840"/>
            <a:ext cx="4799880" cy="39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4236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8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Termín podání přihlášky: </a:t>
            </a:r>
            <a:r>
              <a:rPr lang="cs-CZ" sz="18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31. </a:t>
            </a:r>
            <a:r>
              <a:rPr lang="cs-CZ" b="1" spc="-1" dirty="0">
                <a:solidFill>
                  <a:srgbClr val="434343"/>
                </a:solidFill>
                <a:latin typeface="Poppins"/>
                <a:ea typeface="Poppins"/>
              </a:rPr>
              <a:t>3</a:t>
            </a:r>
            <a:r>
              <a:rPr lang="cs-CZ" sz="18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. 2021</a:t>
            </a:r>
            <a:endParaRPr lang="cs-CZ" sz="1800" b="0" strike="noStrike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8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Forma podání přihlášky: elektronicky na </a:t>
            </a:r>
            <a:r>
              <a:rPr lang="cs-CZ" sz="1800" b="1" i="1" strike="noStrike" spc="-1" dirty="0">
                <a:solidFill>
                  <a:srgbClr val="434343"/>
                </a:solidFill>
                <a:latin typeface="Poppins"/>
                <a:ea typeface="Poppins"/>
              </a:rPr>
              <a:t>eprihlaska.utb.cz</a:t>
            </a:r>
            <a:endParaRPr lang="cs-CZ" sz="1800" b="0" strike="noStrike" spc="-1" dirty="0">
              <a:latin typeface="Arial"/>
            </a:endParaRPr>
          </a:p>
          <a:p>
            <a:pPr marL="457200" indent="-3423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8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Poplatek za přijímací řízení: </a:t>
            </a:r>
            <a:r>
              <a:rPr lang="cs-CZ" sz="18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430 </a:t>
            </a:r>
            <a:r>
              <a:rPr lang="cs-CZ" sz="18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Kč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477" name="CustomShape 22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23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768E1B8E-7AF0-4019-B550-106C8DDD3D44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20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2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1" name="Group 3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482" name="CustomShape 4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5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CustomShape 6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85" name="Group 7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486" name="CustomShape 8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9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10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11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0" name="CustomShape 12"/>
          <p:cNvSpPr/>
          <p:nvPr/>
        </p:nvSpPr>
        <p:spPr>
          <a:xfrm>
            <a:off x="2376000" y="1926000"/>
            <a:ext cx="4391640" cy="163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FCC300"/>
                </a:solidFill>
                <a:latin typeface="Poppins"/>
                <a:ea typeface="Poppins"/>
              </a:rPr>
              <a:t>Letní programátorská přípravka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491" name="CustomShape 13"/>
          <p:cNvSpPr/>
          <p:nvPr/>
        </p:nvSpPr>
        <p:spPr>
          <a:xfrm>
            <a:off x="2468880" y="3516120"/>
            <a:ext cx="420552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499"/>
              </a:spcBef>
            </a:pPr>
            <a:r>
              <a:rPr lang="cs-CZ" sz="18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Intenzivní doučování základů programování, bez kterých se na IT oborech neobejdete.</a:t>
            </a:r>
            <a:endParaRPr lang="cs-CZ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457200" algn="ctr">
              <a:lnSpc>
                <a:spcPct val="115000"/>
              </a:lnSpc>
              <a:spcBef>
                <a:spcPts val="799"/>
              </a:spcBef>
            </a:pPr>
            <a:endParaRPr lang="cs-CZ" sz="18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>
              <a:latin typeface="Arial"/>
            </a:endParaRPr>
          </a:p>
        </p:txBody>
      </p:sp>
      <p:grpSp>
        <p:nvGrpSpPr>
          <p:cNvPr id="492" name="Group 14"/>
          <p:cNvGrpSpPr/>
          <p:nvPr/>
        </p:nvGrpSpPr>
        <p:grpSpPr>
          <a:xfrm>
            <a:off x="1098000" y="882720"/>
            <a:ext cx="1018080" cy="991440"/>
            <a:chOff x="1098000" y="882720"/>
            <a:chExt cx="1018080" cy="991440"/>
          </a:xfrm>
        </p:grpSpPr>
        <p:sp>
          <p:nvSpPr>
            <p:cNvPr id="493" name="CustomShape 15"/>
            <p:cNvSpPr/>
            <p:nvPr/>
          </p:nvSpPr>
          <p:spPr>
            <a:xfrm>
              <a:off x="1098000" y="882720"/>
              <a:ext cx="1018080" cy="991440"/>
            </a:xfrm>
            <a:custGeom>
              <a:avLst/>
              <a:gdLst/>
              <a:ahLst/>
              <a:cxnLst/>
              <a:rect l="l" t="t" r="r" b="b"/>
              <a:pathLst>
                <a:path w="20654" h="20118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6"/>
            <p:cNvSpPr/>
            <p:nvPr/>
          </p:nvSpPr>
          <p:spPr>
            <a:xfrm>
              <a:off x="1275840" y="1047240"/>
              <a:ext cx="662400" cy="662400"/>
            </a:xfrm>
            <a:custGeom>
              <a:avLst/>
              <a:gdLst/>
              <a:ahLst/>
              <a:cxnLst/>
              <a:rect l="l" t="t" r="r" b="b"/>
              <a:pathLst>
                <a:path w="13445" h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5" name="CustomShape 17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CustomShape 18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69074E08-E97B-4C52-BA90-73685118A483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21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98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499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3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4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05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08" name="Group 12"/>
          <p:cNvGrpSpPr/>
          <p:nvPr/>
        </p:nvGrpSpPr>
        <p:grpSpPr>
          <a:xfrm>
            <a:off x="1098000" y="882720"/>
            <a:ext cx="1018080" cy="991440"/>
            <a:chOff x="1098000" y="882720"/>
            <a:chExt cx="1018080" cy="991440"/>
          </a:xfrm>
        </p:grpSpPr>
        <p:sp>
          <p:nvSpPr>
            <p:cNvPr id="509" name="CustomShape 13"/>
            <p:cNvSpPr/>
            <p:nvPr/>
          </p:nvSpPr>
          <p:spPr>
            <a:xfrm>
              <a:off x="1098000" y="882720"/>
              <a:ext cx="1018080" cy="991440"/>
            </a:xfrm>
            <a:custGeom>
              <a:avLst/>
              <a:gdLst/>
              <a:ahLst/>
              <a:cxnLst/>
              <a:rect l="l" t="t" r="r" b="b"/>
              <a:pathLst>
                <a:path w="20654" h="20118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14"/>
            <p:cNvSpPr/>
            <p:nvPr/>
          </p:nvSpPr>
          <p:spPr>
            <a:xfrm>
              <a:off x="1275840" y="1047240"/>
              <a:ext cx="662400" cy="662400"/>
            </a:xfrm>
            <a:custGeom>
              <a:avLst/>
              <a:gdLst/>
              <a:ahLst/>
              <a:cxnLst/>
              <a:rect l="l" t="t" r="r" b="b"/>
              <a:pathLst>
                <a:path w="13445" h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1" name="CustomShape 15"/>
          <p:cNvSpPr/>
          <p:nvPr/>
        </p:nvSpPr>
        <p:spPr>
          <a:xfrm>
            <a:off x="2786040" y="558720"/>
            <a:ext cx="4745160" cy="44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Pro koho: 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Pro zájemce, kteří chtějí studovat IT na VŠ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Termíny: 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16.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8. - </a:t>
            </a: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20.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8. </a:t>
            </a: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2021: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Základy programování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(vhodné i pro studenty SŠ nižších ročníků)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23.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8. - </a:t>
            </a: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27.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8. </a:t>
            </a: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2021: </a:t>
            </a: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Základy jazyka C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(navazující kurz pro studenty, přijaté do 1. ročníku VŠ)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Čas: 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Každý den 9 - 14 hod. ve dvou 2h blocích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Lektoři: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Ing. Tomáš Dulík, Ph.D., Ing. Erik Král, Ph.D.</a:t>
            </a:r>
            <a:endParaRPr lang="cs-CZ" sz="16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Kapacita: 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24 účastníků</a:t>
            </a:r>
            <a:r>
              <a:rPr lang="cs-CZ" sz="14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 </a:t>
            </a: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 dirty="0">
              <a:latin typeface="Arial"/>
            </a:endParaRPr>
          </a:p>
          <a:p>
            <a:pPr marL="457200" algn="ctr">
              <a:lnSpc>
                <a:spcPct val="115000"/>
              </a:lnSpc>
              <a:spcBef>
                <a:spcPts val="799"/>
              </a:spcBef>
            </a:pPr>
            <a:endParaRPr lang="cs-CZ" sz="14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4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400" b="0" strike="noStrike" spc="-1" dirty="0">
              <a:latin typeface="Arial"/>
            </a:endParaRPr>
          </a:p>
        </p:txBody>
      </p:sp>
      <p:sp>
        <p:nvSpPr>
          <p:cNvPr id="512" name="CustomShape 16"/>
          <p:cNvSpPr/>
          <p:nvPr/>
        </p:nvSpPr>
        <p:spPr>
          <a:xfrm>
            <a:off x="2198880" y="5262840"/>
            <a:ext cx="4745160" cy="10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Registrace bude spuštěna v lednu </a:t>
            </a: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2021.</a:t>
            </a:r>
            <a:r>
              <a:rPr dirty="0"/>
              <a:t/>
            </a:r>
            <a:br>
              <a:rPr dirty="0"/>
            </a:br>
            <a:r>
              <a:rPr lang="cs-CZ" sz="16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Bližší informace budou brzy zveřejněny</a:t>
            </a:r>
            <a:r>
              <a:rPr lang="cs-CZ" sz="1600" b="1" u="sng" strike="noStrike" spc="-1" dirty="0">
                <a:solidFill>
                  <a:srgbClr val="0097A7"/>
                </a:solidFill>
                <a:uFillTx/>
                <a:latin typeface="Poppins"/>
                <a:ea typeface="Poppins"/>
                <a:hlinkClick r:id="rId3"/>
              </a:rPr>
              <a:t> </a:t>
            </a:r>
            <a:r>
              <a:rPr lang="cs-CZ" sz="1600" b="1" i="1" u="sng" strike="noStrike" spc="-1" dirty="0">
                <a:solidFill>
                  <a:srgbClr val="0097A7"/>
                </a:solidFill>
                <a:uFillTx/>
                <a:latin typeface="Poppins"/>
                <a:ea typeface="Poppins"/>
                <a:hlinkClick r:id="rId3"/>
              </a:rPr>
              <a:t>pripravka.fai.utb.cz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513" name="CustomShape 17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18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0E179DDD-9946-47C2-9F09-065F3FB023E0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22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2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7" name="Group 3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18" name="CustomShape 4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5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6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1" name="Group 7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22" name="CustomShape 8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9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10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11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6" name="CustomShape 12"/>
          <p:cNvSpPr/>
          <p:nvPr/>
        </p:nvSpPr>
        <p:spPr>
          <a:xfrm>
            <a:off x="2544480" y="2220480"/>
            <a:ext cx="405432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FCC300"/>
                </a:solidFill>
                <a:latin typeface="Poppins"/>
                <a:ea typeface="Poppins"/>
              </a:rPr>
              <a:t>Robotická soutěž ROBOGAMES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527" name="CustomShape 13"/>
          <p:cNvSpPr/>
          <p:nvPr/>
        </p:nvSpPr>
        <p:spPr>
          <a:xfrm>
            <a:off x="2634120" y="3439800"/>
            <a:ext cx="387540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499"/>
              </a:spcBef>
            </a:pPr>
            <a:r>
              <a:rPr lang="cs-CZ" sz="18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Celostátní robotická soutěž pořádaná na FAI</a:t>
            </a:r>
            <a:r>
              <a:rPr dirty="0"/>
              <a:t/>
            </a:r>
            <a:br>
              <a:rPr dirty="0"/>
            </a:br>
            <a:r>
              <a:rPr lang="cs-CZ" b="1" spc="-1" dirty="0" smtClean="0">
                <a:solidFill>
                  <a:srgbClr val="000000"/>
                </a:solidFill>
                <a:latin typeface="Poppins Light"/>
              </a:rPr>
              <a:t>jaro</a:t>
            </a:r>
            <a:r>
              <a:rPr lang="cs-CZ" sz="1800" b="1" strike="noStrike" spc="-1" dirty="0" smtClean="0">
                <a:solidFill>
                  <a:srgbClr val="000000"/>
                </a:solidFill>
                <a:latin typeface="Poppins Light"/>
                <a:ea typeface="Poppins Light"/>
              </a:rPr>
              <a:t> 2021</a:t>
            </a: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800" b="0" strike="noStrike" spc="-1" dirty="0">
              <a:latin typeface="Arial"/>
            </a:endParaRPr>
          </a:p>
          <a:p>
            <a:pPr marL="457200" algn="ctr">
              <a:lnSpc>
                <a:spcPct val="115000"/>
              </a:lnSpc>
              <a:spcBef>
                <a:spcPts val="799"/>
              </a:spcBef>
            </a:pPr>
            <a:endParaRPr lang="cs-CZ" sz="18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528" name="CustomShape 14"/>
          <p:cNvSpPr/>
          <p:nvPr/>
        </p:nvSpPr>
        <p:spPr>
          <a:xfrm>
            <a:off x="1098000" y="869760"/>
            <a:ext cx="1018080" cy="1018080"/>
          </a:xfrm>
          <a:custGeom>
            <a:avLst/>
            <a:gdLst/>
            <a:ahLst/>
            <a:cxnLst/>
            <a:rect l="l" t="t" r="r" b="b"/>
            <a:pathLst>
              <a:path w="16027" h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9104BDC1-D07D-4316-8FF2-1AD4440DB0FA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23</a:t>
            </a:fld>
            <a:endParaRPr lang="cs-CZ" sz="1000" b="0" strike="noStrike" spc="-1">
              <a:latin typeface="Arial"/>
            </a:endParaRPr>
          </a:p>
        </p:txBody>
      </p:sp>
      <p:pic>
        <p:nvPicPr>
          <p:cNvPr id="531" name="Obrázek 17"/>
          <p:cNvPicPr/>
          <p:nvPr/>
        </p:nvPicPr>
        <p:blipFill>
          <a:blip r:embed="rId3"/>
          <a:stretch/>
        </p:blipFill>
        <p:spPr>
          <a:xfrm>
            <a:off x="3136320" y="506880"/>
            <a:ext cx="2696040" cy="148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3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34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8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9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40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3" name="CustomShape 12"/>
          <p:cNvSpPr/>
          <p:nvPr/>
        </p:nvSpPr>
        <p:spPr>
          <a:xfrm>
            <a:off x="1098000" y="869760"/>
            <a:ext cx="1018080" cy="1018080"/>
          </a:xfrm>
          <a:custGeom>
            <a:avLst/>
            <a:gdLst/>
            <a:ahLst/>
            <a:cxnLst/>
            <a:rect l="l" t="t" r="r" b="b"/>
            <a:pathLst>
              <a:path w="16027" h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13"/>
          <p:cNvSpPr/>
          <p:nvPr/>
        </p:nvSpPr>
        <p:spPr>
          <a:xfrm>
            <a:off x="2713680" y="1140480"/>
            <a:ext cx="4722120" cy="419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Soutěžní disciplíny: 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3 věkové kategorie (do 15 let, od 16 do 19 let, nad 19 let)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Účast je bezplatná, v každé kategorii věcné ceny pro vítěze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Pravidla, registrace a další informace na</a:t>
            </a:r>
            <a:r>
              <a:rPr lang="cs-CZ" sz="1400" b="1" strike="noStrike" spc="-1">
                <a:solidFill>
                  <a:srgbClr val="434343"/>
                </a:solidFill>
                <a:latin typeface="Poppins"/>
                <a:ea typeface="Poppins"/>
              </a:rPr>
              <a:t> </a:t>
            </a: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499"/>
              </a:spcBef>
            </a:pPr>
            <a:endParaRPr lang="cs-CZ" sz="1400" b="0" strike="noStrike" spc="-1">
              <a:latin typeface="Arial"/>
            </a:endParaRPr>
          </a:p>
          <a:p>
            <a:pPr marL="457200" algn="ctr">
              <a:lnSpc>
                <a:spcPct val="115000"/>
              </a:lnSpc>
              <a:spcBef>
                <a:spcPts val="799"/>
              </a:spcBef>
            </a:pPr>
            <a:endParaRPr lang="cs-CZ" sz="14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endParaRPr lang="cs-CZ" sz="14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601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1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545" name="CustomShape 14"/>
          <p:cNvSpPr/>
          <p:nvPr/>
        </p:nvSpPr>
        <p:spPr>
          <a:xfrm>
            <a:off x="2164320" y="1379880"/>
            <a:ext cx="4331160" cy="16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Robosumo,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Sledování čáry,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Myš v bludišti (Micromouse),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Robot uklízeč,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Převozník.</a:t>
            </a:r>
            <a:endParaRPr lang="cs-CZ" sz="1600" b="0" strike="noStrike" spc="-1">
              <a:latin typeface="Arial"/>
            </a:endParaRPr>
          </a:p>
        </p:txBody>
      </p:sp>
      <p:sp>
        <p:nvSpPr>
          <p:cNvPr id="546" name="CustomShape 15"/>
          <p:cNvSpPr/>
          <p:nvPr/>
        </p:nvSpPr>
        <p:spPr>
          <a:xfrm>
            <a:off x="3303360" y="5091480"/>
            <a:ext cx="2601000" cy="62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15000"/>
              </a:lnSpc>
              <a:spcBef>
                <a:spcPts val="499"/>
              </a:spcBef>
            </a:pPr>
            <a:r>
              <a:rPr lang="cs-CZ" sz="2000" b="1" i="1" u="sng" strike="noStrike" spc="-1" dirty="0">
                <a:solidFill>
                  <a:srgbClr val="0097A7"/>
                </a:solidFill>
                <a:uFillTx/>
                <a:latin typeface="Poppins"/>
                <a:ea typeface="Poppins"/>
                <a:hlinkClick r:id="rId3"/>
              </a:rPr>
              <a:t>robogames.utb.cz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547" name="CustomShape 16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17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B85F1010-0C14-4620-9C99-DB9C25B788F8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24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0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51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5" name="CustomShape 7"/>
          <p:cNvSpPr/>
          <p:nvPr/>
        </p:nvSpPr>
        <p:spPr>
          <a:xfrm>
            <a:off x="2376000" y="558720"/>
            <a:ext cx="439164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Ubytování a stravování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556" name="CustomShape 8"/>
          <p:cNvSpPr/>
          <p:nvPr/>
        </p:nvSpPr>
        <p:spPr>
          <a:xfrm>
            <a:off x="2473920" y="1958400"/>
            <a:ext cx="4750200" cy="39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00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Ubytování v 1, 2 a 3 – lůžkových pokojích.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Cena od 2 790 Kč do 3 300 Kč.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Celková kapacita až 840 lůžek pro studenty.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Moderní vybavení, připojení internetu bez poplatku za datovou přípojku.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"/>
              <a:buChar char="￮"/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Studenti mimo okres Zlín získávají ubytovací stipendium ve výši 700 Kč až 800 Kč/měsíc.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2500 jídel denně, volba z 10 jídel.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Cena dotovaného jídla 40 - 100 Kč.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Provoz menzy je zajištěn i v budově FAI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Menza vybudovaná v r. 2004.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557" name="Group 9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58" name="CustomShape 10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CustomShape 11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12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1" name="CustomShape 13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14"/>
          <p:cNvSpPr/>
          <p:nvPr/>
        </p:nvSpPr>
        <p:spPr>
          <a:xfrm>
            <a:off x="1098000" y="934560"/>
            <a:ext cx="1018080" cy="888480"/>
          </a:xfrm>
          <a:custGeom>
            <a:avLst/>
            <a:gdLst/>
            <a:ahLst/>
            <a:cxnLst/>
            <a:rect l="l" t="t" r="r" b="b"/>
            <a:pathLst>
              <a:path w="18365" h="16026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07D394FD-AA20-48F7-8076-34700DF53261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25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6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67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1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72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5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12"/>
          <p:cNvSpPr/>
          <p:nvPr/>
        </p:nvSpPr>
        <p:spPr>
          <a:xfrm>
            <a:off x="2376000" y="558720"/>
            <a:ext cx="439164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Studium v zahraničí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577" name="CustomShape 13"/>
          <p:cNvSpPr/>
          <p:nvPr/>
        </p:nvSpPr>
        <p:spPr>
          <a:xfrm>
            <a:off x="2451600" y="1945800"/>
            <a:ext cx="4593960" cy="32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Během svého studia můžeš vycestovat do zahraničí v rámci studijního programu Erasmus+, Freemover  atd.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1" strike="noStrike" spc="-1">
                <a:solidFill>
                  <a:srgbClr val="434343"/>
                </a:solidFill>
                <a:latin typeface="Poppins"/>
                <a:ea typeface="Poppins"/>
              </a:rPr>
              <a:t>Země:</a:t>
            </a: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 Belgie, Estonsko, Lotyšsko, Finsko, Itálie, Francie, Norsko, Kypr, Litva, Malta, Portugalsko, Rakousko, Řecko, Slovensko, Slovinsko, Španělsko, Turecko...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578" name="Group 14"/>
          <p:cNvGrpSpPr/>
          <p:nvPr/>
        </p:nvGrpSpPr>
        <p:grpSpPr>
          <a:xfrm>
            <a:off x="1138680" y="910080"/>
            <a:ext cx="937440" cy="937440"/>
            <a:chOff x="1138680" y="910080"/>
            <a:chExt cx="937440" cy="937440"/>
          </a:xfrm>
        </p:grpSpPr>
        <p:sp>
          <p:nvSpPr>
            <p:cNvPr id="579" name="CustomShape 15"/>
            <p:cNvSpPr/>
            <p:nvPr/>
          </p:nvSpPr>
          <p:spPr>
            <a:xfrm>
              <a:off x="1138680" y="910080"/>
              <a:ext cx="937440" cy="937440"/>
            </a:xfrm>
            <a:custGeom>
              <a:avLst/>
              <a:gdLst/>
              <a:ahLst/>
              <a:cxnLst/>
              <a:rect l="l" t="t" r="r" b="b"/>
              <a:pathLst>
                <a:path w="18706" h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CustomShape 16"/>
            <p:cNvSpPr/>
            <p:nvPr/>
          </p:nvSpPr>
          <p:spPr>
            <a:xfrm>
              <a:off x="1681920" y="1148040"/>
              <a:ext cx="38520" cy="37080"/>
            </a:xfrm>
            <a:custGeom>
              <a:avLst/>
              <a:gdLst/>
              <a:ahLst/>
              <a:cxnLst/>
              <a:rect l="l" t="t" r="r" b="b"/>
              <a:pathLst>
                <a:path w="781" h="756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CustomShape 17"/>
            <p:cNvSpPr/>
            <p:nvPr/>
          </p:nvSpPr>
          <p:spPr>
            <a:xfrm>
              <a:off x="1143360" y="1033200"/>
              <a:ext cx="356040" cy="704160"/>
            </a:xfrm>
            <a:custGeom>
              <a:avLst/>
              <a:gdLst/>
              <a:ahLst/>
              <a:cxnLst/>
              <a:rect l="l" t="t" r="r" b="b"/>
              <a:pathLst>
                <a:path w="7112" h="14054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CustomShape 18"/>
            <p:cNvSpPr/>
            <p:nvPr/>
          </p:nvSpPr>
          <p:spPr>
            <a:xfrm>
              <a:off x="1514880" y="1033200"/>
              <a:ext cx="172800" cy="94680"/>
            </a:xfrm>
            <a:custGeom>
              <a:avLst/>
              <a:gdLst/>
              <a:ahLst/>
              <a:cxnLst/>
              <a:rect l="l" t="t" r="r" b="b"/>
              <a:pathLst>
                <a:path w="3459" h="1901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CustomShape 19"/>
            <p:cNvSpPr/>
            <p:nvPr/>
          </p:nvSpPr>
          <p:spPr>
            <a:xfrm>
              <a:off x="1973880" y="1523160"/>
              <a:ext cx="37080" cy="69120"/>
            </a:xfrm>
            <a:custGeom>
              <a:avLst/>
              <a:gdLst/>
              <a:ahLst/>
              <a:cxnLst/>
              <a:rect l="l" t="t" r="r" b="b"/>
              <a:pathLst>
                <a:path w="756" h="1389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4" name="CustomShape 20"/>
            <p:cNvSpPr/>
            <p:nvPr/>
          </p:nvSpPr>
          <p:spPr>
            <a:xfrm>
              <a:off x="1663920" y="1083240"/>
              <a:ext cx="408600" cy="558720"/>
            </a:xfrm>
            <a:custGeom>
              <a:avLst/>
              <a:gdLst/>
              <a:ahLst/>
              <a:cxnLst/>
              <a:rect l="l" t="t" r="r" b="b"/>
              <a:pathLst>
                <a:path w="8160" h="11155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5" name="CustomShape 21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22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CCAA369C-89F1-487E-B805-0296432ACA53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26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88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589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3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594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7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2"/>
          <p:cNvSpPr/>
          <p:nvPr/>
        </p:nvSpPr>
        <p:spPr>
          <a:xfrm>
            <a:off x="2576520" y="558720"/>
            <a:ext cx="3990240" cy="11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Chceš sportovat?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599" name="CustomShape 13"/>
          <p:cNvSpPr/>
          <p:nvPr/>
        </p:nvSpPr>
        <p:spPr>
          <a:xfrm>
            <a:off x="2451600" y="1908720"/>
            <a:ext cx="4653360" cy="32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Vysokoškolský sportovní klub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Aerobic, Badminton, Basketbal, Cyklistika, Florbal, Golf, Horolezectví, Indoor cycling, Inline bruslení, Letní sportovní kurz, Lyžování, Plavání, Sálová kopaná, Sebeobrana, Squash, Stolní tenis, Taekwon-do, Tai Ji Quan, Tenis, Thajský box - Základy kickboxu, Volejbal, Zdravotní tělesná výchova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Blokové zimní kurzy tuzemské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 zahraniční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600" name="Group 14"/>
          <p:cNvGrpSpPr/>
          <p:nvPr/>
        </p:nvGrpSpPr>
        <p:grpSpPr>
          <a:xfrm>
            <a:off x="997560" y="1024920"/>
            <a:ext cx="1219680" cy="707400"/>
            <a:chOff x="997560" y="1024920"/>
            <a:chExt cx="1219680" cy="707400"/>
          </a:xfrm>
        </p:grpSpPr>
        <p:sp>
          <p:nvSpPr>
            <p:cNvPr id="601" name="CustomShape 15"/>
            <p:cNvSpPr/>
            <p:nvPr/>
          </p:nvSpPr>
          <p:spPr>
            <a:xfrm>
              <a:off x="1230120" y="1039680"/>
              <a:ext cx="626400" cy="448560"/>
            </a:xfrm>
            <a:custGeom>
              <a:avLst/>
              <a:gdLst/>
              <a:ahLst/>
              <a:cxnLst/>
              <a:rect l="l" t="t" r="r" b="b"/>
              <a:pathLst>
                <a:path w="10888" h="7429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16"/>
            <p:cNvSpPr/>
            <p:nvPr/>
          </p:nvSpPr>
          <p:spPr>
            <a:xfrm>
              <a:off x="1813680" y="1024920"/>
              <a:ext cx="170280" cy="463320"/>
            </a:xfrm>
            <a:custGeom>
              <a:avLst/>
              <a:gdLst/>
              <a:ahLst/>
              <a:cxnLst/>
              <a:rect l="l" t="t" r="r" b="b"/>
              <a:pathLst>
                <a:path w="2972" h="7673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17"/>
            <p:cNvSpPr/>
            <p:nvPr/>
          </p:nvSpPr>
          <p:spPr>
            <a:xfrm>
              <a:off x="997560" y="1244160"/>
              <a:ext cx="465120" cy="488160"/>
            </a:xfrm>
            <a:custGeom>
              <a:avLst/>
              <a:gdLst/>
              <a:ahLst/>
              <a:cxnLst/>
              <a:rect l="l" t="t" r="r" b="b"/>
              <a:pathLst>
                <a:path w="8087" h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18"/>
            <p:cNvSpPr/>
            <p:nvPr/>
          </p:nvSpPr>
          <p:spPr>
            <a:xfrm>
              <a:off x="1752120" y="1244160"/>
              <a:ext cx="465120" cy="488160"/>
            </a:xfrm>
            <a:custGeom>
              <a:avLst/>
              <a:gdLst/>
              <a:ahLst/>
              <a:cxnLst/>
              <a:rect l="l" t="t" r="r" b="b"/>
              <a:pathLst>
                <a:path w="8087" h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9"/>
            <p:cNvSpPr/>
            <p:nvPr/>
          </p:nvSpPr>
          <p:spPr>
            <a:xfrm>
              <a:off x="1329840" y="1024920"/>
              <a:ext cx="198720" cy="16920"/>
            </a:xfrm>
            <a:custGeom>
              <a:avLst/>
              <a:gdLst/>
              <a:ahLst/>
              <a:cxnLst/>
              <a:rect l="l" t="t" r="r" b="b"/>
              <a:pathLst>
                <a:path w="3460" h="293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20"/>
            <p:cNvSpPr/>
            <p:nvPr/>
          </p:nvSpPr>
          <p:spPr>
            <a:xfrm>
              <a:off x="1941480" y="1442880"/>
              <a:ext cx="84960" cy="89280"/>
            </a:xfrm>
            <a:custGeom>
              <a:avLst/>
              <a:gdLst/>
              <a:ahLst/>
              <a:cxnLst/>
              <a:rect l="l" t="t" r="r" b="b"/>
              <a:pathLst>
                <a:path w="1487" h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21"/>
            <p:cNvSpPr/>
            <p:nvPr/>
          </p:nvSpPr>
          <p:spPr>
            <a:xfrm>
              <a:off x="1188000" y="1442880"/>
              <a:ext cx="84960" cy="89280"/>
            </a:xfrm>
            <a:custGeom>
              <a:avLst/>
              <a:gdLst/>
              <a:ahLst/>
              <a:cxnLst/>
              <a:rect l="l" t="t" r="r" b="b"/>
              <a:pathLst>
                <a:path w="1487" h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8" name="CustomShape 22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23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C0C3FA95-F062-4D89-A9B8-E2B45C4337BA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27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11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612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6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617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9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20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2"/>
          <p:cNvSpPr/>
          <p:nvPr/>
        </p:nvSpPr>
        <p:spPr>
          <a:xfrm>
            <a:off x="2576520" y="558720"/>
            <a:ext cx="3990240" cy="11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Studentské organizace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622" name="CustomShape 13"/>
          <p:cNvSpPr/>
          <p:nvPr/>
        </p:nvSpPr>
        <p:spPr>
          <a:xfrm>
            <a:off x="2451600" y="1982160"/>
            <a:ext cx="4564080" cy="27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400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FAI – Maths Support Centre – podpora výuky matematiky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AISEC - mezinárodní výměna studentů, IAESTE - zahraniční praxe pro studenty, Studentská unie UTB,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Studentský klub RR49 - Right road 49, Buddy system – pomoc a podpora zahraničním studentům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623" name="CustomShape 14"/>
          <p:cNvSpPr/>
          <p:nvPr/>
        </p:nvSpPr>
        <p:spPr>
          <a:xfrm>
            <a:off x="1171800" y="921960"/>
            <a:ext cx="870840" cy="913680"/>
          </a:xfrm>
          <a:custGeom>
            <a:avLst/>
            <a:gdLst/>
            <a:ahLst/>
            <a:cxnLst/>
            <a:rect l="l" t="t" r="r" b="b"/>
            <a:pathLst>
              <a:path w="15247" h="16075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2378EEE8-EE06-485E-8791-A7F28383A1C7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28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27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628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32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633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6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2"/>
          <p:cNvSpPr/>
          <p:nvPr/>
        </p:nvSpPr>
        <p:spPr>
          <a:xfrm>
            <a:off x="1171800" y="921960"/>
            <a:ext cx="870840" cy="913680"/>
          </a:xfrm>
          <a:custGeom>
            <a:avLst/>
            <a:gdLst/>
            <a:ahLst/>
            <a:cxnLst/>
            <a:rect l="l" t="t" r="r" b="b"/>
            <a:pathLst>
              <a:path w="15247" h="16075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3"/>
          <p:cNvSpPr/>
          <p:nvPr/>
        </p:nvSpPr>
        <p:spPr>
          <a:xfrm>
            <a:off x="2576520" y="348840"/>
            <a:ext cx="3990240" cy="14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Studentský život a akce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639" name="CustomShape 14"/>
          <p:cNvSpPr/>
          <p:nvPr/>
        </p:nvSpPr>
        <p:spPr>
          <a:xfrm>
            <a:off x="2576520" y="1919880"/>
            <a:ext cx="4528080" cy="30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400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Vítání prváků, Majáles, Zahájení akademického roku, Masopustní veselice, Pivní spirála, Mezinárodní den studentstva, International Week, Business Day, Galavečer UTB, Antiples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Akademická poradna, Job Centrum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Centrum pro studenty se specifickými potřebami - podpora studentů se specifickými potřebami, bezbariérové prostory, možnost osobní asistence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Kluby a festivaly, restaurace, bary, hospůdky, čajovny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sp>
        <p:nvSpPr>
          <p:cNvPr id="640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24C34082-5190-4118-9570-B3BE12574514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29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5" name="Group 2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66" name="CustomShape 3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4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" name="Group 6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70" name="CustomShape 7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8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9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10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2569680" y="558720"/>
            <a:ext cx="4003560" cy="9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EC751B"/>
                </a:solidFill>
                <a:latin typeface="Poppins"/>
                <a:ea typeface="Poppins"/>
              </a:rPr>
              <a:t>Zlín</a:t>
            </a:r>
            <a:endParaRPr lang="cs-CZ" sz="5200" b="0" strike="noStrike" spc="-1">
              <a:latin typeface="Arial"/>
            </a:endParaRPr>
          </a:p>
        </p:txBody>
      </p:sp>
      <p:sp>
        <p:nvSpPr>
          <p:cNvPr id="76" name="CustomShape 13"/>
          <p:cNvSpPr/>
          <p:nvPr/>
        </p:nvSpPr>
        <p:spPr>
          <a:xfrm>
            <a:off x="2630880" y="1472760"/>
            <a:ext cx="4632480" cy="36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5496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Statutární město na východě Moravy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Centrum Zlínského kraje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75 tisíc obyvatel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Spojení architektury a přírody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Baťovo město, Město zeleně, Univerzitní město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Mezinárodní festival filmů pro děti a mládež, motoristický závod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Barum Rallye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77" name="CustomShape 14"/>
          <p:cNvSpPr/>
          <p:nvPr/>
        </p:nvSpPr>
        <p:spPr>
          <a:xfrm>
            <a:off x="1195560" y="833040"/>
            <a:ext cx="823320" cy="1091160"/>
          </a:xfrm>
          <a:custGeom>
            <a:avLst/>
            <a:gdLst/>
            <a:ahLst/>
            <a:cxnLst/>
            <a:rect l="l" t="t" r="r" b="b"/>
            <a:pathLst>
              <a:path w="11983" h="1588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73956C19-368A-4349-9404-CA33F0811CB2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3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43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644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48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649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2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2"/>
          <p:cNvSpPr/>
          <p:nvPr/>
        </p:nvSpPr>
        <p:spPr>
          <a:xfrm>
            <a:off x="2576520" y="558720"/>
            <a:ext cx="3990240" cy="11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Spolupráce s praxí a firmami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654" name="CustomShape 13"/>
          <p:cNvSpPr/>
          <p:nvPr/>
        </p:nvSpPr>
        <p:spPr>
          <a:xfrm>
            <a:off x="2576520" y="1896840"/>
            <a:ext cx="4468680" cy="33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Vědeckotechnický park Informační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 komunikační technologie</a:t>
            </a:r>
            <a:endParaRPr lang="cs-CZ" sz="16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499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– vytvoření pracovních příležitostí pro absolventy VŠ</a:t>
            </a:r>
            <a:endParaRPr lang="cs-CZ" sz="16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499"/>
              </a:spcBef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– spolupráce univerzity s regionálními firmami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spcBef>
                <a:spcPts val="4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Součástí výuky je i povinná praxe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Možnosti získání certifikátů CISCO Academy CCNA R&amp;S 1-4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Zdarma přístup k SW firmy Microsoft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 rámci Microsoft Imagine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655" name="Group 14"/>
          <p:cNvGrpSpPr/>
          <p:nvPr/>
        </p:nvGrpSpPr>
        <p:grpSpPr>
          <a:xfrm>
            <a:off x="1172160" y="961560"/>
            <a:ext cx="869760" cy="834120"/>
            <a:chOff x="1172160" y="961560"/>
            <a:chExt cx="869760" cy="834120"/>
          </a:xfrm>
        </p:grpSpPr>
        <p:sp>
          <p:nvSpPr>
            <p:cNvPr id="656" name="CustomShape 15"/>
            <p:cNvSpPr/>
            <p:nvPr/>
          </p:nvSpPr>
          <p:spPr>
            <a:xfrm>
              <a:off x="1172160" y="961560"/>
              <a:ext cx="869760" cy="399600"/>
            </a:xfrm>
            <a:custGeom>
              <a:avLst/>
              <a:gdLst/>
              <a:ahLst/>
              <a:cxnLst/>
              <a:rect l="l" t="t" r="r" b="b"/>
              <a:pathLst>
                <a:path w="17147" h="67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16"/>
            <p:cNvSpPr/>
            <p:nvPr/>
          </p:nvSpPr>
          <p:spPr>
            <a:xfrm>
              <a:off x="1564200" y="1373040"/>
              <a:ext cx="86040" cy="55800"/>
            </a:xfrm>
            <a:custGeom>
              <a:avLst/>
              <a:gdLst/>
              <a:ahLst/>
              <a:cxnLst/>
              <a:rect l="l" t="t" r="r" b="b"/>
              <a:pathLst>
                <a:path w="1706" h="951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17"/>
            <p:cNvSpPr/>
            <p:nvPr/>
          </p:nvSpPr>
          <p:spPr>
            <a:xfrm>
              <a:off x="1172160" y="1350000"/>
              <a:ext cx="869760" cy="445680"/>
            </a:xfrm>
            <a:custGeom>
              <a:avLst/>
              <a:gdLst/>
              <a:ahLst/>
              <a:cxnLst/>
              <a:rect l="l" t="t" r="r" b="b"/>
              <a:pathLst>
                <a:path w="17147" h="752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59" name="CustomShape 18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9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60D76665-C56D-4AF8-A520-793BDADEB1A1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30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roup 1"/>
          <p:cNvGrpSpPr/>
          <p:nvPr/>
        </p:nvGrpSpPr>
        <p:grpSpPr>
          <a:xfrm>
            <a:off x="659520" y="-483480"/>
            <a:ext cx="7824600" cy="7824600"/>
            <a:chOff x="659520" y="-483480"/>
            <a:chExt cx="7824600" cy="7824600"/>
          </a:xfrm>
        </p:grpSpPr>
        <p:sp>
          <p:nvSpPr>
            <p:cNvPr id="662" name="CustomShape 2"/>
            <p:cNvSpPr/>
            <p:nvPr/>
          </p:nvSpPr>
          <p:spPr>
            <a:xfrm>
              <a:off x="1143000" y="0"/>
              <a:ext cx="6857280" cy="685728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CustomShape 3"/>
            <p:cNvSpPr/>
            <p:nvPr/>
          </p:nvSpPr>
          <p:spPr>
            <a:xfrm>
              <a:off x="2157840" y="1014840"/>
              <a:ext cx="4827960" cy="482796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CustomShape 4"/>
            <p:cNvSpPr/>
            <p:nvPr/>
          </p:nvSpPr>
          <p:spPr>
            <a:xfrm>
              <a:off x="659520" y="-483480"/>
              <a:ext cx="7824600" cy="782460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65" name="Group 5"/>
          <p:cNvGrpSpPr/>
          <p:nvPr/>
        </p:nvGrpSpPr>
        <p:grpSpPr>
          <a:xfrm>
            <a:off x="588240" y="-76320"/>
            <a:ext cx="8556120" cy="6435720"/>
            <a:chOff x="588240" y="-76320"/>
            <a:chExt cx="8556120" cy="6435720"/>
          </a:xfrm>
        </p:grpSpPr>
        <p:pic>
          <p:nvPicPr>
            <p:cNvPr id="666" name="Google Shape;833;p45"/>
            <p:cNvPicPr/>
            <p:nvPr/>
          </p:nvPicPr>
          <p:blipFill>
            <a:blip r:embed="rId2"/>
            <a:stretch/>
          </p:blipFill>
          <p:spPr>
            <a:xfrm>
              <a:off x="3840480" y="2863800"/>
              <a:ext cx="1454040" cy="1090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7" name="Google Shape;834;p45"/>
            <p:cNvPicPr/>
            <p:nvPr/>
          </p:nvPicPr>
          <p:blipFill>
            <a:blip r:embed="rId3"/>
            <a:stretch/>
          </p:blipFill>
          <p:spPr>
            <a:xfrm>
              <a:off x="588240" y="3474000"/>
              <a:ext cx="1604520" cy="1090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8" name="Google Shape;835;p45"/>
            <p:cNvPicPr/>
            <p:nvPr/>
          </p:nvPicPr>
          <p:blipFill>
            <a:blip r:embed="rId4"/>
            <a:stretch/>
          </p:blipFill>
          <p:spPr>
            <a:xfrm>
              <a:off x="730080" y="2088360"/>
              <a:ext cx="1562400" cy="62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9" name="Google Shape;836;p45"/>
            <p:cNvPicPr/>
            <p:nvPr/>
          </p:nvPicPr>
          <p:blipFill>
            <a:blip r:embed="rId5"/>
            <a:stretch/>
          </p:blipFill>
          <p:spPr>
            <a:xfrm>
              <a:off x="5001840" y="-76320"/>
              <a:ext cx="2744280" cy="2744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" name="Google Shape;837;p45"/>
            <p:cNvPicPr/>
            <p:nvPr/>
          </p:nvPicPr>
          <p:blipFill>
            <a:blip r:embed="rId6"/>
            <a:stretch/>
          </p:blipFill>
          <p:spPr>
            <a:xfrm>
              <a:off x="3575520" y="1613880"/>
              <a:ext cx="1983960" cy="755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Google Shape;838;p45"/>
            <p:cNvPicPr/>
            <p:nvPr/>
          </p:nvPicPr>
          <p:blipFill>
            <a:blip r:embed="rId7"/>
            <a:stretch/>
          </p:blipFill>
          <p:spPr>
            <a:xfrm>
              <a:off x="1197000" y="909000"/>
              <a:ext cx="2374920" cy="755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Google Shape;839;p45"/>
            <p:cNvPicPr/>
            <p:nvPr/>
          </p:nvPicPr>
          <p:blipFill>
            <a:blip r:embed="rId8"/>
            <a:stretch/>
          </p:blipFill>
          <p:spPr>
            <a:xfrm>
              <a:off x="6042960" y="3508560"/>
              <a:ext cx="3101400" cy="1020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3" name="Google Shape;840;p45"/>
            <p:cNvPicPr/>
            <p:nvPr/>
          </p:nvPicPr>
          <p:blipFill>
            <a:blip r:embed="rId9"/>
            <a:stretch/>
          </p:blipFill>
          <p:spPr>
            <a:xfrm>
              <a:off x="3076200" y="4247640"/>
              <a:ext cx="3067200" cy="56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4" name="Google Shape;841;p45"/>
            <p:cNvPicPr/>
            <p:nvPr/>
          </p:nvPicPr>
          <p:blipFill>
            <a:blip r:embed="rId10"/>
            <a:stretch/>
          </p:blipFill>
          <p:spPr>
            <a:xfrm>
              <a:off x="5333400" y="4291560"/>
              <a:ext cx="3101400" cy="2067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5" name="Google Shape;842;p45"/>
            <p:cNvPicPr/>
            <p:nvPr/>
          </p:nvPicPr>
          <p:blipFill>
            <a:blip r:embed="rId11"/>
            <a:stretch/>
          </p:blipFill>
          <p:spPr>
            <a:xfrm>
              <a:off x="1111680" y="4991760"/>
              <a:ext cx="3712680" cy="56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6" name="Google Shape;843;p45"/>
            <p:cNvPicPr/>
            <p:nvPr/>
          </p:nvPicPr>
          <p:blipFill>
            <a:blip r:embed="rId12"/>
            <a:stretch/>
          </p:blipFill>
          <p:spPr>
            <a:xfrm>
              <a:off x="6662520" y="2002680"/>
              <a:ext cx="1861920" cy="79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7" name="Google Shape;844;p45"/>
            <p:cNvPicPr/>
            <p:nvPr/>
          </p:nvPicPr>
          <p:blipFill>
            <a:blip r:embed="rId13"/>
            <a:stretch/>
          </p:blipFill>
          <p:spPr>
            <a:xfrm>
              <a:off x="5532120" y="2998080"/>
              <a:ext cx="1317960" cy="620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8" name="Google Shape;845;p45"/>
            <p:cNvPicPr/>
            <p:nvPr/>
          </p:nvPicPr>
          <p:blipFill>
            <a:blip r:embed="rId14"/>
            <a:stretch/>
          </p:blipFill>
          <p:spPr>
            <a:xfrm>
              <a:off x="2480040" y="2803320"/>
              <a:ext cx="1123200" cy="10105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80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681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5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686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9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12"/>
          <p:cNvSpPr/>
          <p:nvPr/>
        </p:nvSpPr>
        <p:spPr>
          <a:xfrm>
            <a:off x="2576520" y="558720"/>
            <a:ext cx="3990240" cy="11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Věda, výzkum, osobnosti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691" name="CustomShape 13"/>
          <p:cNvSpPr/>
          <p:nvPr/>
        </p:nvSpPr>
        <p:spPr>
          <a:xfrm>
            <a:off x="2576520" y="1649160"/>
            <a:ext cx="4632480" cy="361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29400">
              <a:lnSpc>
                <a:spcPct val="115000"/>
              </a:lnSpc>
              <a:spcBef>
                <a:spcPts val="601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Neustále se rozvíjí zapojení nejlepších studentů do řešených výzkumných projektů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Pomocné vědecké síly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Soutěž STOČ – Studentská odborná soutěž</a:t>
            </a:r>
            <a:endParaRPr lang="cs-CZ" sz="1600" b="0" strike="noStrike" spc="-1">
              <a:latin typeface="Arial"/>
            </a:endParaRPr>
          </a:p>
          <a:p>
            <a:pPr marL="4572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Významnou vědeckou osobností mezi pedagogy je prof. Kolomazník, držitel ceny Rolex Awards for Enterprise (považováno za „malou Nobelovu Cenu“) a ocenění „Česká hlava“ (nejvyšší ocenění, kterého může vědec dosáhnout v rámci České Republiky)</a:t>
            </a: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>
              <a:latin typeface="Arial"/>
            </a:endParaRPr>
          </a:p>
        </p:txBody>
      </p:sp>
      <p:grpSp>
        <p:nvGrpSpPr>
          <p:cNvPr id="692" name="Group 14"/>
          <p:cNvGrpSpPr/>
          <p:nvPr/>
        </p:nvGrpSpPr>
        <p:grpSpPr>
          <a:xfrm>
            <a:off x="1240200" y="889920"/>
            <a:ext cx="734040" cy="977760"/>
            <a:chOff x="1240200" y="889920"/>
            <a:chExt cx="734040" cy="977760"/>
          </a:xfrm>
        </p:grpSpPr>
        <p:sp>
          <p:nvSpPr>
            <p:cNvPr id="693" name="CustomShape 15"/>
            <p:cNvSpPr/>
            <p:nvPr/>
          </p:nvSpPr>
          <p:spPr>
            <a:xfrm>
              <a:off x="1240200" y="889920"/>
              <a:ext cx="734040" cy="977760"/>
            </a:xfrm>
            <a:custGeom>
              <a:avLst/>
              <a:gdLst/>
              <a:ahLst/>
              <a:cxnLst/>
              <a:rect l="l" t="t" r="r" b="b"/>
              <a:pathLst>
                <a:path w="14468" h="15539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CustomShape 16"/>
            <p:cNvSpPr/>
            <p:nvPr/>
          </p:nvSpPr>
          <p:spPr>
            <a:xfrm>
              <a:off x="1419480" y="1434240"/>
              <a:ext cx="375480" cy="360"/>
            </a:xfrm>
            <a:custGeom>
              <a:avLst/>
              <a:gdLst/>
              <a:ahLst/>
              <a:cxnLst/>
              <a:rect l="l" t="t" r="r" b="b"/>
              <a:pathLst>
                <a:path w="7405" h="1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" name="CustomShape 17"/>
            <p:cNvSpPr/>
            <p:nvPr/>
          </p:nvSpPr>
          <p:spPr>
            <a:xfrm>
              <a:off x="1637280" y="1636560"/>
              <a:ext cx="62280" cy="77400"/>
            </a:xfrm>
            <a:custGeom>
              <a:avLst/>
              <a:gdLst/>
              <a:ahLst/>
              <a:cxnLst/>
              <a:rect l="l" t="t" r="r" b="b"/>
              <a:pathLst>
                <a:path w="1243" h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" name="CustomShape 18"/>
            <p:cNvSpPr/>
            <p:nvPr/>
          </p:nvSpPr>
          <p:spPr>
            <a:xfrm>
              <a:off x="1513440" y="1490760"/>
              <a:ext cx="109440" cy="134280"/>
            </a:xfrm>
            <a:custGeom>
              <a:avLst/>
              <a:gdLst/>
              <a:ahLst/>
              <a:cxnLst/>
              <a:rect l="l" t="t" r="r" b="b"/>
              <a:pathLst>
                <a:path w="2168" h="2144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" name="CustomShape 19"/>
            <p:cNvSpPr/>
            <p:nvPr/>
          </p:nvSpPr>
          <p:spPr>
            <a:xfrm>
              <a:off x="1551960" y="1728720"/>
              <a:ext cx="47520" cy="59040"/>
            </a:xfrm>
            <a:custGeom>
              <a:avLst/>
              <a:gdLst/>
              <a:ahLst/>
              <a:cxnLst/>
              <a:rect l="l" t="t" r="r" b="b"/>
              <a:pathLst>
                <a:path w="951" h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" name="CustomShape 20"/>
            <p:cNvSpPr/>
            <p:nvPr/>
          </p:nvSpPr>
          <p:spPr>
            <a:xfrm>
              <a:off x="1612440" y="1326960"/>
              <a:ext cx="48960" cy="59040"/>
            </a:xfrm>
            <a:custGeom>
              <a:avLst/>
              <a:gdLst/>
              <a:ahLst/>
              <a:cxnLst/>
              <a:rect l="l" t="t" r="r" b="b"/>
              <a:pathLst>
                <a:path w="975" h="951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CustomShape 21"/>
            <p:cNvSpPr/>
            <p:nvPr/>
          </p:nvSpPr>
          <p:spPr>
            <a:xfrm>
              <a:off x="1545840" y="1036800"/>
              <a:ext cx="123120" cy="360"/>
            </a:xfrm>
            <a:custGeom>
              <a:avLst/>
              <a:gdLst/>
              <a:ahLst/>
              <a:cxnLst/>
              <a:rect l="l" t="t" r="r" b="b"/>
              <a:pathLst>
                <a:path w="2437" h="1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" name="CustomShape 22"/>
            <p:cNvSpPr/>
            <p:nvPr/>
          </p:nvSpPr>
          <p:spPr>
            <a:xfrm>
              <a:off x="1551960" y="1208880"/>
              <a:ext cx="62280" cy="77400"/>
            </a:xfrm>
            <a:custGeom>
              <a:avLst/>
              <a:gdLst/>
              <a:ahLst/>
              <a:cxnLst/>
              <a:rect l="l" t="t" r="r" b="b"/>
              <a:pathLst>
                <a:path w="1243" h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1" name="CustomShape 23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4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3A4809A2-AE0C-4E7D-A3E3-88CBE67989AD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32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4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705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09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710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13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12"/>
          <p:cNvSpPr/>
          <p:nvPr/>
        </p:nvSpPr>
        <p:spPr>
          <a:xfrm>
            <a:off x="2576520" y="558720"/>
            <a:ext cx="3990240" cy="11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 dirty="0">
                <a:solidFill>
                  <a:srgbClr val="EC751B"/>
                </a:solidFill>
                <a:latin typeface="Poppins"/>
                <a:ea typeface="Poppins"/>
              </a:rPr>
              <a:t>Den otevřených dveří</a:t>
            </a:r>
            <a:endParaRPr lang="cs-CZ" sz="3400" b="0" strike="noStrike" spc="-1" dirty="0">
              <a:latin typeface="Arial"/>
            </a:endParaRPr>
          </a:p>
        </p:txBody>
      </p:sp>
      <p:sp>
        <p:nvSpPr>
          <p:cNvPr id="715" name="CustomShape 13"/>
          <p:cNvSpPr/>
          <p:nvPr/>
        </p:nvSpPr>
        <p:spPr>
          <a:xfrm>
            <a:off x="3430080" y="1749600"/>
            <a:ext cx="280656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  <a:spcBef>
                <a:spcPts val="799"/>
              </a:spcBef>
            </a:pPr>
            <a:r>
              <a:rPr lang="cs-CZ" sz="20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Ve čtvrtek </a:t>
            </a:r>
            <a:r>
              <a:rPr lang="cs-CZ" sz="20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4. </a:t>
            </a:r>
            <a:r>
              <a:rPr lang="cs-CZ" sz="2000" b="1" strike="noStrike" spc="-1" dirty="0">
                <a:solidFill>
                  <a:srgbClr val="434343"/>
                </a:solidFill>
                <a:latin typeface="Poppins"/>
                <a:ea typeface="Poppins"/>
              </a:rPr>
              <a:t>2. </a:t>
            </a:r>
            <a:r>
              <a:rPr lang="cs-CZ" sz="20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2021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716" name="CustomShape 14"/>
          <p:cNvSpPr/>
          <p:nvPr/>
        </p:nvSpPr>
        <p:spPr>
          <a:xfrm>
            <a:off x="2073600" y="2361240"/>
            <a:ext cx="4833720" cy="108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1600" b="1" strike="noStrike" spc="-1" dirty="0" smtClean="0">
                <a:solidFill>
                  <a:srgbClr val="434343"/>
                </a:solidFill>
                <a:latin typeface="Poppins"/>
                <a:ea typeface="Poppins"/>
              </a:rPr>
              <a:t>Proběhne on-line formou od 10:00 do 20:00 </a:t>
            </a:r>
            <a:r>
              <a:rPr dirty="0"/>
              <a:t/>
            </a:r>
            <a:br>
              <a:rPr dirty="0"/>
            </a:br>
            <a:endParaRPr lang="cs-CZ" sz="1600" b="0" strike="noStrike" spc="-1" dirty="0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 dirty="0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 dirty="0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1600" b="0" strike="noStrike" spc="-1" dirty="0">
              <a:latin typeface="Arial"/>
            </a:endParaRPr>
          </a:p>
        </p:txBody>
      </p:sp>
      <p:grpSp>
        <p:nvGrpSpPr>
          <p:cNvPr id="719" name="Group 17"/>
          <p:cNvGrpSpPr/>
          <p:nvPr/>
        </p:nvGrpSpPr>
        <p:grpSpPr>
          <a:xfrm>
            <a:off x="1140840" y="931680"/>
            <a:ext cx="932760" cy="894240"/>
            <a:chOff x="1140840" y="931680"/>
            <a:chExt cx="932760" cy="894240"/>
          </a:xfrm>
        </p:grpSpPr>
        <p:sp>
          <p:nvSpPr>
            <p:cNvPr id="720" name="CustomShape 18"/>
            <p:cNvSpPr/>
            <p:nvPr/>
          </p:nvSpPr>
          <p:spPr>
            <a:xfrm>
              <a:off x="1140840" y="977400"/>
              <a:ext cx="932760" cy="156960"/>
            </a:xfrm>
            <a:custGeom>
              <a:avLst/>
              <a:gdLst/>
              <a:ahLst/>
              <a:cxnLst/>
              <a:rect l="l" t="t" r="r" b="b"/>
              <a:pathLst>
                <a:path w="16076" h="268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CustomShape 19"/>
            <p:cNvSpPr/>
            <p:nvPr/>
          </p:nvSpPr>
          <p:spPr>
            <a:xfrm>
              <a:off x="1258200" y="1001880"/>
              <a:ext cx="104040" cy="105120"/>
            </a:xfrm>
            <a:custGeom>
              <a:avLst/>
              <a:gdLst/>
              <a:ahLst/>
              <a:cxnLst/>
              <a:rect l="l" t="t" r="r" b="b"/>
              <a:pathLst>
                <a:path w="1803" h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CustomShape 20"/>
            <p:cNvSpPr/>
            <p:nvPr/>
          </p:nvSpPr>
          <p:spPr>
            <a:xfrm>
              <a:off x="1852200" y="1001880"/>
              <a:ext cx="104040" cy="105120"/>
            </a:xfrm>
            <a:custGeom>
              <a:avLst/>
              <a:gdLst/>
              <a:ahLst/>
              <a:cxnLst/>
              <a:rect l="l" t="t" r="r" b="b"/>
              <a:pathLst>
                <a:path w="1803" h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21"/>
            <p:cNvSpPr/>
            <p:nvPr/>
          </p:nvSpPr>
          <p:spPr>
            <a:xfrm>
              <a:off x="1140840" y="1752120"/>
              <a:ext cx="932760" cy="73800"/>
            </a:xfrm>
            <a:custGeom>
              <a:avLst/>
              <a:gdLst/>
              <a:ahLst/>
              <a:cxnLst/>
              <a:rect l="l" t="t" r="r" b="b"/>
              <a:pathLst>
                <a:path w="16076" h="1267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22"/>
            <p:cNvSpPr/>
            <p:nvPr/>
          </p:nvSpPr>
          <p:spPr>
            <a:xfrm>
              <a:off x="1904760" y="931680"/>
              <a:ext cx="65880" cy="148320"/>
            </a:xfrm>
            <a:custGeom>
              <a:avLst/>
              <a:gdLst/>
              <a:ahLst/>
              <a:cxnLst/>
              <a:rect l="l" t="t" r="r" b="b"/>
              <a:pathLst>
                <a:path w="1146" h="2534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23"/>
            <p:cNvSpPr/>
            <p:nvPr/>
          </p:nvSpPr>
          <p:spPr>
            <a:xfrm>
              <a:off x="1310400" y="931680"/>
              <a:ext cx="65880" cy="148320"/>
            </a:xfrm>
            <a:custGeom>
              <a:avLst/>
              <a:gdLst/>
              <a:ahLst/>
              <a:cxnLst/>
              <a:rect l="l" t="t" r="r" b="b"/>
              <a:pathLst>
                <a:path w="1146" h="2534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24"/>
            <p:cNvSpPr/>
            <p:nvPr/>
          </p:nvSpPr>
          <p:spPr>
            <a:xfrm>
              <a:off x="1140840" y="1140480"/>
              <a:ext cx="932760" cy="639360"/>
            </a:xfrm>
            <a:custGeom>
              <a:avLst/>
              <a:gdLst/>
              <a:ahLst/>
              <a:cxnLst/>
              <a:rect l="l" t="t" r="r" b="b"/>
              <a:pathLst>
                <a:path w="16076" h="10888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CustomShape 25"/>
            <p:cNvSpPr/>
            <p:nvPr/>
          </p:nvSpPr>
          <p:spPr>
            <a:xfrm>
              <a:off x="1258200" y="1255320"/>
              <a:ext cx="698040" cy="411480"/>
            </a:xfrm>
            <a:custGeom>
              <a:avLst/>
              <a:gdLst/>
              <a:ahLst/>
              <a:cxnLst/>
              <a:rect l="l" t="t" r="r" b="b"/>
              <a:pathLst>
                <a:path w="12032" h="7015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CustomShape 26"/>
            <p:cNvSpPr/>
            <p:nvPr/>
          </p:nvSpPr>
          <p:spPr>
            <a:xfrm>
              <a:off x="1258200" y="1530000"/>
              <a:ext cx="698040" cy="360"/>
            </a:xfrm>
            <a:custGeom>
              <a:avLst/>
              <a:gdLst/>
              <a:ahLst/>
              <a:cxnLst/>
              <a:rect l="l" t="t" r="r" b="b"/>
              <a:pathLst>
                <a:path w="12032" h="1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CustomShape 27"/>
            <p:cNvSpPr/>
            <p:nvPr/>
          </p:nvSpPr>
          <p:spPr>
            <a:xfrm>
              <a:off x="1258200" y="1392480"/>
              <a:ext cx="698040" cy="360"/>
            </a:xfrm>
            <a:custGeom>
              <a:avLst/>
              <a:gdLst/>
              <a:ahLst/>
              <a:cxnLst/>
              <a:rect l="l" t="t" r="r" b="b"/>
              <a:pathLst>
                <a:path w="12032" h="1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CustomShape 28"/>
            <p:cNvSpPr/>
            <p:nvPr/>
          </p:nvSpPr>
          <p:spPr>
            <a:xfrm>
              <a:off x="181692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29"/>
            <p:cNvSpPr/>
            <p:nvPr/>
          </p:nvSpPr>
          <p:spPr>
            <a:xfrm>
              <a:off x="167688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CustomShape 30"/>
            <p:cNvSpPr/>
            <p:nvPr/>
          </p:nvSpPr>
          <p:spPr>
            <a:xfrm>
              <a:off x="153828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31"/>
            <p:cNvSpPr/>
            <p:nvPr/>
          </p:nvSpPr>
          <p:spPr>
            <a:xfrm>
              <a:off x="139824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34" name="CustomShape 32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33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9545E1D5-D9A2-4586-B426-8AC07F4753FD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33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37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738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42" name="Group 7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743" name="CustomShape 8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CustomShape 9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CustomShape 10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6" name="CustomShape 11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12"/>
          <p:cNvSpPr/>
          <p:nvPr/>
        </p:nvSpPr>
        <p:spPr>
          <a:xfrm>
            <a:off x="2576520" y="558720"/>
            <a:ext cx="3990240" cy="11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EC751B"/>
                </a:solidFill>
                <a:latin typeface="Poppins"/>
                <a:ea typeface="Poppins"/>
              </a:rPr>
              <a:t>Den studenta na FAI</a:t>
            </a:r>
            <a:endParaRPr lang="cs-CZ" sz="3400" b="0" strike="noStrike" spc="-1">
              <a:latin typeface="Arial"/>
            </a:endParaRPr>
          </a:p>
        </p:txBody>
      </p:sp>
      <p:sp>
        <p:nvSpPr>
          <p:cNvPr id="748" name="CustomShape 13"/>
          <p:cNvSpPr/>
          <p:nvPr/>
        </p:nvSpPr>
        <p:spPr>
          <a:xfrm>
            <a:off x="1512000" y="3117240"/>
            <a:ext cx="6264000" cy="186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3600" b="0" strike="noStrike" spc="-1" dirty="0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https://youtu.be/-EBokikoV2M</a:t>
            </a:r>
            <a:r>
              <a:rPr lang="cs-CZ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799"/>
              </a:spcBef>
            </a:pPr>
            <a:r>
              <a:rPr lang="cs-CZ" sz="3600" spc="-1" dirty="0">
                <a:solidFill>
                  <a:srgbClr val="000000"/>
                </a:solidFill>
              </a:rPr>
              <a:t>(</a:t>
            </a:r>
            <a:r>
              <a:rPr lang="cs-CZ" sz="3600" spc="-1" dirty="0">
                <a:solidFill>
                  <a:srgbClr val="000000"/>
                </a:solidFill>
                <a:hlinkClick r:id="rId4"/>
              </a:rPr>
              <a:t>http://bit.ly/</a:t>
            </a:r>
            <a:r>
              <a:rPr lang="cs-CZ" sz="3600" spc="-1" dirty="0" err="1">
                <a:solidFill>
                  <a:srgbClr val="000000"/>
                </a:solidFill>
                <a:hlinkClick r:id="rId4"/>
              </a:rPr>
              <a:t>zivotnaFAI</a:t>
            </a:r>
            <a:r>
              <a:rPr lang="cs-CZ" sz="3600" spc="-1" dirty="0">
                <a:solidFill>
                  <a:srgbClr val="000000"/>
                </a:solidFill>
              </a:rPr>
              <a:t>) </a:t>
            </a:r>
          </a:p>
          <a:p>
            <a:pPr algn="ctr">
              <a:lnSpc>
                <a:spcPct val="115000"/>
              </a:lnSpc>
              <a:spcBef>
                <a:spcPts val="799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3600" b="0" strike="noStrike" spc="-1" dirty="0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3600" b="0" strike="noStrike" spc="-1" dirty="0">
              <a:latin typeface="Arial"/>
            </a:endParaRPr>
          </a:p>
        </p:txBody>
      </p:sp>
      <p:grpSp>
        <p:nvGrpSpPr>
          <p:cNvPr id="749" name="Group 14"/>
          <p:cNvGrpSpPr/>
          <p:nvPr/>
        </p:nvGrpSpPr>
        <p:grpSpPr>
          <a:xfrm>
            <a:off x="1140840" y="931680"/>
            <a:ext cx="932760" cy="894240"/>
            <a:chOff x="1140840" y="931680"/>
            <a:chExt cx="932760" cy="894240"/>
          </a:xfrm>
        </p:grpSpPr>
        <p:sp>
          <p:nvSpPr>
            <p:cNvPr id="750" name="CustomShape 15"/>
            <p:cNvSpPr/>
            <p:nvPr/>
          </p:nvSpPr>
          <p:spPr>
            <a:xfrm>
              <a:off x="1140840" y="977400"/>
              <a:ext cx="932760" cy="156960"/>
            </a:xfrm>
            <a:custGeom>
              <a:avLst/>
              <a:gdLst/>
              <a:ahLst/>
              <a:cxnLst/>
              <a:rect l="l" t="t" r="r" b="b"/>
              <a:pathLst>
                <a:path w="16076" h="268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CustomShape 16"/>
            <p:cNvSpPr/>
            <p:nvPr/>
          </p:nvSpPr>
          <p:spPr>
            <a:xfrm>
              <a:off x="1258200" y="1001880"/>
              <a:ext cx="104040" cy="105120"/>
            </a:xfrm>
            <a:custGeom>
              <a:avLst/>
              <a:gdLst/>
              <a:ahLst/>
              <a:cxnLst/>
              <a:rect l="l" t="t" r="r" b="b"/>
              <a:pathLst>
                <a:path w="1803" h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17"/>
            <p:cNvSpPr/>
            <p:nvPr/>
          </p:nvSpPr>
          <p:spPr>
            <a:xfrm>
              <a:off x="1852200" y="1001880"/>
              <a:ext cx="104040" cy="105120"/>
            </a:xfrm>
            <a:custGeom>
              <a:avLst/>
              <a:gdLst/>
              <a:ahLst/>
              <a:cxnLst/>
              <a:rect l="l" t="t" r="r" b="b"/>
              <a:pathLst>
                <a:path w="1803" h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18"/>
            <p:cNvSpPr/>
            <p:nvPr/>
          </p:nvSpPr>
          <p:spPr>
            <a:xfrm>
              <a:off x="1140840" y="1752120"/>
              <a:ext cx="932760" cy="73800"/>
            </a:xfrm>
            <a:custGeom>
              <a:avLst/>
              <a:gdLst/>
              <a:ahLst/>
              <a:cxnLst/>
              <a:rect l="l" t="t" r="r" b="b"/>
              <a:pathLst>
                <a:path w="16076" h="1267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19"/>
            <p:cNvSpPr/>
            <p:nvPr/>
          </p:nvSpPr>
          <p:spPr>
            <a:xfrm>
              <a:off x="1904760" y="931680"/>
              <a:ext cx="65880" cy="148320"/>
            </a:xfrm>
            <a:custGeom>
              <a:avLst/>
              <a:gdLst/>
              <a:ahLst/>
              <a:cxnLst/>
              <a:rect l="l" t="t" r="r" b="b"/>
              <a:pathLst>
                <a:path w="1146" h="2534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20"/>
            <p:cNvSpPr/>
            <p:nvPr/>
          </p:nvSpPr>
          <p:spPr>
            <a:xfrm>
              <a:off x="1310400" y="931680"/>
              <a:ext cx="65880" cy="148320"/>
            </a:xfrm>
            <a:custGeom>
              <a:avLst/>
              <a:gdLst/>
              <a:ahLst/>
              <a:cxnLst/>
              <a:rect l="l" t="t" r="r" b="b"/>
              <a:pathLst>
                <a:path w="1146" h="2534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21"/>
            <p:cNvSpPr/>
            <p:nvPr/>
          </p:nvSpPr>
          <p:spPr>
            <a:xfrm>
              <a:off x="1140840" y="1140480"/>
              <a:ext cx="932760" cy="639360"/>
            </a:xfrm>
            <a:custGeom>
              <a:avLst/>
              <a:gdLst/>
              <a:ahLst/>
              <a:cxnLst/>
              <a:rect l="l" t="t" r="r" b="b"/>
              <a:pathLst>
                <a:path w="16076" h="10888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22"/>
            <p:cNvSpPr/>
            <p:nvPr/>
          </p:nvSpPr>
          <p:spPr>
            <a:xfrm>
              <a:off x="1258200" y="1255320"/>
              <a:ext cx="698040" cy="411480"/>
            </a:xfrm>
            <a:custGeom>
              <a:avLst/>
              <a:gdLst/>
              <a:ahLst/>
              <a:cxnLst/>
              <a:rect l="l" t="t" r="r" b="b"/>
              <a:pathLst>
                <a:path w="12032" h="7015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23"/>
            <p:cNvSpPr/>
            <p:nvPr/>
          </p:nvSpPr>
          <p:spPr>
            <a:xfrm>
              <a:off x="1258200" y="1530000"/>
              <a:ext cx="698040" cy="360"/>
            </a:xfrm>
            <a:custGeom>
              <a:avLst/>
              <a:gdLst/>
              <a:ahLst/>
              <a:cxnLst/>
              <a:rect l="l" t="t" r="r" b="b"/>
              <a:pathLst>
                <a:path w="12032" h="1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24"/>
            <p:cNvSpPr/>
            <p:nvPr/>
          </p:nvSpPr>
          <p:spPr>
            <a:xfrm>
              <a:off x="1258200" y="1392480"/>
              <a:ext cx="698040" cy="360"/>
            </a:xfrm>
            <a:custGeom>
              <a:avLst/>
              <a:gdLst/>
              <a:ahLst/>
              <a:cxnLst/>
              <a:rect l="l" t="t" r="r" b="b"/>
              <a:pathLst>
                <a:path w="12032" h="1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25"/>
            <p:cNvSpPr/>
            <p:nvPr/>
          </p:nvSpPr>
          <p:spPr>
            <a:xfrm>
              <a:off x="181692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26"/>
            <p:cNvSpPr/>
            <p:nvPr/>
          </p:nvSpPr>
          <p:spPr>
            <a:xfrm>
              <a:off x="167688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27"/>
            <p:cNvSpPr/>
            <p:nvPr/>
          </p:nvSpPr>
          <p:spPr>
            <a:xfrm>
              <a:off x="153828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28"/>
            <p:cNvSpPr/>
            <p:nvPr/>
          </p:nvSpPr>
          <p:spPr>
            <a:xfrm>
              <a:off x="1398240" y="1255320"/>
              <a:ext cx="360" cy="411480"/>
            </a:xfrm>
            <a:custGeom>
              <a:avLst/>
              <a:gdLst/>
              <a:ahLst/>
              <a:cxnLst/>
              <a:rect l="l" t="t" r="r" b="b"/>
              <a:pathLst>
                <a:path w="1" h="7015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64" name="CustomShape 29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30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A44DF02D-7612-488F-A99E-8D8CE26B4ABB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34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>
              <a:lnSpc>
                <a:spcPct val="100000"/>
              </a:lnSpc>
            </a:pPr>
            <a:r>
              <a:rPr lang="cs-CZ" sz="1400" b="0" strike="noStrike" spc="-1">
                <a:solidFill>
                  <a:srgbClr val="000000"/>
                </a:solidFill>
                <a:latin typeface="Arial"/>
                <a:ea typeface="Arial"/>
              </a:rPr>
              <a:t>;</a:t>
            </a:r>
            <a:endParaRPr lang="cs-CZ" sz="1400" b="0" strike="noStrike" spc="-1">
              <a:latin typeface="Arial"/>
            </a:endParaRPr>
          </a:p>
        </p:txBody>
      </p:sp>
      <p:grpSp>
        <p:nvGrpSpPr>
          <p:cNvPr id="81" name="Group 2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82" name="CustomShape 3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4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5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EC7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CustomShape 6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6" name="Group 7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87" name="CustomShape 8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9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10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11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" name="CustomShape 12"/>
          <p:cNvSpPr/>
          <p:nvPr/>
        </p:nvSpPr>
        <p:spPr>
          <a:xfrm>
            <a:off x="2569680" y="558720"/>
            <a:ext cx="4003560" cy="9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EC751B"/>
                </a:solidFill>
                <a:latin typeface="Poppins"/>
                <a:ea typeface="Poppins"/>
              </a:rPr>
              <a:t>Zlín</a:t>
            </a:r>
            <a:endParaRPr lang="cs-CZ" sz="5200" b="0" strike="noStrike" spc="-1">
              <a:latin typeface="Arial"/>
            </a:endParaRPr>
          </a:p>
        </p:txBody>
      </p:sp>
      <p:sp>
        <p:nvSpPr>
          <p:cNvPr id="92" name="CustomShape 13"/>
          <p:cNvSpPr/>
          <p:nvPr/>
        </p:nvSpPr>
        <p:spPr>
          <a:xfrm>
            <a:off x="2657880" y="1448280"/>
            <a:ext cx="4655160" cy="39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5496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Divadla, filharmonie, knihovny, galerie, muzea, kavárny, kluby, hospůdky…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Fotbalový, zimní a atletický stadion,  krytý bazén, koupaliště, vrcholový sport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Zoologická zahrada, zámek Lešná 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Zřícenina hradu Lukov</a:t>
            </a:r>
            <a:endParaRPr lang="cs-CZ" sz="2000" b="0" strike="noStrike" spc="-1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Hrad Malenovice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93" name="CustomShape 14"/>
          <p:cNvSpPr/>
          <p:nvPr/>
        </p:nvSpPr>
        <p:spPr>
          <a:xfrm>
            <a:off x="1195560" y="833040"/>
            <a:ext cx="823320" cy="1091160"/>
          </a:xfrm>
          <a:custGeom>
            <a:avLst/>
            <a:gdLst/>
            <a:ahLst/>
            <a:cxnLst/>
            <a:rect l="l" t="t" r="r" b="b"/>
            <a:pathLst>
              <a:path w="11983" h="1588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EC7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6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5DFF27EE-667D-4025-8194-45B0E1F0B12D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4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128;p17"/>
          <p:cNvPicPr/>
          <p:nvPr/>
        </p:nvPicPr>
        <p:blipFill>
          <a:blip r:embed="rId2"/>
          <a:stretch/>
        </p:blipFill>
        <p:spPr>
          <a:xfrm>
            <a:off x="248040" y="0"/>
            <a:ext cx="8647200" cy="6857280"/>
          </a:xfrm>
          <a:prstGeom prst="rect">
            <a:avLst/>
          </a:prstGeom>
          <a:ln>
            <a:noFill/>
          </a:ln>
        </p:spPr>
      </p:pic>
      <p:grpSp>
        <p:nvGrpSpPr>
          <p:cNvPr id="97" name="Group 1"/>
          <p:cNvGrpSpPr/>
          <p:nvPr/>
        </p:nvGrpSpPr>
        <p:grpSpPr>
          <a:xfrm>
            <a:off x="659520" y="-483480"/>
            <a:ext cx="7824600" cy="7824600"/>
            <a:chOff x="659520" y="-483480"/>
            <a:chExt cx="7824600" cy="7824600"/>
          </a:xfrm>
        </p:grpSpPr>
        <p:sp>
          <p:nvSpPr>
            <p:cNvPr id="98" name="CustomShape 2"/>
            <p:cNvSpPr/>
            <p:nvPr/>
          </p:nvSpPr>
          <p:spPr>
            <a:xfrm>
              <a:off x="1143000" y="0"/>
              <a:ext cx="6857280" cy="685728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3"/>
            <p:cNvSpPr/>
            <p:nvPr/>
          </p:nvSpPr>
          <p:spPr>
            <a:xfrm>
              <a:off x="2157840" y="1014840"/>
              <a:ext cx="4827960" cy="482796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4"/>
            <p:cNvSpPr/>
            <p:nvPr/>
          </p:nvSpPr>
          <p:spPr>
            <a:xfrm>
              <a:off x="659520" y="-483480"/>
              <a:ext cx="7824600" cy="7824600"/>
            </a:xfrm>
            <a:prstGeom prst="ellipse">
              <a:avLst/>
            </a:prstGeom>
            <a:noFill/>
            <a:ln w="936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1" name="CustomShape 5"/>
          <p:cNvSpPr/>
          <p:nvPr/>
        </p:nvSpPr>
        <p:spPr>
          <a:xfrm>
            <a:off x="3186720" y="2043720"/>
            <a:ext cx="2769840" cy="276984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50800" dir="5400000" algn="tl" rotWithShape="0">
              <a:srgbClr val="FFFFFF">
                <a:alpha val="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Google Shape;134;p17"/>
          <p:cNvPicPr/>
          <p:nvPr/>
        </p:nvPicPr>
        <p:blipFill>
          <a:blip r:embed="rId3"/>
          <a:stretch/>
        </p:blipFill>
        <p:spPr>
          <a:xfrm>
            <a:off x="3233880" y="3120840"/>
            <a:ext cx="2675520" cy="61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4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105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9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0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111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" name="CustomShape 12"/>
          <p:cNvSpPr/>
          <p:nvPr/>
        </p:nvSpPr>
        <p:spPr>
          <a:xfrm>
            <a:off x="2569680" y="558720"/>
            <a:ext cx="4003560" cy="9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Kdo jsme?</a:t>
            </a:r>
            <a:endParaRPr lang="cs-CZ" sz="5200" b="0" strike="noStrike" spc="-1">
              <a:latin typeface="Arial"/>
            </a:endParaRPr>
          </a:p>
        </p:txBody>
      </p:sp>
      <p:grpSp>
        <p:nvGrpSpPr>
          <p:cNvPr id="115" name="Group 13"/>
          <p:cNvGrpSpPr/>
          <p:nvPr/>
        </p:nvGrpSpPr>
        <p:grpSpPr>
          <a:xfrm>
            <a:off x="1050840" y="1040400"/>
            <a:ext cx="1112400" cy="676800"/>
            <a:chOff x="1050840" y="1040400"/>
            <a:chExt cx="1112400" cy="676800"/>
          </a:xfrm>
        </p:grpSpPr>
        <p:sp>
          <p:nvSpPr>
            <p:cNvPr id="116" name="CustomShape 14"/>
            <p:cNvSpPr/>
            <p:nvPr/>
          </p:nvSpPr>
          <p:spPr>
            <a:xfrm>
              <a:off x="1050840" y="1040400"/>
              <a:ext cx="1112400" cy="676800"/>
            </a:xfrm>
            <a:custGeom>
              <a:avLst/>
              <a:gdLst/>
              <a:ahLst/>
              <a:cxnLst/>
              <a:rect l="l" t="t" r="r" b="b"/>
              <a:pathLst>
                <a:path w="17293" h="1052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5"/>
            <p:cNvSpPr/>
            <p:nvPr/>
          </p:nvSpPr>
          <p:spPr>
            <a:xfrm>
              <a:off x="1504080" y="1275480"/>
              <a:ext cx="206280" cy="206280"/>
            </a:xfrm>
            <a:custGeom>
              <a:avLst/>
              <a:gdLst/>
              <a:ahLst/>
              <a:cxnLst/>
              <a:rect l="l" t="t" r="r" b="b"/>
              <a:pathLst>
                <a:path w="3216" h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16"/>
            <p:cNvSpPr/>
            <p:nvPr/>
          </p:nvSpPr>
          <p:spPr>
            <a:xfrm>
              <a:off x="1339560" y="1110960"/>
              <a:ext cx="535680" cy="535680"/>
            </a:xfrm>
            <a:custGeom>
              <a:avLst/>
              <a:gdLst/>
              <a:ahLst/>
              <a:cxnLst/>
              <a:rect l="l" t="t" r="r" b="b"/>
              <a:pathLst>
                <a:path w="8331" h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9" name="CustomShape 17"/>
          <p:cNvSpPr/>
          <p:nvPr/>
        </p:nvSpPr>
        <p:spPr>
          <a:xfrm>
            <a:off x="2639520" y="1515600"/>
            <a:ext cx="4755960" cy="33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57200" indent="-35496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Mladá, dynamicky se rozvíjející fakulta</a:t>
            </a:r>
            <a:endParaRPr lang="cs-CZ" sz="2000" b="0" strike="noStrike" spc="-1" dirty="0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Založena dne 1. 1. 2006 jako čtvrtá samostatná fakulta UTB</a:t>
            </a:r>
            <a:endParaRPr lang="cs-CZ" sz="2000" b="0" strike="noStrike" spc="-1" dirty="0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Moderní prostředí a vybavení laboratoří, zaměstnanost </a:t>
            </a:r>
            <a:r>
              <a:rPr dirty="0"/>
              <a:t/>
            </a:r>
            <a:br>
              <a:rPr dirty="0"/>
            </a:br>
            <a:r>
              <a:rPr lang="cs-CZ" sz="20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 úspěšnost absolventů</a:t>
            </a:r>
            <a:endParaRPr lang="cs-CZ" sz="2000" b="0" strike="noStrike" spc="-1" dirty="0">
              <a:latin typeface="Arial"/>
            </a:endParaRPr>
          </a:p>
          <a:p>
            <a:pPr marL="457200" indent="-354960">
              <a:lnSpc>
                <a:spcPct val="115000"/>
              </a:lnSpc>
              <a:buClr>
                <a:srgbClr val="CCCCCC"/>
              </a:buClr>
              <a:buFont typeface="Poppins Light"/>
              <a:buChar char="￮"/>
            </a:pPr>
            <a:r>
              <a:rPr lang="cs-CZ" sz="20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Studijní i výzkumné zaměření</a:t>
            </a:r>
            <a:endParaRPr lang="cs-CZ" sz="2000" b="0" strike="noStrike" spc="-1" dirty="0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120" name="CustomShape 18"/>
          <p:cNvSpPr/>
          <p:nvPr/>
        </p:nvSpPr>
        <p:spPr>
          <a:xfrm>
            <a:off x="2539800" y="4363200"/>
            <a:ext cx="4954680" cy="101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spcBef>
                <a:spcPts val="799"/>
              </a:spcBef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automatizace a </a:t>
            </a: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řízení </a:t>
            </a:r>
            <a:r>
              <a:rPr lang="cs-CZ" sz="1600" b="0" strike="noStrike" spc="-1" smtClean="0">
                <a:solidFill>
                  <a:srgbClr val="000000"/>
                </a:solidFill>
                <a:latin typeface="Poppins Light"/>
                <a:ea typeface="Poppins Light"/>
              </a:rPr>
              <a:t>procesů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bezpečnostní technologie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informační technologie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21" name="CustomShape 19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0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44A44FB8-2424-46DB-BBD6-B4B415D5B65D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6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659520" y="-483480"/>
            <a:ext cx="7824600" cy="7824600"/>
            <a:chOff x="659520" y="-483480"/>
            <a:chExt cx="7824600" cy="7824600"/>
          </a:xfrm>
        </p:grpSpPr>
        <p:sp>
          <p:nvSpPr>
            <p:cNvPr id="124" name="CustomShape 2"/>
            <p:cNvSpPr/>
            <p:nvPr/>
          </p:nvSpPr>
          <p:spPr>
            <a:xfrm>
              <a:off x="1143000" y="0"/>
              <a:ext cx="6857280" cy="685728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3"/>
            <p:cNvSpPr/>
            <p:nvPr/>
          </p:nvSpPr>
          <p:spPr>
            <a:xfrm>
              <a:off x="2157840" y="1014840"/>
              <a:ext cx="4827960" cy="482796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4"/>
            <p:cNvSpPr/>
            <p:nvPr/>
          </p:nvSpPr>
          <p:spPr>
            <a:xfrm>
              <a:off x="659520" y="-483480"/>
              <a:ext cx="7824600" cy="7824600"/>
            </a:xfrm>
            <a:prstGeom prst="ellipse">
              <a:avLst/>
            </a:prstGeom>
            <a:noFill/>
            <a:ln w="9360">
              <a:solidFill>
                <a:srgbClr val="CCCCC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7" name="CustomShape 5"/>
          <p:cNvSpPr/>
          <p:nvPr/>
        </p:nvSpPr>
        <p:spPr>
          <a:xfrm>
            <a:off x="799560" y="2563560"/>
            <a:ext cx="7544160" cy="173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Současné prostory fakulty</a:t>
            </a:r>
            <a:endParaRPr lang="cs-CZ" sz="5200" b="0" strike="noStrike" spc="-1">
              <a:latin typeface="Arial"/>
            </a:endParaRPr>
          </a:p>
        </p:txBody>
      </p:sp>
      <p:pic>
        <p:nvPicPr>
          <p:cNvPr id="128" name="Google Shape;168;p19"/>
          <p:cNvPicPr/>
          <p:nvPr/>
        </p:nvPicPr>
        <p:blipFill>
          <a:blip r:embed="rId2"/>
          <a:stretch/>
        </p:blipFill>
        <p:spPr>
          <a:xfrm>
            <a:off x="603720" y="2110320"/>
            <a:ext cx="7935840" cy="263664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169;p19"/>
          <p:cNvPicPr/>
          <p:nvPr/>
        </p:nvPicPr>
        <p:blipFill>
          <a:blip r:embed="rId3"/>
          <a:stretch/>
        </p:blipFill>
        <p:spPr>
          <a:xfrm>
            <a:off x="603720" y="2110320"/>
            <a:ext cx="7935840" cy="263664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170;p19"/>
          <p:cNvPicPr/>
          <p:nvPr/>
        </p:nvPicPr>
        <p:blipFill>
          <a:blip r:embed="rId4"/>
          <a:stretch/>
        </p:blipFill>
        <p:spPr>
          <a:xfrm>
            <a:off x="603720" y="2110320"/>
            <a:ext cx="7935840" cy="263664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171;p19"/>
          <p:cNvPicPr/>
          <p:nvPr/>
        </p:nvPicPr>
        <p:blipFill>
          <a:blip r:embed="rId5"/>
          <a:stretch/>
        </p:blipFill>
        <p:spPr>
          <a:xfrm>
            <a:off x="603720" y="2110320"/>
            <a:ext cx="7935840" cy="263664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172;p19"/>
          <p:cNvPicPr/>
          <p:nvPr/>
        </p:nvPicPr>
        <p:blipFill>
          <a:blip r:embed="rId6"/>
          <a:stretch/>
        </p:blipFill>
        <p:spPr>
          <a:xfrm>
            <a:off x="603720" y="2110320"/>
            <a:ext cx="7935840" cy="263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2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2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" dur="2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7" dur="2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5" dur="2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3" dur="2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4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135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9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141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" name="CustomShape 12"/>
          <p:cNvSpPr/>
          <p:nvPr/>
        </p:nvSpPr>
        <p:spPr>
          <a:xfrm>
            <a:off x="2639520" y="558720"/>
            <a:ext cx="3829680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Co můžeš studovat?</a:t>
            </a:r>
            <a:endParaRPr lang="cs-CZ" sz="5200" b="0" strike="noStrike" spc="-1">
              <a:latin typeface="Arial"/>
            </a:endParaRPr>
          </a:p>
        </p:txBody>
      </p:sp>
      <p:sp>
        <p:nvSpPr>
          <p:cNvPr id="145" name="CustomShape 13"/>
          <p:cNvSpPr/>
          <p:nvPr/>
        </p:nvSpPr>
        <p:spPr>
          <a:xfrm>
            <a:off x="2639520" y="2146320"/>
            <a:ext cx="4157640" cy="62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01520">
              <a:lnSpc>
                <a:spcPct val="115000"/>
              </a:lnSpc>
              <a:spcBef>
                <a:spcPts val="799"/>
              </a:spcBef>
            </a:pPr>
            <a:r>
              <a:rPr lang="cs-CZ" sz="2000" b="1" strike="noStrike" spc="-1">
                <a:solidFill>
                  <a:srgbClr val="000000"/>
                </a:solidFill>
                <a:latin typeface="Poppins Light"/>
                <a:ea typeface="Poppins Light"/>
              </a:rPr>
              <a:t>Bakalářské studium</a:t>
            </a:r>
            <a:endParaRPr lang="cs-CZ" sz="2000" b="0" strike="noStrike" spc="-1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146" name="CustomShape 14"/>
          <p:cNvSpPr/>
          <p:nvPr/>
        </p:nvSpPr>
        <p:spPr>
          <a:xfrm>
            <a:off x="2558880" y="2742480"/>
            <a:ext cx="5231520" cy="34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Softwarové inženýrství (P, K)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Aplikovaná informatika v průmyslové automatizaci </a:t>
            </a:r>
            <a:r>
              <a:rPr lang="cs-CZ" sz="1600" b="0" i="1" strike="noStrike" spc="-1">
                <a:solidFill>
                  <a:srgbClr val="000000"/>
                </a:solidFill>
                <a:latin typeface="Poppins Light"/>
                <a:ea typeface="Poppins Light"/>
              </a:rPr>
              <a:t>se specializacemi</a:t>
            </a: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:</a:t>
            </a:r>
            <a:endParaRPr lang="cs-CZ" sz="1600" b="0" strike="noStrike" spc="-1">
              <a:latin typeface="Arial"/>
            </a:endParaRPr>
          </a:p>
          <a:p>
            <a:pPr marL="584280">
              <a:lnSpc>
                <a:spcPct val="115000"/>
              </a:lnSpc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	- Inteligentní systémy s roboty (P, K)</a:t>
            </a:r>
            <a:endParaRPr lang="cs-CZ" sz="1600" b="0" strike="noStrike" spc="-1">
              <a:latin typeface="Arial"/>
            </a:endParaRPr>
          </a:p>
          <a:p>
            <a:pPr marL="584280">
              <a:lnSpc>
                <a:spcPct val="115000"/>
              </a:lnSpc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	- Průmyslová automatizace (P, K)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Bezpečnostní technologie, systémy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a management (P, K)</a:t>
            </a:r>
            <a:endParaRPr lang="cs-CZ" sz="1600" b="0" strike="noStrike" spc="-1">
              <a:latin typeface="Arial"/>
            </a:endParaRPr>
          </a:p>
          <a:p>
            <a:pPr marL="914400" indent="-329400">
              <a:lnSpc>
                <a:spcPct val="115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Informační technologie </a:t>
            </a:r>
            <a:r>
              <a:t/>
            </a:r>
            <a:br/>
            <a:r>
              <a:rPr lang="cs-CZ" sz="1600" b="0" strike="noStrike" spc="-1">
                <a:solidFill>
                  <a:srgbClr val="000000"/>
                </a:solidFill>
                <a:latin typeface="Poppins Light"/>
                <a:ea typeface="Poppins Light"/>
              </a:rPr>
              <a:t>v administrativě (P)</a:t>
            </a:r>
            <a:endParaRPr lang="cs-CZ" sz="1600" b="0" strike="noStrike" spc="-1">
              <a:latin typeface="Arial"/>
            </a:endParaRPr>
          </a:p>
        </p:txBody>
      </p:sp>
      <p:grpSp>
        <p:nvGrpSpPr>
          <p:cNvPr id="147" name="Group 15"/>
          <p:cNvGrpSpPr/>
          <p:nvPr/>
        </p:nvGrpSpPr>
        <p:grpSpPr>
          <a:xfrm>
            <a:off x="1101960" y="802440"/>
            <a:ext cx="1010880" cy="1152360"/>
            <a:chOff x="1101960" y="802440"/>
            <a:chExt cx="1010880" cy="1152360"/>
          </a:xfrm>
        </p:grpSpPr>
        <p:sp>
          <p:nvSpPr>
            <p:cNvPr id="148" name="CustomShape 16"/>
            <p:cNvSpPr/>
            <p:nvPr/>
          </p:nvSpPr>
          <p:spPr>
            <a:xfrm>
              <a:off x="1175760" y="928440"/>
              <a:ext cx="937080" cy="243720"/>
            </a:xfrm>
            <a:custGeom>
              <a:avLst/>
              <a:gdLst/>
              <a:ahLst/>
              <a:cxnLst/>
              <a:rect l="l" t="t" r="r" b="b"/>
              <a:pathLst>
                <a:path w="14858" h="3874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7"/>
            <p:cNvSpPr/>
            <p:nvPr/>
          </p:nvSpPr>
          <p:spPr>
            <a:xfrm>
              <a:off x="1101960" y="1240560"/>
              <a:ext cx="937080" cy="243720"/>
            </a:xfrm>
            <a:custGeom>
              <a:avLst/>
              <a:gdLst/>
              <a:ahLst/>
              <a:cxnLst/>
              <a:rect l="l" t="t" r="r" b="b"/>
              <a:pathLst>
                <a:path w="14858" h="3874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8"/>
            <p:cNvSpPr/>
            <p:nvPr/>
          </p:nvSpPr>
          <p:spPr>
            <a:xfrm>
              <a:off x="1552320" y="802440"/>
              <a:ext cx="110160" cy="125280"/>
            </a:xfrm>
            <a:custGeom>
              <a:avLst/>
              <a:gdLst/>
              <a:ahLst/>
              <a:cxnLst/>
              <a:rect l="l" t="t" r="r" b="b"/>
              <a:pathLst>
                <a:path w="1755" h="1998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9"/>
            <p:cNvSpPr/>
            <p:nvPr/>
          </p:nvSpPr>
          <p:spPr>
            <a:xfrm>
              <a:off x="1552320" y="1485000"/>
              <a:ext cx="110160" cy="469800"/>
            </a:xfrm>
            <a:custGeom>
              <a:avLst/>
              <a:gdLst/>
              <a:ahLst/>
              <a:cxnLst/>
              <a:rect l="l" t="t" r="r" b="b"/>
              <a:pathLst>
                <a:path w="1755" h="7453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2" name="CustomShape 20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1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17A23FA3-944E-4639-A63E-51CDBE0AAE63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8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41480" y="-101520"/>
            <a:ext cx="7059960" cy="70599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5" name="Group 2"/>
          <p:cNvGrpSpPr/>
          <p:nvPr/>
        </p:nvGrpSpPr>
        <p:grpSpPr>
          <a:xfrm>
            <a:off x="6237720" y="3951720"/>
            <a:ext cx="2601000" cy="2601000"/>
            <a:chOff x="6237720" y="3951720"/>
            <a:chExt cx="2601000" cy="2601000"/>
          </a:xfrm>
        </p:grpSpPr>
        <p:sp>
          <p:nvSpPr>
            <p:cNvPr id="156" name="CustomShape 3"/>
            <p:cNvSpPr/>
            <p:nvPr/>
          </p:nvSpPr>
          <p:spPr>
            <a:xfrm>
              <a:off x="7127640" y="4841280"/>
              <a:ext cx="821160" cy="82116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4"/>
            <p:cNvSpPr/>
            <p:nvPr/>
          </p:nvSpPr>
          <p:spPr>
            <a:xfrm>
              <a:off x="6907680" y="4621680"/>
              <a:ext cx="1261080" cy="126108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5"/>
            <p:cNvSpPr/>
            <p:nvPr/>
          </p:nvSpPr>
          <p:spPr>
            <a:xfrm>
              <a:off x="6604920" y="4318920"/>
              <a:ext cx="1866240" cy="186624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6"/>
            <p:cNvSpPr/>
            <p:nvPr/>
          </p:nvSpPr>
          <p:spPr>
            <a:xfrm>
              <a:off x="6237720" y="3951720"/>
              <a:ext cx="2601000" cy="2601000"/>
            </a:xfrm>
            <a:prstGeom prst="ellipse">
              <a:avLst/>
            </a:prstGeom>
            <a:noFill/>
            <a:ln w="9360">
              <a:solidFill>
                <a:srgbClr val="B7B7B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0" name="CustomShape 7"/>
          <p:cNvSpPr/>
          <p:nvPr/>
        </p:nvSpPr>
        <p:spPr>
          <a:xfrm>
            <a:off x="634680" y="406080"/>
            <a:ext cx="1944720" cy="1944720"/>
          </a:xfrm>
          <a:prstGeom prst="ellipse">
            <a:avLst/>
          </a:prstGeom>
          <a:noFill/>
          <a:ln w="9360">
            <a:solidFill>
              <a:srgbClr val="B7B7B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1" name="Group 8"/>
          <p:cNvGrpSpPr/>
          <p:nvPr/>
        </p:nvGrpSpPr>
        <p:grpSpPr>
          <a:xfrm>
            <a:off x="533520" y="304920"/>
            <a:ext cx="2147760" cy="2147760"/>
            <a:chOff x="533520" y="304920"/>
            <a:chExt cx="2147760" cy="2147760"/>
          </a:xfrm>
        </p:grpSpPr>
        <p:sp>
          <p:nvSpPr>
            <p:cNvPr id="162" name="CustomShape 9"/>
            <p:cNvSpPr/>
            <p:nvPr/>
          </p:nvSpPr>
          <p:spPr>
            <a:xfrm>
              <a:off x="735480" y="506880"/>
              <a:ext cx="1743120" cy="174312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10"/>
            <p:cNvSpPr/>
            <p:nvPr/>
          </p:nvSpPr>
          <p:spPr>
            <a:xfrm>
              <a:off x="831960" y="603360"/>
              <a:ext cx="1549800" cy="1549800"/>
            </a:xfrm>
            <a:prstGeom prst="ellipse">
              <a:avLst/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11"/>
            <p:cNvSpPr/>
            <p:nvPr/>
          </p:nvSpPr>
          <p:spPr>
            <a:xfrm>
              <a:off x="533520" y="304920"/>
              <a:ext cx="2147760" cy="2147760"/>
            </a:xfrm>
            <a:prstGeom prst="donut">
              <a:avLst>
                <a:gd name="adj" fmla="val 675"/>
              </a:avLst>
            </a:prstGeom>
            <a:solidFill>
              <a:srgbClr val="FCC3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5" name="CustomShape 12"/>
          <p:cNvSpPr/>
          <p:nvPr/>
        </p:nvSpPr>
        <p:spPr>
          <a:xfrm>
            <a:off x="2639520" y="558720"/>
            <a:ext cx="3829680" cy="164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/>
          <a:lstStyle/>
          <a:p>
            <a:pPr algn="ctr">
              <a:lnSpc>
                <a:spcPct val="100000"/>
              </a:lnSpc>
            </a:pPr>
            <a:r>
              <a:rPr lang="cs-CZ" sz="5200" b="1" strike="noStrike" spc="-1">
                <a:solidFill>
                  <a:srgbClr val="FCC300"/>
                </a:solidFill>
                <a:latin typeface="Poppins"/>
                <a:ea typeface="Poppins"/>
              </a:rPr>
              <a:t>Co můžeš studovat?</a:t>
            </a:r>
            <a:endParaRPr lang="cs-CZ" sz="5200" b="0" strike="noStrike" spc="-1">
              <a:latin typeface="Arial"/>
            </a:endParaRPr>
          </a:p>
        </p:txBody>
      </p:sp>
      <p:grpSp>
        <p:nvGrpSpPr>
          <p:cNvPr id="166" name="Group 13"/>
          <p:cNvGrpSpPr/>
          <p:nvPr/>
        </p:nvGrpSpPr>
        <p:grpSpPr>
          <a:xfrm>
            <a:off x="1101960" y="802440"/>
            <a:ext cx="1010880" cy="1152360"/>
            <a:chOff x="1101960" y="802440"/>
            <a:chExt cx="1010880" cy="1152360"/>
          </a:xfrm>
        </p:grpSpPr>
        <p:sp>
          <p:nvSpPr>
            <p:cNvPr id="167" name="CustomShape 14"/>
            <p:cNvSpPr/>
            <p:nvPr/>
          </p:nvSpPr>
          <p:spPr>
            <a:xfrm>
              <a:off x="1175760" y="928440"/>
              <a:ext cx="937080" cy="243720"/>
            </a:xfrm>
            <a:custGeom>
              <a:avLst/>
              <a:gdLst/>
              <a:ahLst/>
              <a:cxnLst/>
              <a:rect l="l" t="t" r="r" b="b"/>
              <a:pathLst>
                <a:path w="14858" h="3874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15"/>
            <p:cNvSpPr/>
            <p:nvPr/>
          </p:nvSpPr>
          <p:spPr>
            <a:xfrm>
              <a:off x="1101960" y="1240560"/>
              <a:ext cx="937080" cy="243720"/>
            </a:xfrm>
            <a:custGeom>
              <a:avLst/>
              <a:gdLst/>
              <a:ahLst/>
              <a:cxnLst/>
              <a:rect l="l" t="t" r="r" b="b"/>
              <a:pathLst>
                <a:path w="14858" h="3874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16"/>
            <p:cNvSpPr/>
            <p:nvPr/>
          </p:nvSpPr>
          <p:spPr>
            <a:xfrm>
              <a:off x="1552320" y="802440"/>
              <a:ext cx="110160" cy="125280"/>
            </a:xfrm>
            <a:custGeom>
              <a:avLst/>
              <a:gdLst/>
              <a:ahLst/>
              <a:cxnLst/>
              <a:rect l="l" t="t" r="r" b="b"/>
              <a:pathLst>
                <a:path w="1755" h="1998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17"/>
            <p:cNvSpPr/>
            <p:nvPr/>
          </p:nvSpPr>
          <p:spPr>
            <a:xfrm>
              <a:off x="1552320" y="1485000"/>
              <a:ext cx="110160" cy="469800"/>
            </a:xfrm>
            <a:custGeom>
              <a:avLst/>
              <a:gdLst/>
              <a:ahLst/>
              <a:cxnLst/>
              <a:rect l="l" t="t" r="r" b="b"/>
              <a:pathLst>
                <a:path w="1755" h="7453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24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1" name="CustomShape 18"/>
          <p:cNvSpPr/>
          <p:nvPr/>
        </p:nvSpPr>
        <p:spPr>
          <a:xfrm>
            <a:off x="2486880" y="2064240"/>
            <a:ext cx="4692960" cy="66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101520">
              <a:lnSpc>
                <a:spcPct val="115000"/>
              </a:lnSpc>
              <a:spcBef>
                <a:spcPts val="799"/>
              </a:spcBef>
            </a:pPr>
            <a:r>
              <a:rPr lang="cs-CZ" sz="2000" b="1" strike="noStrike" spc="-1">
                <a:solidFill>
                  <a:srgbClr val="000000"/>
                </a:solidFill>
                <a:latin typeface="Poppins Light"/>
                <a:ea typeface="Poppins Light"/>
              </a:rPr>
              <a:t>Navazující magisterské studium</a:t>
            </a:r>
            <a:endParaRPr lang="cs-CZ" sz="2000" b="0" strike="noStrike" spc="-1">
              <a:latin typeface="Arial"/>
            </a:endParaRPr>
          </a:p>
          <a:p>
            <a:pPr marL="13716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914400">
              <a:lnSpc>
                <a:spcPct val="115000"/>
              </a:lnSpc>
              <a:spcBef>
                <a:spcPts val="799"/>
              </a:spcBef>
            </a:pPr>
            <a:endParaRPr lang="cs-CZ" sz="2000" b="0" strike="noStrike" spc="-1">
              <a:latin typeface="Arial"/>
            </a:endParaRPr>
          </a:p>
          <a:p>
            <a:pPr marL="9144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172" name="CustomShape 19"/>
          <p:cNvSpPr/>
          <p:nvPr/>
        </p:nvSpPr>
        <p:spPr>
          <a:xfrm>
            <a:off x="2016720" y="2529360"/>
            <a:ext cx="5683320" cy="34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914400" indent="-329400">
              <a:lnSpc>
                <a:spcPct val="114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Informační technologie </a:t>
            </a:r>
            <a:r>
              <a:rPr lang="cs-CZ" sz="1600" b="0" i="1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se specializacemi</a:t>
            </a: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:</a:t>
            </a:r>
            <a:endParaRPr lang="cs-CZ" sz="1600" b="0" strike="noStrike" spc="-1" dirty="0">
              <a:latin typeface="Arial"/>
            </a:endParaRPr>
          </a:p>
          <a:p>
            <a:pPr marL="584280">
              <a:lnSpc>
                <a:spcPct val="114000"/>
              </a:lnSpc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	- Softwarové inženýrství (P, K)</a:t>
            </a:r>
            <a:endParaRPr lang="cs-CZ" sz="1600" b="0" strike="noStrike" spc="-1" dirty="0">
              <a:latin typeface="Arial"/>
            </a:endParaRPr>
          </a:p>
          <a:p>
            <a:pPr marL="584280">
              <a:lnSpc>
                <a:spcPct val="114000"/>
              </a:lnSpc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	- Kybernetická bezpečnost (P, K)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4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Automatické řízení a informatika 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v průmyslu 4.0 (P, K)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4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Bezpečnostní technologie, systémy </a:t>
            </a:r>
            <a:r>
              <a:rPr dirty="0"/>
              <a:t/>
            </a:r>
            <a:br>
              <a:rPr dirty="0"/>
            </a:b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a management </a:t>
            </a:r>
            <a:r>
              <a:rPr lang="cs-CZ" sz="1600" b="0" i="1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se specializacemi</a:t>
            </a: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:</a:t>
            </a:r>
            <a:endParaRPr lang="cs-CZ" sz="1600" b="0" strike="noStrike" spc="-1" dirty="0">
              <a:latin typeface="Arial"/>
            </a:endParaRPr>
          </a:p>
          <a:p>
            <a:pPr marL="584280">
              <a:lnSpc>
                <a:spcPct val="114000"/>
              </a:lnSpc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	- Bezpečnostní technologie (P, K)</a:t>
            </a:r>
            <a:endParaRPr lang="cs-CZ" sz="1600" b="0" strike="noStrike" spc="-1" dirty="0">
              <a:latin typeface="Arial"/>
            </a:endParaRPr>
          </a:p>
          <a:p>
            <a:pPr marL="584280">
              <a:lnSpc>
                <a:spcPct val="114000"/>
              </a:lnSpc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	- Bezpečnostní management (P, K)</a:t>
            </a:r>
            <a:endParaRPr lang="cs-CZ" sz="1600" b="0" strike="noStrike" spc="-1" dirty="0">
              <a:latin typeface="Arial"/>
            </a:endParaRPr>
          </a:p>
          <a:p>
            <a:pPr marL="914400" indent="-329400">
              <a:lnSpc>
                <a:spcPct val="114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Učitelství informatiky pro střední školy (P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Poppins Light"/>
                <a:ea typeface="Poppins Light"/>
              </a:rPr>
              <a:t>)</a:t>
            </a:r>
          </a:p>
          <a:p>
            <a:pPr marL="914400" indent="-329400">
              <a:lnSpc>
                <a:spcPct val="114000"/>
              </a:lnSpc>
              <a:buClr>
                <a:srgbClr val="CCCCCC"/>
              </a:buClr>
              <a:buFont typeface="Poppins Light"/>
              <a:buChar char="-"/>
            </a:pPr>
            <a:r>
              <a:rPr lang="cs-CZ" sz="1600" b="0" strike="noStrike" spc="-1" dirty="0" smtClean="0">
                <a:latin typeface="Arial"/>
              </a:rPr>
              <a:t> </a:t>
            </a:r>
            <a:r>
              <a:rPr lang="cs-CZ" sz="1600" b="0" strike="noStrike" spc="-1" dirty="0" smtClean="0">
                <a:solidFill>
                  <a:srgbClr val="000000"/>
                </a:solidFill>
                <a:latin typeface="Poppins Light"/>
                <a:ea typeface="Poppins Light"/>
              </a:rPr>
              <a:t>Integrované </a:t>
            </a:r>
            <a:r>
              <a:rPr lang="cs-CZ" sz="1600" b="0" strike="noStrike" spc="-1" dirty="0">
                <a:solidFill>
                  <a:srgbClr val="000000"/>
                </a:solidFill>
                <a:latin typeface="Poppins Light"/>
                <a:ea typeface="Poppins Light"/>
              </a:rPr>
              <a:t>systémy v budovách (P)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73" name="CustomShape 20"/>
          <p:cNvSpPr/>
          <p:nvPr/>
        </p:nvSpPr>
        <p:spPr>
          <a:xfrm>
            <a:off x="8495640" y="6209640"/>
            <a:ext cx="495360" cy="495360"/>
          </a:xfrm>
          <a:prstGeom prst="ellipse">
            <a:avLst/>
          </a:prstGeom>
          <a:solidFill>
            <a:srgbClr val="FCC3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1"/>
          <p:cNvSpPr/>
          <p:nvPr/>
        </p:nvSpPr>
        <p:spPr>
          <a:xfrm>
            <a:off x="8495640" y="6209640"/>
            <a:ext cx="495360" cy="4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algn="ctr">
              <a:lnSpc>
                <a:spcPct val="100000"/>
              </a:lnSpc>
            </a:pPr>
            <a:fld id="{F7D65215-9955-4E37-B04B-60347F972C88}" type="slidenum">
              <a:rPr lang="cs-CZ" sz="1000" b="1" strike="noStrike" spc="-1">
                <a:solidFill>
                  <a:srgbClr val="FFFFFF"/>
                </a:solidFill>
                <a:latin typeface="Poppins"/>
                <a:ea typeface="Poppins"/>
              </a:rPr>
              <a:t>9</a:t>
            </a:fld>
            <a:endParaRPr lang="cs-CZ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1137</Words>
  <Application>Microsoft Office PowerPoint</Application>
  <PresentationFormat>Předvádění na obrazovce (4:3)</PresentationFormat>
  <Paragraphs>348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Jiří Vojtěšek</dc:creator>
  <dc:description/>
  <cp:lastModifiedBy>kubalcik</cp:lastModifiedBy>
  <cp:revision>19</cp:revision>
  <dcterms:modified xsi:type="dcterms:W3CDTF">2020-12-09T12:26:07Z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33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