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847" r:id="rId2"/>
    <p:sldMasterId id="2147483845" r:id="rId3"/>
    <p:sldMasterId id="2147483849" r:id="rId4"/>
    <p:sldMasterId id="2147483851" r:id="rId5"/>
    <p:sldMasterId id="2147483842" r:id="rId6"/>
    <p:sldMasterId id="2147483853" r:id="rId7"/>
    <p:sldMasterId id="2147483650" r:id="rId8"/>
    <p:sldMasterId id="2147483863" r:id="rId9"/>
  </p:sldMasterIdLst>
  <p:notesMasterIdLst>
    <p:notesMasterId r:id="rId47"/>
  </p:notesMasterIdLst>
  <p:handoutMasterIdLst>
    <p:handoutMasterId r:id="rId48"/>
  </p:handoutMasterIdLst>
  <p:sldIdLst>
    <p:sldId id="295" r:id="rId10"/>
    <p:sldId id="298" r:id="rId11"/>
    <p:sldId id="297" r:id="rId12"/>
    <p:sldId id="299" r:id="rId13"/>
    <p:sldId id="300" r:id="rId14"/>
    <p:sldId id="305" r:id="rId15"/>
    <p:sldId id="306" r:id="rId16"/>
    <p:sldId id="311" r:id="rId17"/>
    <p:sldId id="308" r:id="rId18"/>
    <p:sldId id="318" r:id="rId19"/>
    <p:sldId id="303" r:id="rId20"/>
    <p:sldId id="324" r:id="rId21"/>
    <p:sldId id="325" r:id="rId22"/>
    <p:sldId id="310" r:id="rId23"/>
    <p:sldId id="336" r:id="rId24"/>
    <p:sldId id="337" r:id="rId25"/>
    <p:sldId id="338" r:id="rId26"/>
    <p:sldId id="339" r:id="rId27"/>
    <p:sldId id="355" r:id="rId28"/>
    <p:sldId id="340" r:id="rId29"/>
    <p:sldId id="341" r:id="rId30"/>
    <p:sldId id="347" r:id="rId31"/>
    <p:sldId id="348" r:id="rId32"/>
    <p:sldId id="349" r:id="rId33"/>
    <p:sldId id="350" r:id="rId34"/>
    <p:sldId id="351" r:id="rId35"/>
    <p:sldId id="357" r:id="rId36"/>
    <p:sldId id="358" r:id="rId37"/>
    <p:sldId id="359" r:id="rId38"/>
    <p:sldId id="309" r:id="rId39"/>
    <p:sldId id="335" r:id="rId40"/>
    <p:sldId id="360" r:id="rId41"/>
    <p:sldId id="361" r:id="rId42"/>
    <p:sldId id="362" r:id="rId43"/>
    <p:sldId id="363" r:id="rId44"/>
    <p:sldId id="321" r:id="rId45"/>
    <p:sldId id="323" r:id="rId4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6600"/>
    <a:srgbClr val="FECB00"/>
    <a:srgbClr val="FFCC00"/>
    <a:srgbClr val="CCFFCC"/>
    <a:srgbClr val="FFCC99"/>
    <a:srgbClr val="FFFF99"/>
    <a:srgbClr val="FF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2" autoAdjust="0"/>
  </p:normalViewPr>
  <p:slideViewPr>
    <p:cSldViewPr showGuides="1">
      <p:cViewPr varScale="1">
        <p:scale>
          <a:sx n="106" d="100"/>
          <a:sy n="106" d="100"/>
        </p:scale>
        <p:origin x="-102" y="-114"/>
      </p:cViewPr>
      <p:guideLst>
        <p:guide orient="horz" pos="30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Academic staff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72</c:v>
                </c:pt>
                <c:pt idx="1">
                  <c:v>75</c:v>
                </c:pt>
                <c:pt idx="2">
                  <c:v>77</c:v>
                </c:pt>
                <c:pt idx="3">
                  <c:v>78</c:v>
                </c:pt>
                <c:pt idx="4">
                  <c:v>77</c:v>
                </c:pt>
                <c:pt idx="5">
                  <c:v>76</c:v>
                </c:pt>
                <c:pt idx="6">
                  <c:v>75</c:v>
                </c:pt>
                <c:pt idx="7">
                  <c:v>74</c:v>
                </c:pt>
                <c:pt idx="8">
                  <c:v>76</c:v>
                </c:pt>
                <c:pt idx="9">
                  <c:v>76</c:v>
                </c:pt>
                <c:pt idx="10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6D-40E6-8335-9F5D23BFF79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Research staff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List1!$C$2:$C$13</c:f>
              <c:numCache>
                <c:formatCode>General</c:formatCode>
                <c:ptCount val="12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6D-40E6-8335-9F5D23BFF79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Administrative staff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List1!$D$2:$D$13</c:f>
              <c:numCache>
                <c:formatCode>General</c:formatCode>
                <c:ptCount val="12"/>
                <c:pt idx="0">
                  <c:v>26</c:v>
                </c:pt>
                <c:pt idx="1">
                  <c:v>36</c:v>
                </c:pt>
                <c:pt idx="2">
                  <c:v>30</c:v>
                </c:pt>
                <c:pt idx="3">
                  <c:v>41</c:v>
                </c:pt>
                <c:pt idx="4">
                  <c:v>39</c:v>
                </c:pt>
                <c:pt idx="5">
                  <c:v>42</c:v>
                </c:pt>
                <c:pt idx="6">
                  <c:v>45</c:v>
                </c:pt>
                <c:pt idx="7">
                  <c:v>45</c:v>
                </c:pt>
                <c:pt idx="8">
                  <c:v>41</c:v>
                </c:pt>
                <c:pt idx="9">
                  <c:v>41</c:v>
                </c:pt>
                <c:pt idx="1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6D-40E6-8335-9F5D23BFF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245952"/>
        <c:axId val="66312448"/>
      </c:barChart>
      <c:catAx>
        <c:axId val="10924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312448"/>
        <c:crosses val="autoZero"/>
        <c:auto val="1"/>
        <c:lblAlgn val="ctr"/>
        <c:lblOffset val="100"/>
        <c:noMultiLvlLbl val="0"/>
      </c:catAx>
      <c:valAx>
        <c:axId val="6631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24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Total employees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115</c:v>
                </c:pt>
                <c:pt idx="1">
                  <c:v>115</c:v>
                </c:pt>
                <c:pt idx="2">
                  <c:v>126</c:v>
                </c:pt>
                <c:pt idx="3">
                  <c:v>125</c:v>
                </c:pt>
                <c:pt idx="4">
                  <c:v>128</c:v>
                </c:pt>
                <c:pt idx="5">
                  <c:v>131</c:v>
                </c:pt>
                <c:pt idx="6">
                  <c:v>132</c:v>
                </c:pt>
                <c:pt idx="7">
                  <c:v>128</c:v>
                </c:pt>
                <c:pt idx="8">
                  <c:v>132</c:v>
                </c:pt>
                <c:pt idx="9">
                  <c:v>132</c:v>
                </c:pt>
                <c:pt idx="10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0E-40CF-9BD0-B96F5A560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64672"/>
        <c:axId val="23974656"/>
      </c:barChart>
      <c:catAx>
        <c:axId val="2396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974656"/>
        <c:crosses val="autoZero"/>
        <c:auto val="1"/>
        <c:lblAlgn val="ctr"/>
        <c:lblOffset val="100"/>
        <c:noMultiLvlLbl val="0"/>
      </c:catAx>
      <c:valAx>
        <c:axId val="2397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96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Academic staff</a:t>
            </a:r>
          </a:p>
        </c:rich>
      </c:tx>
      <c:layout>
        <c:manualLayout>
          <c:xMode val="edge"/>
          <c:yMode val="edge"/>
          <c:x val="0.39203120443277922"/>
          <c:y val="5.15873015873015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E0-406F-A918-13DADBF007A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16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15</c:v>
                </c:pt>
                <c:pt idx="5">
                  <c:v>14</c:v>
                </c:pt>
                <c:pt idx="6">
                  <c:v>14</c:v>
                </c:pt>
                <c:pt idx="7">
                  <c:v>13</c:v>
                </c:pt>
                <c:pt idx="8">
                  <c:v>15</c:v>
                </c:pt>
                <c:pt idx="9">
                  <c:v>15</c:v>
                </c:pt>
                <c:pt idx="1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E0-406F-A918-13DADBF007A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Assistant professor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List1!$D$2:$D$12</c:f>
              <c:numCache>
                <c:formatCode>General</c:formatCode>
                <c:ptCount val="11"/>
                <c:pt idx="0">
                  <c:v>33</c:v>
                </c:pt>
                <c:pt idx="1">
                  <c:v>38</c:v>
                </c:pt>
                <c:pt idx="2">
                  <c:v>43</c:v>
                </c:pt>
                <c:pt idx="3">
                  <c:v>43</c:v>
                </c:pt>
                <c:pt idx="4">
                  <c:v>42</c:v>
                </c:pt>
                <c:pt idx="5">
                  <c:v>43</c:v>
                </c:pt>
                <c:pt idx="6">
                  <c:v>43</c:v>
                </c:pt>
                <c:pt idx="7">
                  <c:v>44</c:v>
                </c:pt>
                <c:pt idx="8">
                  <c:v>42</c:v>
                </c:pt>
                <c:pt idx="9">
                  <c:v>42</c:v>
                </c:pt>
                <c:pt idx="1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E0-406F-A918-13DADBF007AE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Assistants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List1!$E$2:$E$12</c:f>
              <c:numCache>
                <c:formatCode>General</c:formatCode>
                <c:ptCount val="11"/>
                <c:pt idx="0">
                  <c:v>13</c:v>
                </c:pt>
                <c:pt idx="1">
                  <c:v>11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9</c:v>
                </c:pt>
                <c:pt idx="1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E0-406F-A918-13DADBF007AE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Lectures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List1!$F$2:$F$12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E0-406F-A918-13DADBF007AE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Research Assistants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List1!$G$2:$G$12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E0-406F-A918-13DADBF00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941888"/>
        <c:axId val="65943424"/>
      </c:barChart>
      <c:catAx>
        <c:axId val="6594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943424"/>
        <c:crosses val="autoZero"/>
        <c:auto val="1"/>
        <c:lblAlgn val="ctr"/>
        <c:lblOffset val="100"/>
        <c:noMultiLvlLbl val="0"/>
      </c:catAx>
      <c:valAx>
        <c:axId val="6594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9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5400000" vert="horz"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Faculty budget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Overall Government Allocation
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96.3</c:v>
                </c:pt>
                <c:pt idx="1">
                  <c:v>81.900000000000006</c:v>
                </c:pt>
                <c:pt idx="2">
                  <c:v>84.3</c:v>
                </c:pt>
                <c:pt idx="3">
                  <c:v>71.790000000000006</c:v>
                </c:pt>
                <c:pt idx="4">
                  <c:v>69.739999999999995</c:v>
                </c:pt>
                <c:pt idx="5">
                  <c:v>77.569999999999993</c:v>
                </c:pt>
                <c:pt idx="6">
                  <c:v>70.69</c:v>
                </c:pt>
                <c:pt idx="7">
                  <c:v>70.89</c:v>
                </c:pt>
                <c:pt idx="8">
                  <c:v>68.06</c:v>
                </c:pt>
                <c:pt idx="9">
                  <c:v>71.94</c:v>
                </c:pt>
                <c:pt idx="10">
                  <c:v>75.42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5F-4995-97B0-F588A6FEFBD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Contribution to University Budget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24.7</c:v>
                </c:pt>
                <c:pt idx="1">
                  <c:v>22.3</c:v>
                </c:pt>
                <c:pt idx="2">
                  <c:v>21.5</c:v>
                </c:pt>
                <c:pt idx="3">
                  <c:v>20.41</c:v>
                </c:pt>
                <c:pt idx="4">
                  <c:v>17.8</c:v>
                </c:pt>
                <c:pt idx="5">
                  <c:v>21.2</c:v>
                </c:pt>
                <c:pt idx="6">
                  <c:v>21.45</c:v>
                </c:pt>
                <c:pt idx="7">
                  <c:v>19.46</c:v>
                </c:pt>
                <c:pt idx="8">
                  <c:v>20.329999999999998</c:v>
                </c:pt>
                <c:pt idx="9">
                  <c:v>25.52</c:v>
                </c:pt>
                <c:pt idx="10">
                  <c:v>26.29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5F-4995-97B0-F588A6FEFBD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Clear Funding from Government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List1!$D$2:$D$12</c:f>
              <c:numCache>
                <c:formatCode>General</c:formatCode>
                <c:ptCount val="11"/>
                <c:pt idx="0">
                  <c:v>71.900000000000006</c:v>
                </c:pt>
                <c:pt idx="1">
                  <c:v>61.4</c:v>
                </c:pt>
                <c:pt idx="2">
                  <c:v>62.8</c:v>
                </c:pt>
                <c:pt idx="3">
                  <c:v>51.38</c:v>
                </c:pt>
                <c:pt idx="4">
                  <c:v>51.94</c:v>
                </c:pt>
                <c:pt idx="5">
                  <c:v>56.37</c:v>
                </c:pt>
                <c:pt idx="6">
                  <c:v>49.24</c:v>
                </c:pt>
                <c:pt idx="7">
                  <c:v>51.43</c:v>
                </c:pt>
                <c:pt idx="8">
                  <c:v>47.73</c:v>
                </c:pt>
                <c:pt idx="9">
                  <c:v>46.41</c:v>
                </c:pt>
                <c:pt idx="10">
                  <c:v>49.13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5F-4995-97B0-F588A6FEFBD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Other Sources of Revenue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List1!$E$2:$E$12</c:f>
              <c:numCache>
                <c:formatCode>General</c:formatCode>
                <c:ptCount val="11"/>
                <c:pt idx="0">
                  <c:v>27.4</c:v>
                </c:pt>
                <c:pt idx="1">
                  <c:v>25.1</c:v>
                </c:pt>
                <c:pt idx="2">
                  <c:v>82.7</c:v>
                </c:pt>
                <c:pt idx="3">
                  <c:v>86.72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42.1</c:v>
                </c:pt>
                <c:pt idx="9">
                  <c:v>44.61</c:v>
                </c:pt>
                <c:pt idx="10">
                  <c:v>41.79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5F-4995-97B0-F588A6FEF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55904"/>
        <c:axId val="76169984"/>
      </c:barChart>
      <c:catAx>
        <c:axId val="761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169984"/>
        <c:crosses val="autoZero"/>
        <c:auto val="1"/>
        <c:lblAlgn val="ctr"/>
        <c:lblOffset val="100"/>
        <c:noMultiLvlLbl val="0"/>
      </c:catAx>
      <c:valAx>
        <c:axId val="7616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1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Faculty budget in 2019</c:v>
                </c:pt>
              </c:strCache>
            </c:strRef>
          </c:tx>
          <c:spPr>
            <a:solidFill>
              <a:srgbClr val="FFCC99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71-4669-8A2C-EF871A28B37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71-4669-8A2C-EF871A28B37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71-4669-8A2C-EF871A28B374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71-4669-8A2C-EF871A28B3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Overall Government Allocation</c:v>
                </c:pt>
                <c:pt idx="1">
                  <c:v>Contribution to University Budget</c:v>
                </c:pt>
                <c:pt idx="2">
                  <c:v>Clear Funding from Government</c:v>
                </c:pt>
                <c:pt idx="3">
                  <c:v>Other Sources of Revenue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75.42</c:v>
                </c:pt>
                <c:pt idx="1">
                  <c:v>26.29</c:v>
                </c:pt>
                <c:pt idx="2">
                  <c:v>49.13</c:v>
                </c:pt>
                <c:pt idx="3">
                  <c:v>41.79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771-4669-8A2C-EF871A28B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Bachelor's</c:v>
                </c:pt>
              </c:strCache>
            </c:strRef>
          </c:tx>
          <c:spPr>
            <a:solidFill>
              <a:srgbClr val="CCFFCC"/>
            </a:solidFill>
            <a:ln>
              <a:noFill/>
            </a:ln>
            <a:effectLst/>
          </c:spPr>
          <c:invertIfNegative val="0"/>
          <c:cat>
            <c:numRef>
              <c:f>List1!$A$2:$A$13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1197</c:v>
                </c:pt>
                <c:pt idx="1">
                  <c:v>1089</c:v>
                </c:pt>
                <c:pt idx="2">
                  <c:v>1112</c:v>
                </c:pt>
                <c:pt idx="3">
                  <c:v>972</c:v>
                </c:pt>
                <c:pt idx="4">
                  <c:v>915</c:v>
                </c:pt>
                <c:pt idx="5">
                  <c:v>963</c:v>
                </c:pt>
                <c:pt idx="6">
                  <c:v>987</c:v>
                </c:pt>
                <c:pt idx="7">
                  <c:v>842</c:v>
                </c:pt>
                <c:pt idx="8">
                  <c:v>754</c:v>
                </c:pt>
                <c:pt idx="9">
                  <c:v>784</c:v>
                </c:pt>
                <c:pt idx="10">
                  <c:v>778</c:v>
                </c:pt>
                <c:pt idx="11">
                  <c:v>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46-49D3-A9EB-E50C06276C8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Master's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numRef>
              <c:f>List1!$A$2:$A$13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List1!$C$2:$C$13</c:f>
              <c:numCache>
                <c:formatCode>General</c:formatCode>
                <c:ptCount val="12"/>
                <c:pt idx="0">
                  <c:v>528</c:v>
                </c:pt>
                <c:pt idx="1">
                  <c:v>554</c:v>
                </c:pt>
                <c:pt idx="2">
                  <c:v>648</c:v>
                </c:pt>
                <c:pt idx="3">
                  <c:v>664</c:v>
                </c:pt>
                <c:pt idx="4">
                  <c:v>591</c:v>
                </c:pt>
                <c:pt idx="5">
                  <c:v>535</c:v>
                </c:pt>
                <c:pt idx="6">
                  <c:v>480</c:v>
                </c:pt>
                <c:pt idx="7">
                  <c:v>489</c:v>
                </c:pt>
                <c:pt idx="8">
                  <c:v>513</c:v>
                </c:pt>
                <c:pt idx="9">
                  <c:v>474</c:v>
                </c:pt>
                <c:pt idx="10">
                  <c:v>418</c:v>
                </c:pt>
                <c:pt idx="11">
                  <c:v>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46-49D3-A9EB-E50C06276C8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Ph.D.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numRef>
              <c:f>List1!$A$2:$A$13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List1!$D$2:$D$13</c:f>
              <c:numCache>
                <c:formatCode>General</c:formatCode>
                <c:ptCount val="12"/>
                <c:pt idx="0">
                  <c:v>114</c:v>
                </c:pt>
                <c:pt idx="1">
                  <c:v>143</c:v>
                </c:pt>
                <c:pt idx="2">
                  <c:v>127</c:v>
                </c:pt>
                <c:pt idx="3">
                  <c:v>132</c:v>
                </c:pt>
                <c:pt idx="4">
                  <c:v>125</c:v>
                </c:pt>
                <c:pt idx="5">
                  <c:v>121</c:v>
                </c:pt>
                <c:pt idx="6">
                  <c:v>134</c:v>
                </c:pt>
                <c:pt idx="7">
                  <c:v>136</c:v>
                </c:pt>
                <c:pt idx="8">
                  <c:v>143</c:v>
                </c:pt>
                <c:pt idx="9">
                  <c:v>122</c:v>
                </c:pt>
                <c:pt idx="10">
                  <c:v>113</c:v>
                </c:pt>
                <c:pt idx="1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46-49D3-A9EB-E50C06276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633984"/>
        <c:axId val="76644352"/>
      </c:barChart>
      <c:catAx>
        <c:axId val="76633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As of: 31.10.</a:t>
                </a:r>
              </a:p>
            </c:rich>
          </c:tx>
          <c:layout>
            <c:manualLayout>
              <c:xMode val="edge"/>
              <c:yMode val="edge"/>
              <c:x val="0.43210524941080503"/>
              <c:y val="0.771821199786467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644352"/>
        <c:crosses val="autoZero"/>
        <c:auto val="1"/>
        <c:lblAlgn val="ctr"/>
        <c:lblOffset val="100"/>
        <c:noMultiLvlLbl val="0"/>
      </c:catAx>
      <c:valAx>
        <c:axId val="766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Student numbers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63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53340780731063"/>
          <c:y val="0.85235636594154551"/>
          <c:w val="0.60893145246356839"/>
          <c:h val="9.9974142533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7-4A73-8147-E30FB5FA4C8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7-4A73-8147-E30FB5FA4C8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Sloupec4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List1!$E$2:$E$11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A7-4A73-8147-E30FB5FA4C8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Sloupec5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List1!$F$2:$F$11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A7-4A73-8147-E30FB5FA4C87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Sloupec6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List1!$G$2:$G$11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A7-4A73-8147-E30FB5FA4C87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Sloupec7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List1!$H$2:$H$11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A7-4A73-8147-E30FB5FA4C87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Sloupec8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List1!$I$2:$I$11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A7-4A73-8147-E30FB5FA4C87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Sloupec9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List1!$J$2:$J$11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FA7-4A73-8147-E30FB5FA4C87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Sloupec10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List1!$K$2:$K$11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FA7-4A73-8147-E30FB5FA4C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5"/>
        <c:overlap val="-27"/>
        <c:axId val="168200448"/>
        <c:axId val="168215680"/>
      </c:barChar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FA7-4A73-8147-E30FB5FA4C8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FA7-4A73-8147-E30FB5FA4C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FA7-4A73-8147-E30FB5FA4C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FA7-4A73-8147-E30FB5FA4C8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FA7-4A73-8147-E30FB5FA4C8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FA7-4A73-8147-E30FB5FA4C8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FA7-4A73-8147-E30FB5FA4C8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FA7-4A73-8147-E30FB5FA4C8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FA7-4A73-8147-E30FB5FA4C8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5FA7-4A73-8147-E30FB5FA4C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1871</c:v>
                </c:pt>
                <c:pt idx="1">
                  <c:v>3528</c:v>
                </c:pt>
                <c:pt idx="2">
                  <c:v>4733</c:v>
                </c:pt>
                <c:pt idx="3">
                  <c:v>6371</c:v>
                </c:pt>
                <c:pt idx="4">
                  <c:v>6454</c:v>
                </c:pt>
                <c:pt idx="5">
                  <c:v>7115</c:v>
                </c:pt>
                <c:pt idx="6">
                  <c:v>7101</c:v>
                </c:pt>
                <c:pt idx="7">
                  <c:v>7312</c:v>
                </c:pt>
                <c:pt idx="8">
                  <c:v>7069</c:v>
                </c:pt>
                <c:pt idx="9">
                  <c:v>7155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5FA7-4A73-8147-E30FB5FA4C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167641472"/>
        <c:axId val="168217216"/>
      </c:barChart>
      <c:catAx>
        <c:axId val="1682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8215680"/>
        <c:crosses val="autoZero"/>
        <c:auto val="1"/>
        <c:lblAlgn val="ctr"/>
        <c:lblOffset val="100"/>
        <c:noMultiLvlLbl val="0"/>
      </c:catAx>
      <c:valAx>
        <c:axId val="1682156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8200448"/>
        <c:crosses val="autoZero"/>
        <c:crossBetween val="between"/>
      </c:valAx>
      <c:valAx>
        <c:axId val="1682172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7641472"/>
        <c:crosses val="max"/>
        <c:crossBetween val="between"/>
      </c:valAx>
      <c:catAx>
        <c:axId val="1676414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68217216"/>
        <c:crosses val="max"/>
        <c:auto val="1"/>
        <c:lblAlgn val="ctr"/>
        <c:lblOffset val="100"/>
        <c:noMultiLvlLbl val="0"/>
      </c:catAx>
      <c:spPr>
        <a:noFill/>
        <a:ln w="25400"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Outgoing</a:t>
            </a:r>
            <a:r>
              <a:rPr lang="cs-CZ" dirty="0"/>
              <a:t> </a:t>
            </a:r>
            <a:r>
              <a:rPr lang="cs-CZ" dirty="0" err="1" smtClean="0"/>
              <a:t>Students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 (WS)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29</c:v>
                </c:pt>
                <c:pt idx="1">
                  <c:v>23</c:v>
                </c:pt>
                <c:pt idx="2">
                  <c:v>12</c:v>
                </c:pt>
                <c:pt idx="3">
                  <c:v>25</c:v>
                </c:pt>
                <c:pt idx="4">
                  <c:v>24</c:v>
                </c:pt>
                <c:pt idx="5">
                  <c:v>31</c:v>
                </c:pt>
                <c:pt idx="6">
                  <c:v>27</c:v>
                </c:pt>
                <c:pt idx="7">
                  <c:v>20</c:v>
                </c:pt>
                <c:pt idx="8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D0-434B-B5EE-68A82D41B43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 (WS)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D0-434B-B5EE-68A82D41B43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 (WS)</c:v>
                </c:pt>
              </c:strCache>
            </c:strRef>
          </c:cat>
          <c:val>
            <c:numRef>
              <c:f>List1!$D$2:$D$10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D0-434B-B5EE-68A82D41B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89984"/>
        <c:axId val="122183680"/>
      </c:barChart>
      <c:catAx>
        <c:axId val="11808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2183680"/>
        <c:crosses val="autoZero"/>
        <c:auto val="1"/>
        <c:lblAlgn val="ctr"/>
        <c:lblOffset val="100"/>
        <c:noMultiLvlLbl val="0"/>
      </c:catAx>
      <c:valAx>
        <c:axId val="12218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08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Incoming Students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675743657042867E-2"/>
          <c:y val="0.16293650793650793"/>
          <c:w val="0.92229148439778363"/>
          <c:h val="0.72775746781652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 (WS)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2</c:v>
                </c:pt>
                <c:pt idx="1">
                  <c:v>8</c:v>
                </c:pt>
                <c:pt idx="2">
                  <c:v>14</c:v>
                </c:pt>
                <c:pt idx="3">
                  <c:v>29</c:v>
                </c:pt>
                <c:pt idx="4">
                  <c:v>62</c:v>
                </c:pt>
                <c:pt idx="5">
                  <c:v>60</c:v>
                </c:pt>
                <c:pt idx="6">
                  <c:v>69</c:v>
                </c:pt>
                <c:pt idx="7">
                  <c:v>72</c:v>
                </c:pt>
                <c:pt idx="8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AA-4AF4-9DB7-8163DE64FFC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 (WS)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AA-4AF4-9DB7-8163DE64FFC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 (WS)</c:v>
                </c:pt>
              </c:strCache>
            </c:strRef>
          </c:cat>
          <c:val>
            <c:numRef>
              <c:f>List1!$D$2:$D$10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AA-4AF4-9DB7-8163DE64F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51040"/>
        <c:axId val="123352960"/>
      </c:barChart>
      <c:catAx>
        <c:axId val="1233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352960"/>
        <c:crosses val="autoZero"/>
        <c:auto val="1"/>
        <c:lblAlgn val="ctr"/>
        <c:lblOffset val="100"/>
        <c:noMultiLvlLbl val="0"/>
      </c:catAx>
      <c:valAx>
        <c:axId val="12335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3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F4126A-3DAF-40B0-992A-BB29E3A831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13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6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0523D4-FB00-4FA8-8729-41E8F7D4E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523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523D4-FB00-4FA8-8729-41E8F7D4E36F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38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6189-E753-4F98-B8C3-412529C7E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6189-E753-4F98-B8C3-412529C7E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7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31" name="Picture 2" descr="E:\Adamek\Propagace SPŠ\FOTO pro ppt\Foto FAI\OREZY_ppt\FAI_V_2.jpg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813"/>
            <a:ext cx="2916238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2051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2056" name="Picture 3" descr="E:\Adamek\Propagace SPŠ\FOTO pro ppt\Foto FAI\FakultaZL.jpg"/>
          <p:cNvPicPr>
            <a:picLocks noChangeArrowheads="1"/>
          </p:cNvPicPr>
          <p:nvPr userDrawn="1"/>
        </p:nvPicPr>
        <p:blipFill>
          <a:blip r:embed="rId4" cstate="print"/>
          <a:srcRect l="36124" t="352" r="18204" b="706"/>
          <a:stretch>
            <a:fillRect/>
          </a:stretch>
        </p:blipFill>
        <p:spPr bwMode="auto">
          <a:xfrm>
            <a:off x="0" y="785813"/>
            <a:ext cx="3000375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3075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081" name="Picture 4" descr="E:\Adamek\Propagace SPŠ\FOTO pro ppt\Foto FAI\Fotky_budovy_046.jpg"/>
          <p:cNvPicPr>
            <a:picLocks noChangeAspect="1" noChangeArrowheads="1"/>
          </p:cNvPicPr>
          <p:nvPr userDrawn="1"/>
        </p:nvPicPr>
        <p:blipFill>
          <a:blip r:embed="rId4" cstate="print"/>
          <a:srcRect l="20251" r="3333"/>
          <a:stretch>
            <a:fillRect/>
          </a:stretch>
        </p:blipFill>
        <p:spPr bwMode="auto">
          <a:xfrm>
            <a:off x="0" y="785813"/>
            <a:ext cx="2916238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4099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4104" name="Obrázek 14" descr="Fotky_budovy_038.jpg"/>
          <p:cNvPicPr>
            <a:picLocks noChangeAspect="1"/>
          </p:cNvPicPr>
          <p:nvPr userDrawn="1"/>
        </p:nvPicPr>
        <p:blipFill>
          <a:blip r:embed="rId4" cstate="print"/>
          <a:srcRect l="22501" r="39229" b="1250"/>
          <a:stretch>
            <a:fillRect/>
          </a:stretch>
        </p:blipFill>
        <p:spPr bwMode="auto">
          <a:xfrm>
            <a:off x="0" y="785813"/>
            <a:ext cx="29162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5123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128" name="Obrázek 13" descr="Fotky_budovy_033.jpg"/>
          <p:cNvPicPr>
            <a:picLocks noChangeAspect="1"/>
          </p:cNvPicPr>
          <p:nvPr userDrawn="1"/>
        </p:nvPicPr>
        <p:blipFill>
          <a:blip r:embed="rId4" cstate="print"/>
          <a:srcRect l="11665" r="14999"/>
          <a:stretch>
            <a:fillRect/>
          </a:stretch>
        </p:blipFill>
        <p:spPr bwMode="auto">
          <a:xfrm>
            <a:off x="0" y="785813"/>
            <a:ext cx="29162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6147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6152" name="Picture 2" descr="E:\Adamek\Propagace SPŠ\FOTO pro ppt\Foto FAI\J. Svahy 3.jpg"/>
          <p:cNvPicPr>
            <a:picLocks noChangeAspect="1" noChangeArrowheads="1"/>
          </p:cNvPicPr>
          <p:nvPr userDrawn="1"/>
        </p:nvPicPr>
        <p:blipFill>
          <a:blip r:embed="rId4" cstate="print"/>
          <a:srcRect l="41467" r="21521" b="3796"/>
          <a:stretch>
            <a:fillRect/>
          </a:stretch>
        </p:blipFill>
        <p:spPr bwMode="auto">
          <a:xfrm>
            <a:off x="0" y="785812"/>
            <a:ext cx="2930790" cy="56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7171" name="Picture 12" descr="UTB-knizka_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7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FDA5A4-4299-4B49-9165-915847FC5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8198" name="Skupina 24"/>
          <p:cNvGrpSpPr>
            <a:grpSpLocks/>
          </p:cNvGrpSpPr>
          <p:nvPr userDrawn="1"/>
        </p:nvGrpSpPr>
        <p:grpSpPr bwMode="auto">
          <a:xfrm>
            <a:off x="106363" y="3071813"/>
            <a:ext cx="8931275" cy="1500187"/>
            <a:chOff x="107125" y="3429000"/>
            <a:chExt cx="8931157" cy="1500198"/>
          </a:xfrm>
        </p:grpSpPr>
        <p:pic>
          <p:nvPicPr>
            <p:cNvPr id="267281" name="Picture 17" descr="D:\dokumenty D\PROPAGACE\Adamek\Propagace SPŠ\FOTO pro ppt\Foto FAI\J. Svahy 3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25" y="3429000"/>
              <a:ext cx="2250297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3" name="Picture 19" descr="D:\dokumenty D\PROPAGACE\Adamek\Propagace SPŠ\FOTO pro ppt\Foto FAI\Fotky_budovy_177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78" y="3429000"/>
              <a:ext cx="225170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4" name="Picture 20" descr="D:\dokumenty D\PROPAGACE\Adamek\Propagace SPŠ\FOTO pro ppt\Foto FAI\Fotky_budovy_042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0298" y="3429000"/>
              <a:ext cx="200026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5" name="Picture 21" descr="D:\dokumenty D\PROPAGACE\Adamek\Propagace SPŠ\FOTO pro ppt\Foto FAI\Fotky_budovy_025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11167"/>
            <a:stretch>
              <a:fillRect/>
            </a:stretch>
          </p:blipFill>
          <p:spPr bwMode="auto">
            <a:xfrm>
              <a:off x="4643438" y="3429000"/>
              <a:ext cx="200026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0" y="1566863"/>
            <a:ext cx="9144000" cy="357187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Rectangle 13"/>
          <p:cNvSpPr>
            <a:spLocks noChangeArrowheads="1"/>
          </p:cNvSpPr>
          <p:nvPr userDrawn="1"/>
        </p:nvSpPr>
        <p:spPr bwMode="auto">
          <a:xfrm>
            <a:off x="0" y="5286375"/>
            <a:ext cx="9144000" cy="1571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Faculty of Applied Informatics</a:t>
            </a:r>
            <a:r>
              <a:rPr lang="cs-CZ" dirty="0" smtClean="0"/>
              <a:t> </a:t>
            </a:r>
            <a:r>
              <a:rPr lang="cs-CZ" dirty="0"/>
              <a:t>/ Nad Stráněmi 4511 / 760 05 </a:t>
            </a:r>
            <a:r>
              <a:rPr lang="cs-CZ" dirty="0" smtClean="0"/>
              <a:t>Zlín /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  <a:p>
            <a:pPr algn="ctr">
              <a:defRPr/>
            </a:pPr>
            <a:r>
              <a:rPr lang="cs-CZ" sz="2000" b="1" dirty="0" smtClean="0"/>
              <a:t>www.utb.cz/fai-en</a:t>
            </a:r>
            <a:endParaRPr lang="cs-CZ" sz="2000" b="1" dirty="0"/>
          </a:p>
        </p:txBody>
      </p:sp>
      <p:pic>
        <p:nvPicPr>
          <p:cNvPr id="14" name="Obrázek 13" descr="fai_logo_eng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285984" y="1071546"/>
            <a:ext cx="4572032" cy="1314499"/>
          </a:xfrm>
          <a:prstGeom prst="rect">
            <a:avLst/>
          </a:prstGeom>
          <a:effectLst>
            <a:outerShdw blurRad="254000" dist="177800" dir="3240000" algn="tl" rotWithShape="0">
              <a:prstClr val="black">
                <a:alpha val="49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7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FDA5A4-4299-4B49-9165-915847FC5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24"/>
          <p:cNvGrpSpPr>
            <a:grpSpLocks/>
          </p:cNvGrpSpPr>
          <p:nvPr userDrawn="1"/>
        </p:nvGrpSpPr>
        <p:grpSpPr bwMode="auto">
          <a:xfrm>
            <a:off x="106363" y="3071813"/>
            <a:ext cx="8931275" cy="1500187"/>
            <a:chOff x="107125" y="3429000"/>
            <a:chExt cx="8931157" cy="1500198"/>
          </a:xfrm>
        </p:grpSpPr>
        <p:pic>
          <p:nvPicPr>
            <p:cNvPr id="267281" name="Picture 17" descr="D:\dokumenty D\PROPAGACE\Adamek\Propagace SPŠ\FOTO pro ppt\Foto FAI\J. Svahy 3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25" y="3429000"/>
              <a:ext cx="2250297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3" name="Picture 19" descr="D:\dokumenty D\PROPAGACE\Adamek\Propagace SPŠ\FOTO pro ppt\Foto FAI\Fotky_budovy_177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78" y="3429000"/>
              <a:ext cx="225170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4" name="Picture 20" descr="D:\dokumenty D\PROPAGACE\Adamek\Propagace SPŠ\FOTO pro ppt\Foto FAI\Fotky_budovy_042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0298" y="3429000"/>
              <a:ext cx="200026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5" name="Picture 21" descr="D:\dokumenty D\PROPAGACE\Adamek\Propagace SPŠ\FOTO pro ppt\Foto FAI\Fotky_budovy_025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11167"/>
            <a:stretch>
              <a:fillRect/>
            </a:stretch>
          </p:blipFill>
          <p:spPr bwMode="auto">
            <a:xfrm>
              <a:off x="4643438" y="3429000"/>
              <a:ext cx="200026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0" y="1566863"/>
            <a:ext cx="9144000" cy="357187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Rectangle 13"/>
          <p:cNvSpPr>
            <a:spLocks noChangeArrowheads="1"/>
          </p:cNvSpPr>
          <p:nvPr userDrawn="1"/>
        </p:nvSpPr>
        <p:spPr bwMode="auto">
          <a:xfrm>
            <a:off x="0" y="5286375"/>
            <a:ext cx="9144000" cy="1571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Faculty of Applied Informatics</a:t>
            </a:r>
            <a:r>
              <a:rPr lang="cs-CZ" dirty="0" smtClean="0"/>
              <a:t> </a:t>
            </a:r>
            <a:r>
              <a:rPr lang="cs-CZ" dirty="0"/>
              <a:t>/ Nad Stráněmi 4511 / 760 05 </a:t>
            </a:r>
            <a:r>
              <a:rPr lang="cs-CZ" dirty="0" smtClean="0"/>
              <a:t>Zlín /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  <a:p>
            <a:pPr algn="ctr">
              <a:defRPr/>
            </a:pPr>
            <a:r>
              <a:rPr lang="cs-CZ" sz="2000" b="1" dirty="0" smtClean="0"/>
              <a:t>www.utb.cz/fai-en</a:t>
            </a:r>
            <a:endParaRPr lang="cs-CZ" sz="2000" b="1" dirty="0"/>
          </a:p>
        </p:txBody>
      </p:sp>
      <p:pic>
        <p:nvPicPr>
          <p:cNvPr id="14" name="Obrázek 13" descr="fai_logo_eng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285984" y="1071546"/>
            <a:ext cx="4572032" cy="1314499"/>
          </a:xfrm>
          <a:prstGeom prst="rect">
            <a:avLst/>
          </a:prstGeom>
          <a:effectLst>
            <a:outerShdw blurRad="254000" dist="177800" dir="3240000" algn="tl" rotWithShape="0">
              <a:prstClr val="black">
                <a:alpha val="49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ai.utb.cz/en/research-and-development/ph-d-studies/dissertation-topics-2020-2021/study-programme-automatic-control-and-informatics/" TargetMode="External"/><Relationship Id="rId2" Type="http://schemas.openxmlformats.org/officeDocument/2006/relationships/hyperlink" Target="https://fai.utb.cz/en/research-and-development/ph-d-studies/dissertation-topics-2020-2021/study-programme-information-technologies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ai.utb.cz/en/study-programme-security-technologies-systems-and-management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9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07950" y="142875"/>
            <a:ext cx="506523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FACULTY BUDGET</a:t>
            </a: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2019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96942"/>
              </p:ext>
            </p:extLst>
          </p:nvPr>
        </p:nvGraphicFramePr>
        <p:xfrm>
          <a:off x="1285875" y="1117600"/>
          <a:ext cx="6534150" cy="1811340"/>
        </p:xfrm>
        <a:graphic>
          <a:graphicData uri="http://schemas.openxmlformats.org/drawingml/2006/table">
            <a:tbl>
              <a:tblPr/>
              <a:tblGrid>
                <a:gridCol w="4429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5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CZK (Million)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Overall Government Allocation:</a:t>
                      </a:r>
                      <a:endParaRPr kumimoji="0" lang="en-GB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75,42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Contribution to University Budget: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26,29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Clear Funding from Government: 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49,13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Other Sources of Revenue: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41,79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2640566" y="3066034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dirty="0" err="1" smtClean="0"/>
              <a:t>Faculty</a:t>
            </a:r>
            <a:r>
              <a:rPr lang="cs-CZ" altLang="cs-CZ" dirty="0" smtClean="0"/>
              <a:t> budget in 2019</a:t>
            </a:r>
            <a:endParaRPr lang="cs-CZ" altLang="cs-CZ" dirty="0"/>
          </a:p>
        </p:txBody>
      </p:sp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2681171564"/>
              </p:ext>
            </p:extLst>
          </p:nvPr>
        </p:nvGraphicFramePr>
        <p:xfrm>
          <a:off x="1475656" y="3435922"/>
          <a:ext cx="5486400" cy="294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FACULTY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´s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PEDAGOGICAL FOCUS</a:t>
            </a:r>
            <a:endParaRPr lang="cs-CZ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8435" name="Obdélník 4"/>
          <p:cNvSpPr>
            <a:spLocks noChangeArrowheads="1"/>
          </p:cNvSpPr>
          <p:nvPr/>
        </p:nvSpPr>
        <p:spPr bwMode="auto">
          <a:xfrm>
            <a:off x="3059832" y="1674390"/>
            <a:ext cx="5941293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en-GB" sz="2400" dirty="0" smtClean="0"/>
              <a:t>Bachelor´s Degree Studies 	3-year</a:t>
            </a:r>
            <a:r>
              <a:rPr lang="cs-CZ" sz="2400" dirty="0" smtClean="0"/>
              <a:t>s</a:t>
            </a:r>
            <a:endParaRPr lang="en-GB" sz="2400" dirty="0" smtClean="0"/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400" dirty="0" smtClean="0"/>
              <a:t>  Master´s Degree Studies 	2-year</a:t>
            </a:r>
            <a:r>
              <a:rPr lang="cs-CZ" sz="2400" dirty="0" smtClean="0"/>
              <a:t>s</a:t>
            </a:r>
            <a:endParaRPr lang="en-GB" sz="2400" dirty="0" smtClean="0"/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400" dirty="0" smtClean="0"/>
              <a:t>  </a:t>
            </a:r>
            <a:r>
              <a:rPr lang="cs-CZ" sz="2400" dirty="0" smtClean="0"/>
              <a:t>Ph.D. (</a:t>
            </a:r>
            <a:r>
              <a:rPr lang="en-GB" sz="2000" dirty="0" smtClean="0"/>
              <a:t>Doctoral</a:t>
            </a:r>
            <a:r>
              <a:rPr lang="cs-CZ" sz="2400" dirty="0" smtClean="0"/>
              <a:t>)</a:t>
            </a:r>
            <a:r>
              <a:rPr lang="en-GB" sz="2400" dirty="0" smtClean="0"/>
              <a:t> Degree Studies</a:t>
            </a:r>
            <a:r>
              <a:rPr lang="cs-CZ" sz="2400" dirty="0" smtClean="0"/>
              <a:t> </a:t>
            </a:r>
            <a:r>
              <a:rPr lang="en-GB" sz="2400" dirty="0" smtClean="0"/>
              <a:t>4-year</a:t>
            </a:r>
            <a:r>
              <a:rPr lang="cs-CZ" sz="2400" dirty="0" smtClean="0"/>
              <a:t>s</a:t>
            </a:r>
            <a:endParaRPr lang="en-GB" sz="2400" dirty="0" smtClean="0"/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400" dirty="0" smtClean="0"/>
              <a:t>  ECTS Credit System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400" dirty="0" smtClean="0"/>
              <a:t> 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GB" sz="2400" dirty="0" smtClean="0"/>
              <a:t>Bologna Declaration</a:t>
            </a:r>
            <a:endParaRPr lang="en-GB" sz="2400" dirty="0"/>
          </a:p>
        </p:txBody>
      </p:sp>
      <p:pic>
        <p:nvPicPr>
          <p:cNvPr id="18436" name="Picture 2" descr="E:\Adamek\Propagace SPŠ\FOTO pro ppt\Foto FAI\Fotky_budovy_038.jpg"/>
          <p:cNvPicPr>
            <a:picLocks noChangeAspect="1" noChangeArrowheads="1"/>
          </p:cNvPicPr>
          <p:nvPr/>
        </p:nvPicPr>
        <p:blipFill>
          <a:blip r:embed="rId2" cstate="print"/>
          <a:srcRect l="10313" r="46564" b="1450"/>
          <a:stretch>
            <a:fillRect/>
          </a:stretch>
        </p:blipFill>
        <p:spPr bwMode="auto">
          <a:xfrm>
            <a:off x="0" y="785813"/>
            <a:ext cx="2928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STUDENT NUMBERS</a:t>
            </a:r>
            <a:endParaRPr lang="cs-CZ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6588"/>
              </p:ext>
            </p:extLst>
          </p:nvPr>
        </p:nvGraphicFramePr>
        <p:xfrm>
          <a:off x="0" y="908050"/>
          <a:ext cx="9143999" cy="260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6814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814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427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800" b="1" u="none" strike="noStrike" dirty="0">
                          <a:effectLst/>
                        </a:rPr>
                        <a:t> 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As </a:t>
                      </a:r>
                      <a:r>
                        <a:rPr lang="cs-CZ" sz="2000" b="1" u="none" strike="noStrike" dirty="0" err="1" smtClean="0">
                          <a:effectLst/>
                        </a:rPr>
                        <a:t>of</a:t>
                      </a:r>
                      <a:r>
                        <a:rPr lang="cs-CZ" sz="2000" b="1" u="none" strike="noStrike" dirty="0" smtClean="0">
                          <a:effectLst/>
                        </a:rPr>
                        <a:t>:</a:t>
                      </a:r>
                      <a:r>
                        <a:rPr lang="cs-CZ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2000" b="1" u="none" strike="noStrike" dirty="0" smtClean="0">
                          <a:effectLst/>
                        </a:rPr>
                        <a:t>31.10</a:t>
                      </a:r>
                      <a:r>
                        <a:rPr lang="cs-CZ" sz="2000" b="1" u="none" strike="noStrike" dirty="0">
                          <a:effectLst/>
                        </a:rPr>
                        <a:t>.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9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2008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2009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2010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2011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2012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2013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2014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2015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2016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2017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2018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 smtClean="0">
                          <a:effectLst/>
                        </a:rPr>
                        <a:t>2019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7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Bachelor´s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stud. 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1197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1089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1112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972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915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963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987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842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754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784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778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914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0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Master´s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stud. 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528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554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648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664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591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535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480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489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513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474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418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 smtClean="0">
                          <a:effectLst/>
                        </a:rPr>
                        <a:t>406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0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Ph.D. (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Doctoral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stud. 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114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143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127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132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125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121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134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r>
                        <a:rPr lang="cs-CZ" sz="2000" u="none" strike="noStrike" dirty="0" smtClean="0">
                          <a:effectLst/>
                        </a:rPr>
                        <a:t>36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143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122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113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71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dirty="0" err="1" smtClean="0">
                          <a:effectLst/>
                        </a:rPr>
                        <a:t>Total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71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1 839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1 786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1 887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1 768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1 631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1 619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1 601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1 467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1 410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1 380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1 309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 smtClean="0">
                          <a:effectLst/>
                        </a:rPr>
                        <a:t>1 417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39" marR="4939" marT="49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729349499"/>
              </p:ext>
            </p:extLst>
          </p:nvPr>
        </p:nvGraphicFramePr>
        <p:xfrm>
          <a:off x="107504" y="3657224"/>
          <a:ext cx="8784975" cy="2508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6615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STUDY DISCIPLINE SCHEME (Bc</a:t>
            </a:r>
            <a:r>
              <a:rPr lang="cs-CZ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Ing.)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869"/>
            <a:ext cx="9144000" cy="56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81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Ph.D. STUDIES DIAGRAM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ovéPole 15"/>
          <p:cNvSpPr txBox="1">
            <a:spLocks noChangeArrowheads="1"/>
          </p:cNvSpPr>
          <p:nvPr/>
        </p:nvSpPr>
        <p:spPr bwMode="auto">
          <a:xfrm>
            <a:off x="983674" y="1000125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Study </a:t>
            </a:r>
            <a:r>
              <a:rPr lang="cs-CZ" b="1" smtClean="0"/>
              <a:t>P</a:t>
            </a:r>
            <a:r>
              <a:rPr lang="en-US" b="1" smtClean="0"/>
              <a:t>rogramme</a:t>
            </a:r>
            <a:r>
              <a:rPr lang="cs-CZ" b="1" smtClean="0"/>
              <a:t>s</a:t>
            </a:r>
            <a:endParaRPr lang="cs-CZ" b="1" dirty="0"/>
          </a:p>
        </p:txBody>
      </p:sp>
      <p:sp>
        <p:nvSpPr>
          <p:cNvPr id="20485" name="TextovéPole 16"/>
          <p:cNvSpPr txBox="1">
            <a:spLocks noChangeArrowheads="1"/>
          </p:cNvSpPr>
          <p:nvPr/>
        </p:nvSpPr>
        <p:spPr bwMode="auto">
          <a:xfrm>
            <a:off x="6215074" y="1000125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/>
              <a:t>Field</a:t>
            </a:r>
            <a:r>
              <a:rPr lang="cs-CZ" b="1" smtClean="0"/>
              <a:t>s</a:t>
            </a:r>
            <a:r>
              <a:rPr lang="en-US" b="1" smtClean="0"/>
              <a:t> </a:t>
            </a:r>
            <a:r>
              <a:rPr lang="en-US" b="1" dirty="0"/>
              <a:t>of </a:t>
            </a:r>
            <a:r>
              <a:rPr lang="cs-CZ" b="1" dirty="0" smtClean="0"/>
              <a:t>S</a:t>
            </a:r>
            <a:r>
              <a:rPr lang="en-US" b="1" dirty="0" err="1" smtClean="0"/>
              <a:t>tudies</a:t>
            </a:r>
            <a:endParaRPr lang="cs-CZ" b="1" dirty="0"/>
          </a:p>
        </p:txBody>
      </p:sp>
      <p:sp>
        <p:nvSpPr>
          <p:cNvPr id="2" name="Obdélník 1"/>
          <p:cNvSpPr/>
          <p:nvPr/>
        </p:nvSpPr>
        <p:spPr>
          <a:xfrm>
            <a:off x="983674" y="3356992"/>
            <a:ext cx="44524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dirty="0" smtClean="0">
              <a:solidFill>
                <a:srgbClr val="00B050"/>
              </a:solidFill>
            </a:endParaRPr>
          </a:p>
          <a:p>
            <a:endParaRPr lang="cs-CZ" altLang="cs-CZ" dirty="0">
              <a:solidFill>
                <a:srgbClr val="00B050"/>
              </a:solidFill>
            </a:endParaRPr>
          </a:p>
          <a:p>
            <a:endParaRPr lang="cs-CZ" altLang="cs-CZ" dirty="0" smtClean="0">
              <a:solidFill>
                <a:srgbClr val="00B050"/>
              </a:solidFill>
            </a:endParaRPr>
          </a:p>
          <a:p>
            <a:r>
              <a:rPr lang="cs-CZ" altLang="cs-CZ" dirty="0" err="1" smtClean="0">
                <a:solidFill>
                  <a:srgbClr val="00B050"/>
                </a:solidFill>
              </a:rPr>
              <a:t>First</a:t>
            </a:r>
            <a:r>
              <a:rPr lang="cs-CZ" altLang="cs-CZ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students</a:t>
            </a:r>
            <a:r>
              <a:rPr lang="cs-CZ" altLang="cs-CZ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accepted</a:t>
            </a:r>
            <a:r>
              <a:rPr lang="cs-CZ" altLang="cs-CZ" dirty="0" smtClean="0">
                <a:solidFill>
                  <a:srgbClr val="00B050"/>
                </a:solidFill>
              </a:rPr>
              <a:t> as of June, </a:t>
            </a:r>
            <a:r>
              <a:rPr lang="cs-CZ" altLang="cs-CZ" dirty="0">
                <a:solidFill>
                  <a:srgbClr val="00B050"/>
                </a:solidFill>
              </a:rPr>
              <a:t>2008</a:t>
            </a:r>
          </a:p>
          <a:p>
            <a:r>
              <a:rPr lang="cs-CZ" altLang="cs-CZ" sz="1600" dirty="0" err="1" smtClean="0"/>
              <a:t>Accreditation</a:t>
            </a:r>
            <a:r>
              <a:rPr lang="cs-CZ" altLang="cs-CZ" sz="1600" dirty="0" smtClean="0"/>
              <a:t> by </a:t>
            </a:r>
            <a:r>
              <a:rPr lang="cs-CZ" altLang="cs-CZ" sz="1600" dirty="0"/>
              <a:t>31. 8. 2019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37500" cy="19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44625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Developments in Ph.D. Student Numbers (As of: 31.10. of the given year)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691680" y="2264591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Numbers in brackets show Foreign Ph.D. Student numbers</a:t>
            </a:r>
            <a:endParaRPr lang="cs-CZ" sz="1200" dirty="0"/>
          </a:p>
        </p:txBody>
      </p:sp>
      <p:graphicFrame>
        <p:nvGraphicFramePr>
          <p:cNvPr id="7" name="Tabulka 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51426"/>
              </p:ext>
            </p:extLst>
          </p:nvPr>
        </p:nvGraphicFramePr>
        <p:xfrm>
          <a:off x="179515" y="799440"/>
          <a:ext cx="8771135" cy="126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97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56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charset="0"/>
                          <a:cs typeface="Arial" panose="020B0604020202020204" pitchFamily="34" charset="0"/>
                        </a:rPr>
                        <a:t>2019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cs-CZ" altLang="cs-CZ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kumimoji="0" lang="cs-CZ" altLang="cs-CZ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Ph.D. student numbers at FAI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charset="0"/>
                          <a:cs typeface="Arial" panose="020B0604020202020204" pitchFamily="34" charset="0"/>
                        </a:rPr>
                        <a:t>97 (15*)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charset="0"/>
                          <a:cs typeface="Arial" panose="020B0604020202020204" pitchFamily="34" charset="0"/>
                        </a:rPr>
                        <a:t>111 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charset="0"/>
                          <a:cs typeface="Arial" panose="020B0604020202020204" pitchFamily="34" charset="0"/>
                        </a:rPr>
                        <a:t>(9*)</a:t>
                      </a: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123 (10)</a:t>
                      </a:r>
                      <a:endParaRPr kumimoji="0" lang="cs-CZ" altLang="cs-CZ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143 (10)</a:t>
                      </a:r>
                      <a:endParaRPr kumimoji="0" lang="cs-CZ" altLang="cs-CZ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136 (6)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135 (2)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study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charset="0"/>
                          <a:cs typeface="Arial" panose="020B0604020202020204" pitchFamily="34" charset="0"/>
                        </a:rPr>
                        <a:t>31 (9)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charset="0"/>
                          <a:cs typeface="Arial" panose="020B0604020202020204" pitchFamily="34" charset="0"/>
                        </a:rPr>
                        <a:t>(5)</a:t>
                      </a: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47 (4)</a:t>
                      </a:r>
                      <a:endParaRPr kumimoji="0" lang="cs-CZ" altLang="cs-CZ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61 (3)</a:t>
                      </a:r>
                      <a:endParaRPr kumimoji="0" lang="cs-CZ" altLang="cs-CZ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60 (3)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65 (1)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of study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charset="0"/>
                          <a:cs typeface="Arial" panose="020B0604020202020204" pitchFamily="34" charset="0"/>
                        </a:rPr>
                        <a:t>66 (6)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charset="0"/>
                          <a:cs typeface="Arial" panose="020B0604020202020204" pitchFamily="34" charset="0"/>
                        </a:rPr>
                        <a:t>80 (4)</a:t>
                      </a: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76 (6)</a:t>
                      </a:r>
                      <a:endParaRPr kumimoji="0" lang="cs-CZ" altLang="cs-CZ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82 (7)</a:t>
                      </a:r>
                      <a:endParaRPr kumimoji="0" lang="cs-CZ" altLang="cs-CZ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76 (3)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70 (1)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9440" marR="19440"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877176"/>
              </p:ext>
            </p:extLst>
          </p:nvPr>
        </p:nvGraphicFramePr>
        <p:xfrm>
          <a:off x="179512" y="2708920"/>
          <a:ext cx="8771137" cy="1366838"/>
        </p:xfrm>
        <a:graphic>
          <a:graphicData uri="http://schemas.openxmlformats.org/drawingml/2006/table">
            <a:tbl>
              <a:tblPr/>
              <a:tblGrid>
                <a:gridCol w="4178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1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9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81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2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2019</a:t>
                      </a: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2018</a:t>
                      </a: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2017</a:t>
                      </a: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2016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2015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Automatic Control and Informatics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14 (1)</a:t>
                      </a: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16 (1)</a:t>
                      </a: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21 (1)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26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28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study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 (1)</a:t>
                      </a: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 (1)</a:t>
                      </a: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 (1)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12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of study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13 (0)</a:t>
                      </a: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12 (0)</a:t>
                      </a: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13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15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16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89" marB="457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60412"/>
              </p:ext>
            </p:extLst>
          </p:nvPr>
        </p:nvGraphicFramePr>
        <p:xfrm>
          <a:off x="93988" y="4509120"/>
          <a:ext cx="8856663" cy="1365252"/>
        </p:xfrm>
        <a:graphic>
          <a:graphicData uri="http://schemas.openxmlformats.org/drawingml/2006/table">
            <a:tbl>
              <a:tblPr/>
              <a:tblGrid>
                <a:gridCol w="4217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2019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2018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2017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2016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2015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Informatics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83 (14)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96 (8)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102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117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108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study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30 (8)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28 (4)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39 (3)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50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48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of study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53 (6)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68 (4)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63 (6)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67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 b="1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60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1211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44625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Number of Accepted FAI Ph.D. Students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63688" y="2120575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Numbers in brackets show Foreign Ph.D. Student numbers</a:t>
            </a:r>
            <a:endParaRPr lang="cs-CZ" sz="1200" dirty="0"/>
          </a:p>
        </p:txBody>
      </p:sp>
      <p:graphicFrame>
        <p:nvGraphicFramePr>
          <p:cNvPr id="8" name="Tabulka 7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54419"/>
              </p:ext>
            </p:extLst>
          </p:nvPr>
        </p:nvGraphicFramePr>
        <p:xfrm>
          <a:off x="323528" y="896511"/>
          <a:ext cx="8281045" cy="122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5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6016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2019/20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37" marB="4573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2018/19</a:t>
                      </a: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2017/18</a:t>
                      </a: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2016/17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</a:rPr>
                        <a:t>2015/16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2014/15</a:t>
                      </a:r>
                    </a:p>
                  </a:txBody>
                  <a:tcPr marL="91444" marR="91444" marT="45737" marB="4573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Ph.D. student numbers at FAI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18 </a:t>
                      </a:r>
                      <a:r>
                        <a:rPr lang="cs-CZ" sz="1400" b="1" dirty="0" smtClean="0"/>
                        <a:t>(8*)</a:t>
                      </a:r>
                      <a:endParaRPr lang="cs-CZ" sz="1400" b="1" dirty="0"/>
                    </a:p>
                  </a:txBody>
                  <a:tcPr marL="91444" marR="91444" marT="45737" marB="4573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18 (2*)</a:t>
                      </a: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19 (2*)</a:t>
                      </a: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 30 (6)</a:t>
                      </a:r>
                      <a:endParaRPr lang="cs-CZ" sz="1400" b="1" dirty="0"/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/>
                        <a:t>31 (5)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37 (2)</a:t>
                      </a:r>
                      <a:endParaRPr lang="cs-CZ" sz="1400" b="1" dirty="0"/>
                    </a:p>
                  </a:txBody>
                  <a:tcPr marL="91444" marR="91444" marT="45737" marB="4573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study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12 (7)</a:t>
                      </a:r>
                      <a:endParaRPr lang="cs-CZ" sz="1400" b="1" dirty="0"/>
                    </a:p>
                  </a:txBody>
                  <a:tcPr marL="91444" marR="91444" marT="45737" marB="4573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5 </a:t>
                      </a:r>
                      <a:r>
                        <a:rPr lang="cs-CZ" sz="1400" b="1" dirty="0"/>
                        <a:t>(2)</a:t>
                      </a: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10 (2)</a:t>
                      </a: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19 (2)</a:t>
                      </a:r>
                      <a:endParaRPr lang="cs-CZ" sz="1400" b="1" dirty="0"/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/>
                        <a:t>12 (2)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 (1)</a:t>
                      </a:r>
                    </a:p>
                  </a:txBody>
                  <a:tcPr marL="91444" marR="91444" marT="45737" marB="4573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of study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6 (1)</a:t>
                      </a:r>
                      <a:endParaRPr lang="cs-CZ" sz="1400" b="1" dirty="0"/>
                    </a:p>
                  </a:txBody>
                  <a:tcPr marL="91444" marR="91444" marT="45737" marB="4573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13 </a:t>
                      </a:r>
                      <a:r>
                        <a:rPr lang="cs-CZ" sz="1400" b="1" dirty="0"/>
                        <a:t>(0)</a:t>
                      </a: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9 (0)</a:t>
                      </a: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 (4)</a:t>
                      </a:r>
                      <a:endParaRPr lang="cs-CZ" sz="1400" b="1" dirty="0"/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/>
                        <a:t>19 (3)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12 (1)</a:t>
                      </a:r>
                    </a:p>
                  </a:txBody>
                  <a:tcPr marL="91444" marR="91444" marT="45737" marB="4573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86392"/>
              </p:ext>
            </p:extLst>
          </p:nvPr>
        </p:nvGraphicFramePr>
        <p:xfrm>
          <a:off x="251520" y="2564904"/>
          <a:ext cx="8785226" cy="143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67" marB="457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2019/20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67" marB="4576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2018/19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2017/18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2016/17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2015/16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2014/15</a:t>
                      </a:r>
                    </a:p>
                  </a:txBody>
                  <a:tcPr marT="45767" marB="4576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Automatic Control and Informatics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0</a:t>
                      </a:r>
                      <a:endParaRPr lang="cs-CZ" sz="1400" b="1" dirty="0"/>
                    </a:p>
                  </a:txBody>
                  <a:tcPr marT="45767" marB="4576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 (1)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 (0)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2(1)</a:t>
                      </a:r>
                      <a:endParaRPr lang="cs-CZ" sz="1400" b="1" dirty="0"/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5(1)</a:t>
                      </a:r>
                      <a:endParaRPr lang="cs-CZ" sz="1400" b="1" dirty="0"/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</a:t>
                      </a:r>
                      <a:endParaRPr lang="cs-CZ" sz="1400" b="1" dirty="0"/>
                    </a:p>
                  </a:txBody>
                  <a:tcPr marT="45767" marB="4576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study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0</a:t>
                      </a:r>
                      <a:endParaRPr lang="cs-CZ" sz="1400" b="1" dirty="0"/>
                    </a:p>
                  </a:txBody>
                  <a:tcPr marT="45767" marB="4576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 (1)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0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2(1)</a:t>
                      </a:r>
                      <a:endParaRPr lang="cs-CZ" sz="1400" b="1" dirty="0"/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</a:t>
                      </a:r>
                    </a:p>
                  </a:txBody>
                  <a:tcPr marT="45767" marB="4576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of study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0</a:t>
                      </a:r>
                    </a:p>
                  </a:txBody>
                  <a:tcPr marT="45767" marB="4576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0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 (0)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cs-CZ" sz="1400" b="1" dirty="0"/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3(1)</a:t>
                      </a:r>
                    </a:p>
                  </a:txBody>
                  <a:tcPr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</a:p>
                  </a:txBody>
                  <a:tcPr marT="45767" marB="4576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29080"/>
              </p:ext>
            </p:extLst>
          </p:nvPr>
        </p:nvGraphicFramePr>
        <p:xfrm>
          <a:off x="179512" y="4437112"/>
          <a:ext cx="8785224" cy="143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59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9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2019/20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818" marB="4581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2018/19</a:t>
                      </a:r>
                    </a:p>
                  </a:txBody>
                  <a:tcPr marT="45818" marB="45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2017/18</a:t>
                      </a:r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2016/17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2015/14</a:t>
                      </a:r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2014/15</a:t>
                      </a:r>
                    </a:p>
                  </a:txBody>
                  <a:tcPr marT="45753" marB="4575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Informatics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18 (8)</a:t>
                      </a:r>
                      <a:endParaRPr lang="cs-CZ" sz="1400" b="1" dirty="0"/>
                    </a:p>
                  </a:txBody>
                  <a:tcPr marT="45818" marB="4581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17 (1)</a:t>
                      </a:r>
                    </a:p>
                  </a:txBody>
                  <a:tcPr marT="45818" marB="45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18 (2)</a:t>
                      </a:r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28(5)</a:t>
                      </a:r>
                      <a:endParaRPr lang="cs-CZ" sz="1400" b="1" dirty="0"/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26(4)</a:t>
                      </a:r>
                      <a:endParaRPr lang="cs-CZ" sz="1400" b="1" dirty="0"/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29(2)</a:t>
                      </a:r>
                      <a:endParaRPr lang="cs-CZ" sz="1400" b="1" dirty="0"/>
                    </a:p>
                  </a:txBody>
                  <a:tcPr marT="45753" marB="4575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study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12 (7)</a:t>
                      </a:r>
                      <a:endParaRPr lang="cs-CZ" sz="1400" b="1" dirty="0"/>
                    </a:p>
                  </a:txBody>
                  <a:tcPr marT="45818" marB="4581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4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/>
                        <a:t>(1)</a:t>
                      </a:r>
                    </a:p>
                  </a:txBody>
                  <a:tcPr marT="45818" marB="45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10</a:t>
                      </a:r>
                      <a:r>
                        <a:rPr lang="cs-CZ" sz="1400" b="1" baseline="0" dirty="0"/>
                        <a:t> (2)</a:t>
                      </a:r>
                      <a:endParaRPr lang="cs-CZ" sz="1400" b="1" dirty="0"/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17(1)</a:t>
                      </a:r>
                      <a:endParaRPr lang="cs-CZ" sz="1400" b="1" dirty="0"/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10(2)</a:t>
                      </a:r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20(1)</a:t>
                      </a:r>
                    </a:p>
                  </a:txBody>
                  <a:tcPr marT="45753" marB="4575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of study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6 (1)</a:t>
                      </a:r>
                      <a:endParaRPr lang="cs-CZ" sz="1400" b="1" dirty="0"/>
                    </a:p>
                  </a:txBody>
                  <a:tcPr marT="45818" marB="4581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13 </a:t>
                      </a:r>
                      <a:r>
                        <a:rPr lang="cs-CZ" sz="1400" b="1" dirty="0"/>
                        <a:t>(0)</a:t>
                      </a:r>
                    </a:p>
                  </a:txBody>
                  <a:tcPr marT="45818" marB="45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8 (0)</a:t>
                      </a:r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11(4)</a:t>
                      </a:r>
                      <a:endParaRPr lang="cs-CZ" sz="1400" b="1" dirty="0"/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16(2)</a:t>
                      </a:r>
                    </a:p>
                  </a:txBody>
                  <a:tcPr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9(1)</a:t>
                      </a:r>
                    </a:p>
                  </a:txBody>
                  <a:tcPr marT="45753" marB="4575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658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835696" y="2780928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Numbers in brackets show Foreign Ph.D. Student numbers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0" y="1"/>
            <a:ext cx="666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Developments in Ph.D. Studies Graduate Numbers </a:t>
            </a:r>
            <a:endParaRPr lang="cs-CZ" sz="21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ulka 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38514"/>
              </p:ext>
            </p:extLst>
          </p:nvPr>
        </p:nvGraphicFramePr>
        <p:xfrm>
          <a:off x="323182" y="908720"/>
          <a:ext cx="8065587" cy="165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6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67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6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67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7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67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67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0485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2019</a:t>
                      </a:r>
                      <a:endParaRPr lang="cs-CZ" sz="1400" b="1" dirty="0"/>
                    </a:p>
                  </a:txBody>
                  <a:tcPr marL="91456" marR="91456" marT="45760" marB="457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91456" marR="91456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Ph.D. Graduates at FAI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5</a:t>
                      </a:r>
                      <a:endParaRPr lang="cs-CZ" sz="1400" b="1" dirty="0"/>
                    </a:p>
                  </a:txBody>
                  <a:tcPr marL="91456" marR="91456" marT="45760" marB="457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2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12 (0)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 (1*)</a:t>
                      </a:r>
                      <a:endParaRPr lang="cs-CZ" sz="1400" b="1" dirty="0"/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/>
                        <a:t>6 (1)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cs-CZ" sz="1400" b="1" dirty="0"/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7</a:t>
                      </a:r>
                      <a:r>
                        <a:rPr lang="cs-CZ" sz="1400" baseline="0" dirty="0"/>
                        <a:t> (1)</a:t>
                      </a:r>
                      <a:endParaRPr lang="cs-CZ" sz="1400" b="1" dirty="0"/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</a:t>
                      </a:r>
                      <a:r>
                        <a:rPr lang="cs-CZ" sz="1400" baseline="0" dirty="0"/>
                        <a:t> (1)</a:t>
                      </a:r>
                      <a:endParaRPr lang="cs-CZ" sz="1400" b="1" dirty="0"/>
                    </a:p>
                  </a:txBody>
                  <a:tcPr marL="91456" marR="91456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Automatic Control and Informatics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</a:t>
                      </a:r>
                    </a:p>
                  </a:txBody>
                  <a:tcPr marL="91456" marR="91456" marT="45760" marB="457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2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cs-CZ" sz="1400" b="1" dirty="0"/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/>
                        <a:t>2 (1)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</a:p>
                  </a:txBody>
                  <a:tcPr marL="91456" marR="91456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Informatics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4</a:t>
                      </a:r>
                    </a:p>
                  </a:txBody>
                  <a:tcPr marL="91456" marR="91456" marT="45760" marB="457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10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 (1)</a:t>
                      </a:r>
                      <a:endParaRPr lang="cs-CZ" sz="1400" b="1" dirty="0"/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/>
                        <a:t>4 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</a:t>
                      </a:r>
                      <a:r>
                        <a:rPr lang="cs-CZ" sz="1400" baseline="0" dirty="0"/>
                        <a:t> (1)</a:t>
                      </a:r>
                      <a:endParaRPr lang="cs-CZ" sz="1400" dirty="0"/>
                    </a:p>
                  </a:txBody>
                  <a:tcPr marL="91456" marR="91456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</a:t>
                      </a:r>
                      <a:r>
                        <a:rPr lang="cs-CZ" sz="1400" baseline="0" dirty="0"/>
                        <a:t> (1)</a:t>
                      </a:r>
                      <a:endParaRPr lang="cs-CZ" sz="1400" dirty="0"/>
                    </a:p>
                  </a:txBody>
                  <a:tcPr marL="91456" marR="91456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92230"/>
              </p:ext>
            </p:extLst>
          </p:nvPr>
        </p:nvGraphicFramePr>
        <p:xfrm>
          <a:off x="250825" y="3860800"/>
          <a:ext cx="8640763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6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Number of FAI Ph.D. Graduates 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1991 - 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9" marB="45739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Number of Ph.D. Students Accepted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93</a:t>
                      </a:r>
                      <a:endParaRPr lang="cs-CZ" sz="1400" b="1" dirty="0"/>
                    </a:p>
                  </a:txBody>
                  <a:tcPr marL="91439" marR="91439" marT="45739" marB="45739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Ph.D. Students unsuccessful in completing their degree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486</a:t>
                      </a:r>
                      <a:endParaRPr lang="cs-CZ" sz="1400" b="1" dirty="0"/>
                    </a:p>
                  </a:txBody>
                  <a:tcPr marL="91439" marR="91439" marT="45739" marB="45739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 smtClean="0"/>
                        <a:t>Totall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successful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Ph.D. Students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282</a:t>
                      </a:r>
                      <a:endParaRPr lang="cs-CZ" sz="1400" b="1" dirty="0"/>
                    </a:p>
                  </a:txBody>
                  <a:tcPr marL="91439" marR="91439" marT="45739" marB="45739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Number of FAI Ph.D. Graduates 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24,8%</a:t>
                      </a:r>
                      <a:endParaRPr lang="cs-CZ" sz="1400" b="1" dirty="0"/>
                    </a:p>
                  </a:txBody>
                  <a:tcPr marL="91439" marR="91439" marT="45739" marB="45739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055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980728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Modern Information Technology Applications 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Information System Software and Hardware Solutions 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Artificial Intelligence Application Methods 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Communication and Security Systems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Data Security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Critical Infrastructure Protection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Modern Automatic Control Methods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Manufacturing Processes and Systems Modelling and Simulation</a:t>
            </a:r>
            <a:endParaRPr lang="cs-CZ" sz="20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cs-CZ" sz="1600" dirty="0" smtClean="0"/>
          </a:p>
          <a:p>
            <a:r>
              <a:rPr lang="en-US" sz="2000" b="1" dirty="0"/>
              <a:t>Study </a:t>
            </a:r>
            <a:r>
              <a:rPr lang="en-US" sz="2000" b="1" dirty="0" err="1"/>
              <a:t>Programme</a:t>
            </a:r>
            <a:r>
              <a:rPr lang="en-US" sz="2000" b="1" dirty="0"/>
              <a:t> </a:t>
            </a:r>
            <a:r>
              <a:rPr lang="cs-CZ" sz="2000" b="1" dirty="0" err="1" smtClean="0">
                <a:solidFill>
                  <a:schemeClr val="dk1"/>
                </a:solidFill>
              </a:rPr>
              <a:t>Information</a:t>
            </a:r>
            <a:r>
              <a:rPr lang="cs-CZ" sz="2000" b="1" dirty="0" smtClean="0">
                <a:solidFill>
                  <a:schemeClr val="dk1"/>
                </a:solidFill>
              </a:rPr>
              <a:t> Technologies </a:t>
            </a:r>
            <a:r>
              <a:rPr lang="cs-CZ" sz="2000" dirty="0" smtClean="0">
                <a:solidFill>
                  <a:schemeClr val="dk1"/>
                </a:solidFill>
              </a:rPr>
              <a:t>- </a:t>
            </a:r>
            <a:r>
              <a:rPr lang="cs-CZ" sz="2000" dirty="0">
                <a:solidFill>
                  <a:schemeClr val="dk1"/>
                </a:solidFill>
                <a:hlinkClick r:id="rId2"/>
              </a:rPr>
              <a:t>https://fai.utb.cz/en/research-and-development/ph-d-studies/dissertation-topics-2020-2021/study-programme-information-technologies</a:t>
            </a:r>
            <a:r>
              <a:rPr lang="cs-CZ" sz="2000" dirty="0" smtClean="0">
                <a:solidFill>
                  <a:schemeClr val="dk1"/>
                </a:solidFill>
                <a:hlinkClick r:id="rId2"/>
              </a:rPr>
              <a:t>/</a:t>
            </a:r>
            <a:endParaRPr lang="cs-CZ" sz="2000" dirty="0" smtClean="0">
              <a:solidFill>
                <a:schemeClr val="dk1"/>
              </a:solidFill>
            </a:endParaRPr>
          </a:p>
          <a:p>
            <a:endParaRPr lang="cs-CZ" sz="2000" dirty="0" smtClean="0">
              <a:solidFill>
                <a:schemeClr val="dk1"/>
              </a:solidFill>
            </a:endParaRPr>
          </a:p>
          <a:p>
            <a:r>
              <a:rPr lang="en-US" sz="2000" b="1" dirty="0"/>
              <a:t>Study </a:t>
            </a:r>
            <a:r>
              <a:rPr lang="en-US" sz="2000" b="1" dirty="0" err="1"/>
              <a:t>Programme</a:t>
            </a:r>
            <a:r>
              <a:rPr lang="en-US" sz="2000" b="1" dirty="0"/>
              <a:t> </a:t>
            </a:r>
            <a:r>
              <a:rPr lang="en-GB" sz="2000" b="1" dirty="0" smtClean="0">
                <a:solidFill>
                  <a:schemeClr val="dk1"/>
                </a:solidFill>
              </a:rPr>
              <a:t>Automatic </a:t>
            </a:r>
            <a:r>
              <a:rPr lang="en-GB" sz="2000" b="1" dirty="0">
                <a:solidFill>
                  <a:schemeClr val="dk1"/>
                </a:solidFill>
              </a:rPr>
              <a:t>Control and </a:t>
            </a:r>
            <a:r>
              <a:rPr lang="en-GB" sz="2000" b="1" dirty="0" smtClean="0">
                <a:solidFill>
                  <a:schemeClr val="dk1"/>
                </a:solidFill>
              </a:rPr>
              <a:t>Informatics</a:t>
            </a:r>
            <a:r>
              <a:rPr lang="cs-CZ" sz="2000" b="1" dirty="0">
                <a:solidFill>
                  <a:schemeClr val="dk1"/>
                </a:solidFill>
              </a:rPr>
              <a:t> </a:t>
            </a:r>
            <a:r>
              <a:rPr lang="cs-CZ" sz="2000" dirty="0">
                <a:solidFill>
                  <a:schemeClr val="dk1"/>
                </a:solidFill>
              </a:rPr>
              <a:t>- </a:t>
            </a:r>
            <a:r>
              <a:rPr lang="cs-CZ" sz="2000" dirty="0">
                <a:solidFill>
                  <a:schemeClr val="dk1"/>
                </a:solidFill>
                <a:hlinkClick r:id="rId3"/>
              </a:rPr>
              <a:t>https://fai.utb.cz/en/research-and-development/ph-d-studies/dissertation-topics-2020-2021/study-programme-automatic-control-and-informatics</a:t>
            </a:r>
            <a:r>
              <a:rPr lang="cs-CZ" sz="2000" dirty="0" smtClean="0">
                <a:solidFill>
                  <a:schemeClr val="dk1"/>
                </a:solidFill>
                <a:hlinkClick r:id="rId3"/>
              </a:rPr>
              <a:t>/</a:t>
            </a:r>
            <a:endParaRPr lang="cs-CZ" sz="2000" dirty="0" smtClean="0">
              <a:solidFill>
                <a:schemeClr val="dk1"/>
              </a:solidFill>
            </a:endParaRPr>
          </a:p>
          <a:p>
            <a:endParaRPr lang="cs-CZ" sz="2000" dirty="0" smtClean="0">
              <a:solidFill>
                <a:schemeClr val="dk1"/>
              </a:solidFill>
            </a:endParaRPr>
          </a:p>
          <a:p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0" y="1"/>
            <a:ext cx="6660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chemeClr val="bg1"/>
                </a:solidFill>
              </a:rPr>
              <a:t>            </a:t>
            </a:r>
            <a:r>
              <a:rPr lang="en-GB" sz="2200" b="1" dirty="0" smtClean="0">
                <a:solidFill>
                  <a:schemeClr val="bg1"/>
                </a:solidFill>
              </a:rPr>
              <a:t>Dissertation </a:t>
            </a:r>
            <a:r>
              <a:rPr lang="en-GB" sz="2200" b="1" dirty="0">
                <a:solidFill>
                  <a:schemeClr val="bg1"/>
                </a:solidFill>
              </a:rPr>
              <a:t>Topics </a:t>
            </a:r>
            <a:endParaRPr lang="cs-CZ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74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98072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Study </a:t>
            </a:r>
            <a:r>
              <a:rPr lang="en-US" sz="2000" b="1" dirty="0" err="1"/>
              <a:t>Programme</a:t>
            </a:r>
            <a:r>
              <a:rPr lang="en-US" sz="2000" b="1" dirty="0"/>
              <a:t> Security Technologies, Systems and Management </a:t>
            </a:r>
            <a:r>
              <a:rPr lang="cs-CZ" sz="2000" b="1" dirty="0" smtClean="0">
                <a:solidFill>
                  <a:schemeClr val="dk1"/>
                </a:solidFill>
              </a:rPr>
              <a:t>- </a:t>
            </a:r>
            <a:r>
              <a:rPr lang="cs-CZ" sz="2000" dirty="0">
                <a:solidFill>
                  <a:schemeClr val="dk1"/>
                </a:solidFill>
                <a:hlinkClick r:id="rId2"/>
              </a:rPr>
              <a:t>https://fai.utb.cz/en/study-programme-security-technologies-systems-and-management</a:t>
            </a:r>
            <a:r>
              <a:rPr lang="cs-CZ" sz="2000" dirty="0" smtClean="0">
                <a:solidFill>
                  <a:schemeClr val="dk1"/>
                </a:solidFill>
                <a:hlinkClick r:id="rId2"/>
              </a:rPr>
              <a:t>/</a:t>
            </a:r>
            <a:endParaRPr lang="cs-CZ" sz="2000" dirty="0" smtClean="0">
              <a:solidFill>
                <a:schemeClr val="dk1"/>
              </a:solidFill>
            </a:endParaRPr>
          </a:p>
          <a:p>
            <a:endParaRPr lang="cs-CZ" sz="2000" dirty="0" smtClean="0">
              <a:solidFill>
                <a:schemeClr val="dk1"/>
              </a:solidFill>
            </a:endParaRPr>
          </a:p>
          <a:p>
            <a:endParaRPr lang="cs-CZ" sz="2000" dirty="0" smtClean="0">
              <a:solidFill>
                <a:schemeClr val="dk1"/>
              </a:solidFill>
            </a:endParaRPr>
          </a:p>
          <a:p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0" y="1"/>
            <a:ext cx="6660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chemeClr val="bg1"/>
                </a:solidFill>
              </a:rPr>
              <a:t>            </a:t>
            </a:r>
            <a:r>
              <a:rPr lang="en-GB" sz="2200" b="1" dirty="0" smtClean="0">
                <a:solidFill>
                  <a:schemeClr val="bg1"/>
                </a:solidFill>
              </a:rPr>
              <a:t>Dissertation </a:t>
            </a:r>
            <a:r>
              <a:rPr lang="en-GB" sz="2200" b="1" dirty="0">
                <a:solidFill>
                  <a:schemeClr val="bg1"/>
                </a:solidFill>
              </a:rPr>
              <a:t>Topics </a:t>
            </a:r>
            <a:endParaRPr lang="cs-CZ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477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 PROFILE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3286116" y="1273175"/>
            <a:ext cx="56435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GB" sz="2300" b="1" dirty="0" smtClean="0"/>
              <a:t>Educational Activities</a:t>
            </a:r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GB" sz="2200" dirty="0" smtClean="0"/>
              <a:t>Bachelor´s Degree Studies</a:t>
            </a:r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GB" sz="2200" dirty="0" smtClean="0"/>
              <a:t>Master´s Degree Studies</a:t>
            </a:r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GB" sz="2200" dirty="0" smtClean="0"/>
              <a:t>Doctoral Degree Studies</a:t>
            </a:r>
          </a:p>
          <a:p>
            <a:pPr marL="266700" indent="-266700" algn="just">
              <a:spcAft>
                <a:spcPts val="1200"/>
              </a:spcAft>
              <a:tabLst>
                <a:tab pos="266700" algn="l"/>
              </a:tabLst>
            </a:pPr>
            <a:r>
              <a:rPr lang="en-GB" sz="2200" dirty="0" smtClean="0"/>
              <a:t> </a:t>
            </a:r>
          </a:p>
          <a:p>
            <a:pPr marL="266700" indent="-266700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kumimoji="0" lang="en-GB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Research and Development Activities</a:t>
            </a:r>
            <a:endParaRPr lang="en-GB" sz="2300" b="1" dirty="0" smtClean="0"/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Information Technologies</a:t>
            </a:r>
            <a:endParaRPr lang="en-GB" sz="2200" dirty="0" smtClean="0"/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Automatic Control</a:t>
            </a:r>
            <a:endParaRPr lang="en-GB" sz="2200" dirty="0" smtClean="0"/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Security Technologies</a:t>
            </a:r>
            <a:endParaRPr lang="en-GB" sz="2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1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Student Grant Competition </a:t>
            </a:r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(</a:t>
            </a:r>
            <a:r>
              <a:rPr lang="en-GB" sz="2000" b="1" dirty="0">
                <a:solidFill>
                  <a:schemeClr val="bg1"/>
                </a:solidFill>
              </a:rPr>
              <a:t>Internal Grant Agency – IGA) 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980729"/>
            <a:ext cx="8568952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b="1" kern="0" dirty="0">
                <a:solidFill>
                  <a:srgbClr val="000000"/>
                </a:solidFill>
                <a:cs typeface="Arial" panose="020B0604020202020204" pitchFamily="34" charset="0"/>
              </a:rPr>
              <a:t>The Internal Grant Agency </a:t>
            </a:r>
            <a:r>
              <a:rPr lang="en-GB" kern="0" dirty="0">
                <a:solidFill>
                  <a:srgbClr val="000000"/>
                </a:solidFill>
                <a:cs typeface="Arial" panose="020B0604020202020204" pitchFamily="34" charset="0"/>
              </a:rPr>
              <a:t>assures the distribution of direct financial support for specific Tertiary Education research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kern="0" dirty="0">
                <a:solidFill>
                  <a:srgbClr val="000000"/>
                </a:solidFill>
                <a:cs typeface="Arial" panose="020B0604020202020204" pitchFamily="34" charset="0"/>
              </a:rPr>
              <a:t>The principles governing the distribution of these direct financial support grants are given in: </a:t>
            </a:r>
            <a:r>
              <a:rPr lang="en-GB" b="1" kern="0" dirty="0">
                <a:solidFill>
                  <a:srgbClr val="000000"/>
                </a:solidFill>
                <a:cs typeface="Arial" panose="020B0604020202020204" pitchFamily="34" charset="0"/>
              </a:rPr>
              <a:t>Rector´s Directive </a:t>
            </a:r>
            <a:r>
              <a:rPr lang="en-GB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SR/</a:t>
            </a:r>
            <a:r>
              <a:rPr lang="cs-CZ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02</a:t>
            </a:r>
            <a:r>
              <a:rPr lang="en-GB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/201</a:t>
            </a:r>
            <a:r>
              <a:rPr lang="cs-CZ" b="1" kern="0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r>
              <a:rPr lang="cs-CZ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cs-CZ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only</a:t>
            </a:r>
            <a:r>
              <a:rPr lang="cs-CZ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in Czech </a:t>
            </a:r>
            <a:r>
              <a:rPr lang="cs-CZ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available</a:t>
            </a:r>
            <a:r>
              <a:rPr lang="cs-CZ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en-GB" b="1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53087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1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Developments </a:t>
            </a:r>
            <a:r>
              <a:rPr lang="en-GB" sz="2000" b="1" dirty="0">
                <a:solidFill>
                  <a:schemeClr val="bg1"/>
                </a:solidFill>
              </a:rPr>
              <a:t>in IGA Direct Support Grant Levels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980729"/>
            <a:ext cx="8712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IGA Direct Support Grant Levels for Specific Tertiary Education Research (In thou. CZK)</a:t>
            </a:r>
            <a:endParaRPr lang="cs-CZ" sz="1600" dirty="0"/>
          </a:p>
          <a:p>
            <a:endParaRPr lang="cs-CZ" b="1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637401220"/>
              </p:ext>
            </p:extLst>
          </p:nvPr>
        </p:nvGraphicFramePr>
        <p:xfrm>
          <a:off x="107504" y="980729"/>
          <a:ext cx="8784976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5554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International Activities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3286116" y="1273175"/>
            <a:ext cx="564356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 dirty="0">
                <a:solidFill>
                  <a:srgbClr val="000000"/>
                </a:solidFill>
              </a:rPr>
              <a:t>Student + Academic Mobility</a:t>
            </a:r>
          </a:p>
          <a:p>
            <a:pPr marL="800100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 dirty="0">
                <a:solidFill>
                  <a:srgbClr val="000000"/>
                </a:solidFill>
              </a:rPr>
              <a:t>Study Stays</a:t>
            </a:r>
          </a:p>
          <a:p>
            <a:pPr marL="1257300" lvl="2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dirty="0">
                <a:solidFill>
                  <a:srgbClr val="000000"/>
                </a:solidFill>
              </a:rPr>
              <a:t>Outgoing</a:t>
            </a:r>
          </a:p>
          <a:p>
            <a:pPr marL="1257300" lvl="2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dirty="0">
                <a:solidFill>
                  <a:srgbClr val="000000"/>
                </a:solidFill>
              </a:rPr>
              <a:t>Incoming</a:t>
            </a:r>
          </a:p>
          <a:p>
            <a:pPr marL="800100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 dirty="0">
                <a:solidFill>
                  <a:srgbClr val="000000"/>
                </a:solidFill>
              </a:rPr>
              <a:t>Practical Work Placements</a:t>
            </a:r>
          </a:p>
          <a:p>
            <a:pPr marL="1257300" lvl="2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dirty="0">
                <a:solidFill>
                  <a:srgbClr val="000000"/>
                </a:solidFill>
              </a:rPr>
              <a:t>Outgoing</a:t>
            </a:r>
          </a:p>
          <a:p>
            <a:pPr marL="1257300" lvl="2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dirty="0">
                <a:solidFill>
                  <a:srgbClr val="000000"/>
                </a:solidFill>
              </a:rPr>
              <a:t>Incoming</a:t>
            </a:r>
          </a:p>
          <a:p>
            <a:pPr marL="342900" lvl="2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 dirty="0">
                <a:solidFill>
                  <a:srgbClr val="000000"/>
                </a:solidFill>
              </a:rPr>
              <a:t>Bilateral Contracts </a:t>
            </a:r>
          </a:p>
          <a:p>
            <a:pPr marL="342900" lvl="2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>
                <a:solidFill>
                  <a:srgbClr val="000000"/>
                </a:solidFill>
              </a:rPr>
              <a:t>Long-term Foreign </a:t>
            </a:r>
            <a:r>
              <a:rPr lang="en-GB" altLang="cs-CZ" sz="2200" b="1" smtClean="0">
                <a:solidFill>
                  <a:srgbClr val="000000"/>
                </a:solidFill>
              </a:rPr>
              <a:t>Students</a:t>
            </a:r>
            <a:endParaRPr lang="en-GB" altLang="cs-CZ" sz="2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71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GB" dirty="0"/>
              <a:t>Outgoing Students 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987824" y="765175"/>
            <a:ext cx="6084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altLang="cs-CZ" sz="2000" dirty="0">
                <a:solidFill>
                  <a:srgbClr val="000000"/>
                </a:solidFill>
              </a:rPr>
              <a:t>Outgoing Student Numbers (Study-stays</a:t>
            </a:r>
            <a:r>
              <a:rPr lang="cs-CZ" altLang="cs-CZ" sz="2000" dirty="0">
                <a:solidFill>
                  <a:srgbClr val="000000"/>
                </a:solidFill>
              </a:rPr>
              <a:t>/</a:t>
            </a:r>
            <a:r>
              <a:rPr lang="en-GB" altLang="cs-CZ" sz="2000" dirty="0">
                <a:solidFill>
                  <a:srgbClr val="000000"/>
                </a:solidFill>
              </a:rPr>
              <a:t>Work</a:t>
            </a:r>
            <a:r>
              <a:rPr lang="cs-CZ" altLang="cs-CZ" sz="2000" dirty="0">
                <a:solidFill>
                  <a:srgbClr val="000000"/>
                </a:solidFill>
              </a:rPr>
              <a:t>-</a:t>
            </a:r>
            <a:r>
              <a:rPr lang="en-GB" altLang="cs-CZ" sz="2000" dirty="0">
                <a:solidFill>
                  <a:srgbClr val="000000"/>
                </a:solidFill>
              </a:rPr>
              <a:t>Placements)</a:t>
            </a:r>
            <a:endParaRPr lang="en-GB" sz="2000" dirty="0"/>
          </a:p>
        </p:txBody>
      </p:sp>
      <p:pic>
        <p:nvPicPr>
          <p:cNvPr id="8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9010"/>
            <a:ext cx="2808312" cy="2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09308"/>
              </p:ext>
            </p:extLst>
          </p:nvPr>
        </p:nvGraphicFramePr>
        <p:xfrm>
          <a:off x="3923928" y="1530350"/>
          <a:ext cx="3600400" cy="2550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108">
                  <a:extLst>
                    <a:ext uri="{9D8B030D-6E8A-4147-A177-3AD203B41FA5}">
                      <a16:colId xmlns:a16="http://schemas.microsoft.com/office/drawing/2014/main" xmlns="" val="1844102031"/>
                    </a:ext>
                  </a:extLst>
                </a:gridCol>
                <a:gridCol w="1756292">
                  <a:extLst>
                    <a:ext uri="{9D8B030D-6E8A-4147-A177-3AD203B41FA5}">
                      <a16:colId xmlns:a16="http://schemas.microsoft.com/office/drawing/2014/main" xmlns="" val="1085072766"/>
                    </a:ext>
                  </a:extLst>
                </a:gridCol>
              </a:tblGrid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err="1" smtClean="0">
                          <a:effectLst/>
                        </a:rPr>
                        <a:t>Academic</a:t>
                      </a:r>
                      <a:r>
                        <a:rPr lang="cs-CZ" sz="1400" b="1" u="none" strike="noStrike" dirty="0" smtClean="0">
                          <a:effectLst/>
                        </a:rPr>
                        <a:t> </a:t>
                      </a:r>
                      <a:r>
                        <a:rPr lang="cs-CZ" sz="1400" b="1" u="none" strike="noStrike" dirty="0" err="1" smtClean="0">
                          <a:effectLst/>
                        </a:rPr>
                        <a:t>year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Výjezdy-studenti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8894210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2011/2012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06171487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2012/2013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83270892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2013/2014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60207315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2014/2015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65370471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2015/2016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7270976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2016/2017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3215728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2017/2018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96653924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2018/2019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15507036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2019/2020 </a:t>
                      </a:r>
                      <a:r>
                        <a:rPr lang="cs-CZ" sz="1400" u="none" strike="noStrike" dirty="0" smtClean="0">
                          <a:effectLst/>
                        </a:rPr>
                        <a:t>(WS</a:t>
                      </a:r>
                      <a:r>
                        <a:rPr lang="cs-CZ" sz="1400" u="none" strike="noStrike" dirty="0">
                          <a:effectLst/>
                        </a:rPr>
                        <a:t>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87116001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Celkem k 1. 1. 2020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199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69637812"/>
                  </a:ext>
                </a:extLst>
              </a:tr>
            </a:tbl>
          </a:graphicData>
        </a:graphic>
      </p:graphicFrame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702063385"/>
              </p:ext>
            </p:extLst>
          </p:nvPr>
        </p:nvGraphicFramePr>
        <p:xfrm>
          <a:off x="3131840" y="4127612"/>
          <a:ext cx="6012160" cy="225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94061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11663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Destinations</a:t>
            </a:r>
            <a:endParaRPr lang="cs-CZ" sz="3200" dirty="0">
              <a:solidFill>
                <a:schemeClr val="bg1"/>
              </a:solidFill>
            </a:endParaRPr>
          </a:p>
          <a:p>
            <a:endParaRPr lang="cs-CZ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08287"/>
              </p:ext>
            </p:extLst>
          </p:nvPr>
        </p:nvGraphicFramePr>
        <p:xfrm>
          <a:off x="323528" y="836712"/>
          <a:ext cx="8458200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List" r:id="rId3" imgW="8458379" imgH="5248144" progId="Excel.Sheet.12">
                  <p:embed/>
                </p:oleObj>
              </mc:Choice>
              <mc:Fallback>
                <p:oleObj name="List" r:id="rId3" imgW="8458379" imgH="5248144" progId="Excel.Sheet.12">
                  <p:embed/>
                  <p:pic>
                    <p:nvPicPr>
                      <p:cNvPr id="33795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36712"/>
                        <a:ext cx="8458200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7972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GB" dirty="0"/>
              <a:t>Incoming Students</a:t>
            </a:r>
            <a:endParaRPr lang="cs-CZ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8436" name="Picture 2" descr="E:\Adamek\Propagace SPŠ\FOTO pro ppt\Foto FAI\Fotky_budovy_038.jpg"/>
          <p:cNvPicPr>
            <a:picLocks noChangeAspect="1" noChangeArrowheads="1"/>
          </p:cNvPicPr>
          <p:nvPr/>
        </p:nvPicPr>
        <p:blipFill>
          <a:blip r:embed="rId3" cstate="print"/>
          <a:srcRect l="10313" r="46564" b="1450"/>
          <a:stretch>
            <a:fillRect/>
          </a:stretch>
        </p:blipFill>
        <p:spPr bwMode="auto">
          <a:xfrm>
            <a:off x="0" y="785813"/>
            <a:ext cx="2928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987824" y="785813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Incoming Students (Study-stays/Work-Placements)	</a:t>
            </a:r>
          </a:p>
        </p:txBody>
      </p:sp>
      <p:graphicFrame>
        <p:nvGraphicFramePr>
          <p:cNvPr id="9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377215"/>
              </p:ext>
            </p:extLst>
          </p:nvPr>
        </p:nvGraphicFramePr>
        <p:xfrm>
          <a:off x="4268465" y="1326175"/>
          <a:ext cx="313372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List" r:id="rId4" imgW="3133703" imgH="2648016" progId="Excel.Sheet.12">
                  <p:embed/>
                </p:oleObj>
              </mc:Choice>
              <mc:Fallback>
                <p:oleObj name="List" r:id="rId4" imgW="3133703" imgH="2648016" progId="Excel.Sheet.12">
                  <p:embed/>
                  <p:pic>
                    <p:nvPicPr>
                      <p:cNvPr id="3482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465" y="1326175"/>
                        <a:ext cx="3133725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2316048242"/>
              </p:ext>
            </p:extLst>
          </p:nvPr>
        </p:nvGraphicFramePr>
        <p:xfrm>
          <a:off x="3131840" y="4365104"/>
          <a:ext cx="5832648" cy="205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834471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11663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Overview of Countries of Origin</a:t>
            </a:r>
            <a:endParaRPr lang="cs-CZ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340189"/>
              </p:ext>
            </p:extLst>
          </p:nvPr>
        </p:nvGraphicFramePr>
        <p:xfrm>
          <a:off x="323850" y="836613"/>
          <a:ext cx="8640763" cy="637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List" r:id="rId3" imgW="7096103" imgH="10982259" progId="Excel.Sheet.12">
                  <p:embed/>
                </p:oleObj>
              </mc:Choice>
              <mc:Fallback>
                <p:oleObj name="List" r:id="rId3" imgW="7096103" imgH="10982259" progId="Excel.Sheet.12">
                  <p:embed/>
                  <p:pic>
                    <p:nvPicPr>
                      <p:cNvPr id="35843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8640763" cy="637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9067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5DB74183-7DBC-DD4E-816A-DF8FF6AB7C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Bilateral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ontracts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Obdélník 2"/>
          <p:cNvSpPr>
            <a:spLocks noChangeArrowheads="1"/>
          </p:cNvSpPr>
          <p:nvPr/>
        </p:nvSpPr>
        <p:spPr bwMode="auto">
          <a:xfrm>
            <a:off x="3059113" y="836613"/>
            <a:ext cx="5976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dirty="0">
                <a:solidFill>
                  <a:srgbClr val="000000"/>
                </a:solidFill>
              </a:rPr>
              <a:t>Overall Number of Bilateral Contracts Concluded Within the Erasmus+ Programme, as of: </a:t>
            </a:r>
            <a:r>
              <a:rPr lang="en-GB" altLang="cs-CZ" dirty="0" smtClean="0">
                <a:solidFill>
                  <a:srgbClr val="000000"/>
                </a:solidFill>
              </a:rPr>
              <a:t>1.1.20</a:t>
            </a:r>
            <a:r>
              <a:rPr lang="cs-CZ" altLang="cs-CZ" dirty="0" smtClean="0">
                <a:solidFill>
                  <a:srgbClr val="000000"/>
                </a:solidFill>
              </a:rPr>
              <a:t>20</a:t>
            </a:r>
            <a:r>
              <a:rPr lang="en-GB" altLang="cs-CZ" dirty="0" smtClean="0">
                <a:solidFill>
                  <a:srgbClr val="000000"/>
                </a:solidFill>
              </a:rPr>
              <a:t> </a:t>
            </a:r>
            <a:r>
              <a:rPr lang="en-GB" altLang="cs-CZ" dirty="0">
                <a:solidFill>
                  <a:srgbClr val="000000"/>
                </a:solidFill>
              </a:rPr>
              <a:t>- </a:t>
            </a:r>
            <a:r>
              <a:rPr lang="cs-CZ" altLang="cs-CZ" dirty="0" smtClean="0">
                <a:solidFill>
                  <a:srgbClr val="000000"/>
                </a:solidFill>
              </a:rPr>
              <a:t>85</a:t>
            </a:r>
            <a:endParaRPr lang="cs-CZ" dirty="0"/>
          </a:p>
          <a:p>
            <a:r>
              <a:rPr lang="cs-CZ" altLang="cs-CZ" dirty="0">
                <a:solidFill>
                  <a:srgbClr val="000000"/>
                </a:solidFill>
              </a:rPr>
              <a:t>		</a:t>
            </a:r>
          </a:p>
        </p:txBody>
      </p:sp>
      <p:graphicFrame>
        <p:nvGraphicFramePr>
          <p:cNvPr id="36868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265708"/>
              </p:ext>
            </p:extLst>
          </p:nvPr>
        </p:nvGraphicFramePr>
        <p:xfrm>
          <a:off x="3284538" y="1412875"/>
          <a:ext cx="497205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List" r:id="rId3" imgW="4400595" imgH="5257721" progId="Excel.Sheet.12">
                  <p:embed/>
                </p:oleObj>
              </mc:Choice>
              <mc:Fallback>
                <p:oleObj name="List" r:id="rId3" imgW="4400595" imgH="5257721" progId="Excel.Sheet.12">
                  <p:embed/>
                  <p:pic>
                    <p:nvPicPr>
                      <p:cNvPr id="36868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1412875"/>
                        <a:ext cx="4972050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7621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FDD8D092-FC30-8342-83B6-9E07B2E920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Bilateral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contracts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7891" name="Picture 2" descr="E:\Adamek\Propagace SPŠ\FOTO pro ppt\Foto FAI\Fotky_budovy_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46564" b="1450"/>
          <a:stretch>
            <a:fillRect/>
          </a:stretch>
        </p:blipFill>
        <p:spPr bwMode="auto">
          <a:xfrm>
            <a:off x="0" y="785813"/>
            <a:ext cx="29289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Obdélník 7"/>
          <p:cNvSpPr>
            <a:spLocks noChangeArrowheads="1"/>
          </p:cNvSpPr>
          <p:nvPr/>
        </p:nvSpPr>
        <p:spPr bwMode="auto">
          <a:xfrm>
            <a:off x="3132138" y="785813"/>
            <a:ext cx="5400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1600" dirty="0">
                <a:solidFill>
                  <a:srgbClr val="000000"/>
                </a:solidFill>
              </a:rPr>
              <a:t>Overall Number of Bilateral Contracts Concluded Within the Erasmus+ Programme, as of: 1.1.20</a:t>
            </a:r>
            <a:r>
              <a:rPr lang="cs-CZ" altLang="cs-CZ" sz="1600" dirty="0">
                <a:solidFill>
                  <a:srgbClr val="000000"/>
                </a:solidFill>
              </a:rPr>
              <a:t>20</a:t>
            </a:r>
            <a:r>
              <a:rPr lang="en-GB" altLang="cs-CZ" sz="1600" dirty="0">
                <a:solidFill>
                  <a:srgbClr val="000000"/>
                </a:solidFill>
              </a:rPr>
              <a:t> - </a:t>
            </a:r>
            <a:r>
              <a:rPr lang="cs-CZ" altLang="cs-CZ" sz="1600" dirty="0">
                <a:solidFill>
                  <a:srgbClr val="000000"/>
                </a:solidFill>
              </a:rPr>
              <a:t>85</a:t>
            </a:r>
            <a:endParaRPr lang="cs-CZ" sz="1600" dirty="0"/>
          </a:p>
        </p:txBody>
      </p:sp>
      <p:graphicFrame>
        <p:nvGraphicFramePr>
          <p:cNvPr id="37893" name="Objekt 2"/>
          <p:cNvGraphicFramePr>
            <a:graphicFrameLocks noChangeAspect="1"/>
          </p:cNvGraphicFramePr>
          <p:nvPr/>
        </p:nvGraphicFramePr>
        <p:xfrm>
          <a:off x="3708400" y="1470025"/>
          <a:ext cx="4400550" cy="494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List" r:id="rId4" imgW="4400595" imgH="5724538" progId="Excel.Sheet.12">
                  <p:embed/>
                </p:oleObj>
              </mc:Choice>
              <mc:Fallback>
                <p:oleObj name="List" r:id="rId4" imgW="4400595" imgH="5724538" progId="Excel.Sheet.12">
                  <p:embed/>
                  <p:pic>
                    <p:nvPicPr>
                      <p:cNvPr id="3789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470025"/>
                        <a:ext cx="4400550" cy="494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7893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46146410-E921-6541-9B4A-7AA3727590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Bilateral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Contracts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Obdélník 2"/>
          <p:cNvSpPr>
            <a:spLocks noChangeArrowheads="1"/>
          </p:cNvSpPr>
          <p:nvPr/>
        </p:nvSpPr>
        <p:spPr bwMode="auto">
          <a:xfrm>
            <a:off x="3059113" y="765175"/>
            <a:ext cx="5976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dirty="0">
                <a:solidFill>
                  <a:srgbClr val="000000"/>
                </a:solidFill>
              </a:rPr>
              <a:t>Overall Number of Bilateral Contracts Concluded Within the Erasmus+ Programme, as of: 1.1.20</a:t>
            </a:r>
            <a:r>
              <a:rPr lang="cs-CZ" altLang="cs-CZ" dirty="0">
                <a:solidFill>
                  <a:srgbClr val="000000"/>
                </a:solidFill>
              </a:rPr>
              <a:t>20</a:t>
            </a:r>
            <a:r>
              <a:rPr lang="en-GB" altLang="cs-CZ" dirty="0">
                <a:solidFill>
                  <a:srgbClr val="000000"/>
                </a:solidFill>
              </a:rPr>
              <a:t> - </a:t>
            </a:r>
            <a:r>
              <a:rPr lang="cs-CZ" altLang="cs-CZ" dirty="0">
                <a:solidFill>
                  <a:srgbClr val="000000"/>
                </a:solidFill>
              </a:rPr>
              <a:t>85</a:t>
            </a:r>
            <a:endParaRPr lang="cs-CZ" dirty="0"/>
          </a:p>
          <a:p>
            <a:r>
              <a:rPr lang="cs-CZ" altLang="cs-CZ" dirty="0">
                <a:solidFill>
                  <a:srgbClr val="000000"/>
                </a:solidFill>
              </a:rPr>
              <a:t>	</a:t>
            </a:r>
          </a:p>
        </p:txBody>
      </p:sp>
      <p:graphicFrame>
        <p:nvGraphicFramePr>
          <p:cNvPr id="38916" name="Objekt 1"/>
          <p:cNvGraphicFramePr>
            <a:graphicFrameLocks noChangeAspect="1"/>
          </p:cNvGraphicFramePr>
          <p:nvPr/>
        </p:nvGraphicFramePr>
        <p:xfrm>
          <a:off x="3563938" y="1411288"/>
          <a:ext cx="4400550" cy="497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List" r:id="rId3" imgW="4400595" imgH="5343564" progId="Excel.Sheet.12">
                  <p:embed/>
                </p:oleObj>
              </mc:Choice>
              <mc:Fallback>
                <p:oleObj name="List" r:id="rId3" imgW="4400595" imgH="5343564" progId="Excel.Sheet.12">
                  <p:embed/>
                  <p:pic>
                    <p:nvPicPr>
                      <p:cNvPr id="38916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11288"/>
                        <a:ext cx="4400550" cy="497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622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spc="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 HISTORY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3071802" y="1220349"/>
            <a:ext cx="600079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cs-CZ" sz="2200" dirty="0"/>
              <a:t>1986 – </a:t>
            </a:r>
            <a:r>
              <a:rPr lang="cs-CZ" sz="2200" dirty="0" smtClean="0"/>
              <a:t>1992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Department of Automation and</a:t>
            </a:r>
            <a:b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Control Engineering</a:t>
            </a:r>
            <a:endParaRPr lang="en-GB" sz="2200" dirty="0" smtClean="0"/>
          </a:p>
          <a:p>
            <a:pPr>
              <a:spcAft>
                <a:spcPts val="2400"/>
              </a:spcAft>
            </a:pPr>
            <a:r>
              <a:rPr lang="en-GB" sz="2200" dirty="0" smtClean="0"/>
              <a:t>1992 – 2001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Department of Automation and</a:t>
            </a:r>
            <a:b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Control Systems</a:t>
            </a:r>
            <a:endParaRPr lang="en-GB" sz="2200" dirty="0" smtClean="0"/>
          </a:p>
          <a:p>
            <a:pPr>
              <a:spcAft>
                <a:spcPts val="2400"/>
              </a:spcAft>
            </a:pPr>
            <a:r>
              <a:rPr lang="en-GB" sz="2200" dirty="0" smtClean="0"/>
              <a:t>2001 – 2004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Institute of Information 			Technologies (2 Departments)</a:t>
            </a:r>
            <a:endParaRPr lang="en-GB" sz="2200" dirty="0" smtClean="0"/>
          </a:p>
          <a:p>
            <a:pPr>
              <a:spcAft>
                <a:spcPts val="2400"/>
              </a:spcAft>
            </a:pPr>
            <a:r>
              <a:rPr lang="en-GB" sz="2200" dirty="0" smtClean="0"/>
              <a:t>2004 – 2005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Institute of Process Control and</a:t>
            </a:r>
            <a:b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Applied Informatics</a:t>
            </a:r>
            <a:b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(4 Departments)</a:t>
            </a:r>
            <a:endParaRPr lang="en-GB" sz="2200" dirty="0" smtClean="0">
              <a:cs typeface="Arial" charset="0"/>
            </a:endParaRPr>
          </a:p>
          <a:p>
            <a:pPr>
              <a:spcAft>
                <a:spcPts val="2400"/>
              </a:spcAft>
            </a:pPr>
            <a:r>
              <a:rPr lang="en-GB" sz="2200" dirty="0" smtClean="0"/>
              <a:t>2006	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Faculty of Applied Informatics</a:t>
            </a:r>
            <a:endParaRPr lang="en-GB" sz="2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600" dirty="0" smtClean="0">
                <a:cs typeface="Arial" charset="0"/>
              </a:rPr>
              <a:t>ICT TECHNOLOGY </a:t>
            </a:r>
            <a:r>
              <a:rPr lang="en-US" sz="3600" dirty="0" smtClean="0">
                <a:cs typeface="Arial" pitchFamily="34" charset="0"/>
              </a:rPr>
              <a:t>PARK</a:t>
            </a:r>
            <a:r>
              <a:rPr lang="cs-CZ" sz="3600" dirty="0" smtClean="0">
                <a:cs typeface="Arial" pitchFamily="34" charset="0"/>
              </a:rPr>
              <a:t>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154919" y="1028700"/>
            <a:ext cx="6846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INFORMATION AND COMMUNICATION TECHNOLOGIES</a:t>
            </a:r>
            <a:endParaRPr lang="cs-CZ" sz="2200" b="1" dirty="0">
              <a:latin typeface="+mj-lt"/>
            </a:endParaRPr>
          </a:p>
        </p:txBody>
      </p:sp>
      <p:pic>
        <p:nvPicPr>
          <p:cNvPr id="28677" name="Picture 6" descr="kamera 6 final 160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626225" cy="4543425"/>
          </a:xfrm>
          <a:prstGeom prst="rect">
            <a:avLst/>
          </a:prstGeom>
          <a:noFill/>
          <a:ln w="12700">
            <a:solidFill>
              <a:srgbClr val="B2B2B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ovéPole 1"/>
          <p:cNvSpPr txBox="1">
            <a:spLocks noChangeArrowheads="1"/>
          </p:cNvSpPr>
          <p:nvPr/>
        </p:nvSpPr>
        <p:spPr bwMode="auto">
          <a:xfrm>
            <a:off x="528638" y="1989138"/>
            <a:ext cx="81486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 smtClean="0">
                <a:cs typeface="Arial" panose="020B0604020202020204" pitchFamily="34" charset="0"/>
              </a:rPr>
              <a:t>Grant Provider:		</a:t>
            </a:r>
            <a:r>
              <a:rPr lang="cs-CZ" altLang="cs-CZ" dirty="0" smtClean="0">
                <a:cs typeface="Arial" panose="020B0604020202020204" pitchFamily="34" charset="0"/>
              </a:rPr>
              <a:t>MPO </a:t>
            </a:r>
            <a:r>
              <a:rPr lang="cs-CZ" altLang="cs-CZ" dirty="0">
                <a:cs typeface="Arial" panose="020B0604020202020204" pitchFamily="34" charset="0"/>
              </a:rPr>
              <a:t>ČR</a:t>
            </a:r>
          </a:p>
          <a:p>
            <a:pPr eaLnBrk="1" hangingPunct="1"/>
            <a:r>
              <a:rPr lang="cs-CZ" altLang="cs-CZ" b="1" dirty="0" err="1" smtClean="0">
                <a:cs typeface="Arial" panose="020B0604020202020204" pitchFamily="34" charset="0"/>
              </a:rPr>
              <a:t>Operational</a:t>
            </a:r>
            <a:r>
              <a:rPr lang="cs-CZ" altLang="cs-CZ" b="1" dirty="0" smtClean="0">
                <a:cs typeface="Arial" panose="020B0604020202020204" pitchFamily="34" charset="0"/>
              </a:rPr>
              <a:t> </a:t>
            </a:r>
            <a:r>
              <a:rPr lang="cs-CZ" altLang="cs-CZ" b="1" dirty="0">
                <a:cs typeface="Arial" panose="020B0604020202020204" pitchFamily="34" charset="0"/>
              </a:rPr>
              <a:t>program:	</a:t>
            </a:r>
            <a:r>
              <a:rPr lang="cs-CZ" altLang="cs-CZ" dirty="0" err="1" smtClean="0">
                <a:cs typeface="Arial" panose="020B0604020202020204" pitchFamily="34" charset="0"/>
              </a:rPr>
              <a:t>Enterprise</a:t>
            </a:r>
            <a:r>
              <a:rPr lang="cs-CZ" altLang="cs-CZ" dirty="0" smtClean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dirty="0">
                <a:cs typeface="Arial" panose="020B0604020202020204" pitchFamily="34" charset="0"/>
              </a:rPr>
              <a:t>	</a:t>
            </a:r>
            <a:r>
              <a:rPr lang="cs-CZ" altLang="cs-CZ" dirty="0" smtClean="0">
                <a:cs typeface="Arial" panose="020B0604020202020204" pitchFamily="34" charset="0"/>
              </a:rPr>
              <a:t>		and </a:t>
            </a:r>
            <a:r>
              <a:rPr lang="cs-CZ" altLang="cs-CZ" dirty="0" err="1" smtClean="0">
                <a:cs typeface="Arial" panose="020B0604020202020204" pitchFamily="34" charset="0"/>
              </a:rPr>
              <a:t>Innovation</a:t>
            </a:r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 smtClean="0">
                <a:cs typeface="Arial" panose="020B0604020202020204" pitchFamily="34" charset="0"/>
              </a:rPr>
              <a:t>Grant </a:t>
            </a:r>
            <a:r>
              <a:rPr lang="cs-CZ" altLang="cs-CZ" b="1" dirty="0" err="1" smtClean="0">
                <a:cs typeface="Arial" panose="020B0604020202020204" pitchFamily="34" charset="0"/>
              </a:rPr>
              <a:t>title</a:t>
            </a:r>
            <a:r>
              <a:rPr lang="cs-CZ" altLang="cs-CZ" b="1" dirty="0" smtClean="0">
                <a:cs typeface="Arial" panose="020B0604020202020204" pitchFamily="34" charset="0"/>
              </a:rPr>
              <a:t>:</a:t>
            </a:r>
            <a:r>
              <a:rPr lang="cs-CZ" altLang="cs-CZ" b="1" dirty="0">
                <a:cs typeface="Arial" panose="020B0604020202020204" pitchFamily="34" charset="0"/>
              </a:rPr>
              <a:t>		</a:t>
            </a:r>
            <a:r>
              <a:rPr lang="cs-CZ" altLang="cs-CZ" dirty="0">
                <a:cs typeface="Arial" panose="020B0604020202020204" pitchFamily="34" charset="0"/>
              </a:rPr>
              <a:t>Prosperita II.</a:t>
            </a:r>
          </a:p>
          <a:p>
            <a:pPr eaLnBrk="1" hangingPunct="1"/>
            <a:endParaRPr lang="cs-CZ" altLang="cs-CZ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 err="1" smtClean="0">
                <a:cs typeface="Arial" panose="020B0604020202020204" pitchFamily="34" charset="0"/>
              </a:rPr>
              <a:t>Construction</a:t>
            </a:r>
            <a:r>
              <a:rPr lang="cs-CZ" altLang="cs-CZ" b="1" dirty="0" smtClean="0">
                <a:cs typeface="Arial" panose="020B0604020202020204" pitchFamily="34" charset="0"/>
              </a:rPr>
              <a:t> </a:t>
            </a:r>
            <a:r>
              <a:rPr lang="cs-CZ" altLang="cs-CZ" b="1" dirty="0" err="1" smtClean="0">
                <a:cs typeface="Arial" panose="020B0604020202020204" pitchFamily="34" charset="0"/>
              </a:rPr>
              <a:t>begun</a:t>
            </a:r>
            <a:r>
              <a:rPr lang="cs-CZ" altLang="cs-CZ" b="1" dirty="0" smtClean="0">
                <a:cs typeface="Arial" panose="020B0604020202020204" pitchFamily="34" charset="0"/>
              </a:rPr>
              <a:t>:	</a:t>
            </a:r>
            <a:r>
              <a:rPr lang="cs-CZ" altLang="cs-CZ" dirty="0" smtClean="0">
                <a:cs typeface="Arial" panose="020B0604020202020204" pitchFamily="34" charset="0"/>
              </a:rPr>
              <a:t>03/2011</a:t>
            </a:r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 err="1" smtClean="0">
                <a:cs typeface="Arial" panose="020B0604020202020204" pitchFamily="34" charset="0"/>
              </a:rPr>
              <a:t>Construction</a:t>
            </a:r>
            <a:r>
              <a:rPr lang="cs-CZ" altLang="cs-CZ" b="1" dirty="0" smtClean="0">
                <a:cs typeface="Arial" panose="020B0604020202020204" pitchFamily="34" charset="0"/>
              </a:rPr>
              <a:t> </a:t>
            </a:r>
            <a:r>
              <a:rPr lang="cs-CZ" altLang="cs-CZ" b="1" dirty="0" err="1" smtClean="0">
                <a:cs typeface="Arial" panose="020B0604020202020204" pitchFamily="34" charset="0"/>
              </a:rPr>
              <a:t>finished</a:t>
            </a:r>
            <a:r>
              <a:rPr lang="cs-CZ" altLang="cs-CZ" b="1" dirty="0" smtClean="0">
                <a:cs typeface="Arial" panose="020B0604020202020204" pitchFamily="34" charset="0"/>
              </a:rPr>
              <a:t>:	</a:t>
            </a:r>
            <a:r>
              <a:rPr lang="cs-CZ" altLang="cs-CZ" dirty="0" smtClean="0">
                <a:cs typeface="Arial" panose="020B0604020202020204" pitchFamily="34" charset="0"/>
              </a:rPr>
              <a:t>09/2012</a:t>
            </a:r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 err="1" smtClean="0">
                <a:cs typeface="Arial" panose="020B0604020202020204" pitchFamily="34" charset="0"/>
              </a:rPr>
              <a:t>Usable</a:t>
            </a:r>
            <a:r>
              <a:rPr lang="cs-CZ" altLang="cs-CZ" b="1" dirty="0" smtClean="0">
                <a:cs typeface="Arial" panose="020B0604020202020204" pitchFamily="34" charset="0"/>
              </a:rPr>
              <a:t> </a:t>
            </a:r>
            <a:r>
              <a:rPr lang="cs-CZ" altLang="cs-CZ" b="1" dirty="0" err="1" smtClean="0">
                <a:cs typeface="Arial" panose="020B0604020202020204" pitchFamily="34" charset="0"/>
              </a:rPr>
              <a:t>surface</a:t>
            </a:r>
            <a:r>
              <a:rPr lang="cs-CZ" altLang="cs-CZ" b="1" dirty="0" smtClean="0">
                <a:cs typeface="Arial" panose="020B0604020202020204" pitchFamily="34" charset="0"/>
              </a:rPr>
              <a:t> area:</a:t>
            </a:r>
            <a:r>
              <a:rPr lang="cs-CZ" altLang="cs-CZ" b="1" dirty="0">
                <a:cs typeface="Arial" panose="020B0604020202020204" pitchFamily="34" charset="0"/>
              </a:rPr>
              <a:t>	</a:t>
            </a:r>
            <a:r>
              <a:rPr lang="cs-CZ" altLang="cs-CZ" b="1" dirty="0" smtClean="0">
                <a:cs typeface="Arial" panose="020B0604020202020204" pitchFamily="34" charset="0"/>
              </a:rPr>
              <a:t>	</a:t>
            </a:r>
            <a:r>
              <a:rPr lang="cs-CZ" altLang="cs-CZ" dirty="0" smtClean="0">
                <a:cs typeface="Arial" panose="020B0604020202020204" pitchFamily="34" charset="0"/>
              </a:rPr>
              <a:t>3617.47 m</a:t>
            </a:r>
            <a:r>
              <a:rPr lang="cs-CZ" altLang="cs-CZ" baseline="30000" dirty="0" smtClean="0">
                <a:cs typeface="Arial" panose="020B0604020202020204" pitchFamily="34" charset="0"/>
              </a:rPr>
              <a:t>2</a:t>
            </a:r>
            <a:endParaRPr lang="cs-CZ" altLang="cs-CZ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 err="1" smtClean="0">
                <a:cs typeface="Arial" panose="020B0604020202020204" pitchFamily="34" charset="0"/>
              </a:rPr>
              <a:t>Overall</a:t>
            </a:r>
            <a:r>
              <a:rPr lang="cs-CZ" altLang="cs-CZ" b="1" dirty="0" smtClean="0">
                <a:cs typeface="Arial" panose="020B0604020202020204" pitchFamily="34" charset="0"/>
              </a:rPr>
              <a:t> </a:t>
            </a:r>
            <a:r>
              <a:rPr lang="cs-CZ" altLang="cs-CZ" b="1" dirty="0" err="1" smtClean="0">
                <a:cs typeface="Arial" panose="020B0604020202020204" pitchFamily="34" charset="0"/>
              </a:rPr>
              <a:t>usable</a:t>
            </a:r>
            <a:r>
              <a:rPr lang="cs-CZ" altLang="cs-CZ" b="1" dirty="0" smtClean="0">
                <a:cs typeface="Arial" panose="020B0604020202020204" pitchFamily="34" charset="0"/>
              </a:rPr>
              <a:t> </a:t>
            </a:r>
            <a:r>
              <a:rPr lang="cs-CZ" altLang="cs-CZ" b="1" dirty="0" err="1" smtClean="0">
                <a:cs typeface="Arial" panose="020B0604020202020204" pitchFamily="34" charset="0"/>
              </a:rPr>
              <a:t>surface</a:t>
            </a:r>
            <a:r>
              <a:rPr lang="cs-CZ" altLang="cs-CZ" b="1" dirty="0" smtClean="0">
                <a:cs typeface="Arial" panose="020B0604020202020204" pitchFamily="34" charset="0"/>
              </a:rPr>
              <a:t> area:	</a:t>
            </a:r>
            <a:r>
              <a:rPr lang="cs-CZ" altLang="cs-CZ" dirty="0" smtClean="0">
                <a:cs typeface="Arial" panose="020B0604020202020204" pitchFamily="34" charset="0"/>
              </a:rPr>
              <a:t>5006.39 m</a:t>
            </a:r>
            <a:r>
              <a:rPr lang="cs-CZ" altLang="cs-CZ" baseline="30000" dirty="0" smtClean="0">
                <a:cs typeface="Arial" panose="020B0604020202020204" pitchFamily="34" charset="0"/>
              </a:rPr>
              <a:t>2</a:t>
            </a:r>
            <a:endParaRPr lang="cs-CZ" altLang="cs-CZ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 err="1" smtClean="0">
                <a:cs typeface="Arial" panose="020B0604020202020204" pitchFamily="34" charset="0"/>
              </a:rPr>
              <a:t>Financial</a:t>
            </a:r>
            <a:r>
              <a:rPr lang="cs-CZ" altLang="cs-CZ" b="1" dirty="0" smtClean="0">
                <a:cs typeface="Arial" panose="020B0604020202020204" pitchFamily="34" charset="0"/>
              </a:rPr>
              <a:t> </a:t>
            </a:r>
            <a:r>
              <a:rPr lang="cs-CZ" altLang="cs-CZ" b="1" dirty="0" err="1" smtClean="0">
                <a:cs typeface="Arial" panose="020B0604020202020204" pitchFamily="34" charset="0"/>
              </a:rPr>
              <a:t>costs</a:t>
            </a:r>
            <a:r>
              <a:rPr lang="cs-CZ" altLang="cs-CZ" b="1" dirty="0" smtClean="0">
                <a:cs typeface="Arial" panose="020B0604020202020204" pitchFamily="34" charset="0"/>
              </a:rPr>
              <a:t>:		</a:t>
            </a:r>
            <a:r>
              <a:rPr lang="cs-CZ" altLang="cs-CZ" dirty="0" smtClean="0">
                <a:cs typeface="Arial" panose="020B0604020202020204" pitchFamily="34" charset="0"/>
              </a:rPr>
              <a:t>cca </a:t>
            </a:r>
            <a:r>
              <a:rPr lang="cs-CZ" altLang="cs-CZ" dirty="0">
                <a:cs typeface="Arial" panose="020B0604020202020204" pitchFamily="34" charset="0"/>
              </a:rPr>
              <a:t>280 </a:t>
            </a:r>
            <a:r>
              <a:rPr lang="cs-CZ" altLang="cs-CZ" dirty="0" err="1" smtClean="0">
                <a:cs typeface="Arial" panose="020B0604020202020204" pitchFamily="34" charset="0"/>
              </a:rPr>
              <a:t>mill</a:t>
            </a:r>
            <a:r>
              <a:rPr lang="cs-CZ" altLang="cs-CZ" dirty="0" smtClean="0">
                <a:cs typeface="Arial" panose="020B0604020202020204" pitchFamily="34" charset="0"/>
              </a:rPr>
              <a:t>. CZK</a:t>
            </a:r>
            <a:endParaRPr lang="cs-CZ" altLang="cs-CZ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 smtClean="0">
                <a:cs typeface="Arial" panose="020B0604020202020204" pitchFamily="34" charset="0"/>
              </a:rPr>
              <a:t>Finance </a:t>
            </a:r>
            <a:r>
              <a:rPr lang="cs-CZ" altLang="cs-CZ" b="1" dirty="0" err="1" smtClean="0">
                <a:cs typeface="Arial" panose="020B0604020202020204" pitchFamily="34" charset="0"/>
              </a:rPr>
              <a:t>sourcing</a:t>
            </a:r>
            <a:r>
              <a:rPr lang="cs-CZ" altLang="cs-CZ" b="1" dirty="0" smtClean="0">
                <a:cs typeface="Arial" panose="020B0604020202020204" pitchFamily="34" charset="0"/>
              </a:rPr>
              <a:t>:</a:t>
            </a:r>
            <a:r>
              <a:rPr lang="cs-CZ" altLang="cs-CZ" b="1" dirty="0">
                <a:cs typeface="Arial" panose="020B0604020202020204" pitchFamily="34" charset="0"/>
              </a:rPr>
              <a:t>		</a:t>
            </a:r>
            <a:r>
              <a:rPr lang="cs-CZ" altLang="cs-CZ" dirty="0">
                <a:cs typeface="Arial" panose="020B0604020202020204" pitchFamily="34" charset="0"/>
              </a:rPr>
              <a:t>¾ </a:t>
            </a:r>
            <a:r>
              <a:rPr lang="cs-CZ" altLang="cs-CZ" dirty="0" smtClean="0">
                <a:cs typeface="Arial" panose="020B0604020202020204" pitchFamily="34" charset="0"/>
              </a:rPr>
              <a:t>grant </a:t>
            </a:r>
            <a:r>
              <a:rPr lang="cs-CZ" altLang="cs-CZ" dirty="0" err="1" smtClean="0">
                <a:cs typeface="Arial" panose="020B0604020202020204" pitchFamily="34" charset="0"/>
              </a:rPr>
              <a:t>from</a:t>
            </a:r>
            <a:r>
              <a:rPr lang="cs-CZ" altLang="cs-CZ" dirty="0" smtClean="0">
                <a:cs typeface="Arial" panose="020B0604020202020204" pitchFamily="34" charset="0"/>
              </a:rPr>
              <a:t> MPO, </a:t>
            </a:r>
            <a:r>
              <a:rPr lang="cs-CZ" altLang="cs-CZ" dirty="0" err="1" smtClean="0">
                <a:cs typeface="Arial" panose="020B0604020202020204" pitchFamily="34" charset="0"/>
              </a:rPr>
              <a:t>Czechinvest</a:t>
            </a:r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>
                <a:cs typeface="Arial" panose="020B0604020202020204" pitchFamily="34" charset="0"/>
              </a:rPr>
              <a:t>				</a:t>
            </a:r>
            <a:r>
              <a:rPr lang="cs-CZ" altLang="cs-CZ" dirty="0">
                <a:cs typeface="Arial" panose="020B0604020202020204" pitchFamily="34" charset="0"/>
              </a:rPr>
              <a:t>¼ </a:t>
            </a:r>
            <a:r>
              <a:rPr lang="cs-CZ" altLang="cs-CZ" dirty="0" smtClean="0">
                <a:cs typeface="Arial" panose="020B0604020202020204" pitchFamily="34" charset="0"/>
              </a:rPr>
              <a:t>TBU in Zlín</a:t>
            </a:r>
            <a:endParaRPr lang="cs-CZ" altLang="cs-CZ" b="1" dirty="0">
              <a:cs typeface="Arial" panose="020B0604020202020204" pitchFamily="34" charset="0"/>
            </a:endParaRPr>
          </a:p>
        </p:txBody>
      </p:sp>
      <p:pic>
        <p:nvPicPr>
          <p:cNvPr id="34821" name="Obrázek 2" descr="snimek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675"/>
            <a:ext cx="309721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528638" y="1125538"/>
            <a:ext cx="8147050" cy="7191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altLang="cs-CZ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altLang="cs-CZ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dirty="0"/>
              <a:t> Technology Park of Information and Communication Technology</a:t>
            </a:r>
            <a:endParaRPr lang="cs-CZ" altLang="cs-CZ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600" dirty="0">
                <a:cs typeface="Arial" charset="0"/>
              </a:rPr>
              <a:t>ICT TECHNOLOGY </a:t>
            </a:r>
            <a:r>
              <a:rPr lang="en-US" sz="3600" dirty="0">
                <a:cs typeface="Arial" pitchFamily="34" charset="0"/>
              </a:rPr>
              <a:t>PARK</a:t>
            </a:r>
            <a:endParaRPr lang="cs-CZ" sz="36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59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CD0DB79-C8C1-504B-B58E-5635838AF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6">
            <a:extLst>
              <a:ext uri="{FF2B5EF4-FFF2-40B4-BE49-F238E27FC236}">
                <a16:creationId xmlns:a16="http://schemas.microsoft.com/office/drawing/2014/main" xmlns="" id="{1A15F38E-D31F-1148-8B56-840CD56A11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25" y="0"/>
            <a:ext cx="655320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cs-CZ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cs-CZ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cs-CZ" sz="3200" dirty="0" smtClean="0">
                <a:cs typeface="Arial" charset="0"/>
              </a:rPr>
              <a:t>ICT </a:t>
            </a:r>
            <a:r>
              <a:rPr lang="cs-CZ" sz="3200" dirty="0">
                <a:cs typeface="Arial" charset="0"/>
              </a:rPr>
              <a:t>TECHNOLOGY </a:t>
            </a:r>
            <a:r>
              <a:rPr lang="en-US" sz="3200" dirty="0">
                <a:cs typeface="Arial" pitchFamily="34" charset="0"/>
              </a:rPr>
              <a:t>PARK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3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53854E81-CEF0-8F43-8325-5008FCCDAE23}"/>
              </a:ext>
            </a:extLst>
          </p:cNvPr>
          <p:cNvSpPr txBox="1">
            <a:spLocks noChangeArrowheads="1"/>
          </p:cNvSpPr>
          <p:nvPr/>
        </p:nvSpPr>
        <p:spPr>
          <a:xfrm>
            <a:off x="681038" y="908050"/>
            <a:ext cx="8105775" cy="552132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b="1" kern="0" dirty="0" smtClean="0">
                <a:solidFill>
                  <a:srgbClr val="FD5805"/>
                </a:solidFill>
                <a:latin typeface="Arial"/>
              </a:rPr>
              <a:t>ICT park </a:t>
            </a:r>
            <a:r>
              <a:rPr lang="cs-CZ" sz="2400" b="1" kern="0" dirty="0">
                <a:solidFill>
                  <a:srgbClr val="FD5805"/>
                </a:solidFill>
                <a:latin typeface="Arial"/>
              </a:rPr>
              <a:t>– další cíle a přínosy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cs-CZ" sz="900" b="1" kern="0" dirty="0">
              <a:solidFill>
                <a:srgbClr val="000000"/>
              </a:solidFill>
              <a:latin typeface="Arial"/>
            </a:endParaRPr>
          </a:p>
          <a:p>
            <a:pPr marL="342900" indent="-342900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Continuously fulfill the development of cooperation between the university environment and the business sphere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.</a:t>
            </a:r>
            <a:endParaRPr lang="cs-CZ" sz="2000" b="1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To support the development of the competitiveness of companies and their products.</a:t>
            </a:r>
            <a:r>
              <a:rPr lang="cs-CZ" sz="2000" b="1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marL="342900" indent="-342900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Create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job</a:t>
            </a:r>
            <a:r>
              <a:rPr lang="cs-CZ" sz="20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b="1" kern="0" dirty="0" err="1" smtClean="0">
                <a:solidFill>
                  <a:srgbClr val="000000"/>
                </a:solidFill>
                <a:latin typeface="Arial"/>
              </a:rPr>
              <a:t>positions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for qualified graduates and students in innovative companies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.</a:t>
            </a: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marL="342900" indent="-342900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Fulfill the synergy of VTP - ICT and RVC CEBIA-Tech by close cooperation on real problems. </a:t>
            </a:r>
            <a:endParaRPr lang="cs-CZ" sz="2000" b="1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Involve companies in FAI pedagogical activities - teaching, lectures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…</a:t>
            </a:r>
            <a:endParaRPr lang="cs-CZ" sz="2000" b="1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Involve companies in professional activities of FAI students - guiding students on projects, active participation in STOČ…</a:t>
            </a:r>
            <a:endParaRPr lang="cs-CZ" sz="20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89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6">
            <a:extLst>
              <a:ext uri="{FF2B5EF4-FFF2-40B4-BE49-F238E27FC236}">
                <a16:creationId xmlns:a16="http://schemas.microsoft.com/office/drawing/2014/main" xmlns="" id="{9322243C-766A-D24A-9A3C-62A5E4AEB1EB}"/>
              </a:ext>
            </a:extLst>
          </p:cNvPr>
          <p:cNvSpPr txBox="1">
            <a:spLocks/>
          </p:cNvSpPr>
          <p:nvPr/>
        </p:nvSpPr>
        <p:spPr>
          <a:xfrm>
            <a:off x="34925" y="0"/>
            <a:ext cx="6337300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3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</a:t>
            </a:r>
          </a:p>
          <a:p>
            <a:pPr>
              <a:defRPr/>
            </a:pPr>
            <a:r>
              <a:rPr lang="cs-CZ" sz="3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cs-CZ" sz="30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Regional</a:t>
            </a:r>
            <a:r>
              <a:rPr lang="cs-CZ" sz="3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0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</a:t>
            </a:r>
            <a:r>
              <a:rPr lang="cs-CZ" sz="30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esearch</a:t>
            </a:r>
            <a:r>
              <a:rPr lang="cs-CZ" sz="3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Center</a:t>
            </a:r>
            <a:endParaRPr lang="cs-CZ" sz="3000" kern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3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CEBIA-</a:t>
            </a:r>
            <a:r>
              <a:rPr lang="cs-CZ" sz="30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Tech</a:t>
            </a:r>
            <a:endParaRPr lang="cs-CZ" sz="3000" kern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cs-CZ" sz="3000" kern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7004FE4-5F06-2043-BB5A-8C7FC147F27C}"/>
              </a:ext>
            </a:extLst>
          </p:cNvPr>
          <p:cNvSpPr txBox="1">
            <a:spLocks noChangeArrowheads="1"/>
          </p:cNvSpPr>
          <p:nvPr/>
        </p:nvSpPr>
        <p:spPr>
          <a:xfrm>
            <a:off x="34925" y="981075"/>
            <a:ext cx="9109075" cy="5327650"/>
          </a:xfrm>
          <a:prstGeom prst="rect">
            <a:avLst/>
          </a:prstGeom>
          <a:noFill/>
        </p:spPr>
        <p:txBody>
          <a:bodyPr/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kumimoji="1" lang="cs-CZ" sz="2000" b="1" kern="0" dirty="0">
                <a:solidFill>
                  <a:srgbClr val="000000"/>
                </a:solidFill>
                <a:latin typeface="Arial"/>
              </a:rPr>
              <a:t>RVC CEBIA-</a:t>
            </a:r>
            <a:r>
              <a:rPr kumimoji="1" lang="cs-CZ" sz="2000" b="1" kern="0" dirty="0" err="1">
                <a:solidFill>
                  <a:srgbClr val="000000"/>
                </a:solidFill>
                <a:latin typeface="Arial"/>
              </a:rPr>
              <a:t>Tech</a:t>
            </a:r>
            <a:r>
              <a:rPr kumimoji="1" lang="cs-CZ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was built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based on the solution of the European project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Science and Research for Innovation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i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n 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the years 2011 - 2014, with financial support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cs-CZ" sz="2000" kern="0" dirty="0" err="1">
                <a:solidFill>
                  <a:srgbClr val="000000"/>
                </a:solidFill>
                <a:latin typeface="Arial"/>
              </a:rPr>
              <a:t>o</a:t>
            </a:r>
            <a:r>
              <a:rPr kumimoji="1" lang="cs-CZ" sz="2000" kern="0" dirty="0" err="1" smtClean="0">
                <a:solidFill>
                  <a:srgbClr val="000000"/>
                </a:solidFill>
                <a:latin typeface="Arial"/>
              </a:rPr>
              <a:t>f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EU 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in the amount of CZK 174 million, </a:t>
            </a:r>
            <a:endParaRPr kumimoji="1" lang="cs-CZ" sz="2000" kern="0" dirty="0" smtClean="0">
              <a:solidFill>
                <a:srgbClr val="000000"/>
              </a:solidFill>
              <a:latin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of 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which CZK 131 million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was used to build the 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infrastructure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cs-CZ" sz="2000" kern="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cs-CZ" sz="2000" kern="0" dirty="0" err="1" smtClean="0">
                <a:solidFill>
                  <a:srgbClr val="000000"/>
                </a:solidFill>
                <a:latin typeface="Arial"/>
              </a:rPr>
              <a:t>the</a:t>
            </a:r>
            <a:endParaRPr kumimoji="1" lang="en-US" sz="2000" kern="0" dirty="0">
              <a:solidFill>
                <a:srgbClr val="000000"/>
              </a:solidFill>
              <a:latin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c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enter.</a:t>
            </a:r>
            <a:endParaRPr kumimoji="1" lang="cs-CZ" sz="200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					 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Further development of the center 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					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took </a:t>
            </a:r>
            <a:r>
              <a:rPr kumimoji="1" lang="en-US" sz="2000" kern="0" dirty="0" err="1" smtClean="0">
                <a:solidFill>
                  <a:srgbClr val="000000"/>
                </a:solidFill>
                <a:latin typeface="Arial"/>
              </a:rPr>
              <a:t>placein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the years 2014 - 2019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					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with 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EU financial support </a:t>
            </a:r>
            <a:endParaRPr kumimoji="1" lang="cs-CZ" sz="200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				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(CZK 44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million),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Ministry of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 						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Education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, Youth and 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Sports </a:t>
            </a:r>
            <a:endParaRPr kumimoji="1" lang="cs-CZ" sz="200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				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CZK 40 million) and 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Center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(FAI) 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itself</a:t>
            </a:r>
            <a:endParaRPr kumimoji="1" lang="en-US" sz="200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				</a:t>
            </a: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             </a:t>
            </a:r>
            <a:r>
              <a:rPr kumimoji="1" lang="en-US" sz="2000" kern="0" dirty="0" smtClean="0">
                <a:solidFill>
                  <a:srgbClr val="000000"/>
                </a:solidFill>
                <a:latin typeface="Arial"/>
              </a:rPr>
              <a:t>in </a:t>
            </a:r>
            <a:r>
              <a:rPr kumimoji="1" lang="en-US" sz="2000" kern="0" dirty="0">
                <a:solidFill>
                  <a:srgbClr val="000000"/>
                </a:solidFill>
                <a:latin typeface="Arial"/>
              </a:rPr>
              <a:t>the amount of CZK 60 million </a:t>
            </a: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											 						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 						</a:t>
            </a:r>
          </a:p>
        </p:txBody>
      </p:sp>
      <p:pic>
        <p:nvPicPr>
          <p:cNvPr id="4506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23495" r="64233" b="48347"/>
          <a:stretch>
            <a:fillRect/>
          </a:stretch>
        </p:blipFill>
        <p:spPr bwMode="auto">
          <a:xfrm>
            <a:off x="3240088" y="368300"/>
            <a:ext cx="2822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275856" cy="232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 descr="C:\Users\Sanda\Desktop\Letáky VTP 20160218\03_Návrh prototypů a jejich realizace\00_Podklady\nx letadlo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05064"/>
            <a:ext cx="4545012" cy="212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2207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6">
            <a:extLst>
              <a:ext uri="{FF2B5EF4-FFF2-40B4-BE49-F238E27FC236}">
                <a16:creationId xmlns:a16="http://schemas.microsoft.com/office/drawing/2014/main" xmlns="" id="{952F16E1-2C6D-A84E-9C48-ED564F8FA003}"/>
              </a:ext>
            </a:extLst>
          </p:cNvPr>
          <p:cNvSpPr txBox="1">
            <a:spLocks/>
          </p:cNvSpPr>
          <p:nvPr/>
        </p:nvSpPr>
        <p:spPr>
          <a:xfrm>
            <a:off x="34925" y="0"/>
            <a:ext cx="6337300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3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</a:t>
            </a:r>
          </a:p>
          <a:p>
            <a:pPr>
              <a:defRPr/>
            </a:pPr>
            <a:r>
              <a:rPr lang="cs-CZ" sz="3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cs-CZ" sz="30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Regional</a:t>
            </a:r>
            <a:r>
              <a:rPr lang="cs-CZ" sz="3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0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Research</a:t>
            </a:r>
            <a:r>
              <a:rPr lang="cs-CZ" sz="3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Center</a:t>
            </a:r>
            <a:endParaRPr lang="cs-CZ" sz="3000" kern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3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CEBIA-</a:t>
            </a:r>
            <a:r>
              <a:rPr lang="cs-CZ" sz="30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Tech</a:t>
            </a:r>
            <a:endParaRPr lang="cs-CZ" sz="3000" kern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cs-CZ" sz="3000" kern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D6ADB12-2A0A-184B-A7DE-C60D92950151}"/>
              </a:ext>
            </a:extLst>
          </p:cNvPr>
          <p:cNvSpPr txBox="1">
            <a:spLocks noChangeArrowheads="1"/>
          </p:cNvSpPr>
          <p:nvPr/>
        </p:nvSpPr>
        <p:spPr>
          <a:xfrm>
            <a:off x="34925" y="981075"/>
            <a:ext cx="9109075" cy="5327650"/>
          </a:xfrm>
          <a:prstGeom prst="rect">
            <a:avLst/>
          </a:prstGeom>
          <a:noFill/>
        </p:spPr>
        <p:txBody>
          <a:bodyPr/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		 						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 						</a:t>
            </a:r>
          </a:p>
        </p:txBody>
      </p:sp>
      <p:pic>
        <p:nvPicPr>
          <p:cNvPr id="4608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23495" r="64233" b="48347"/>
          <a:stretch>
            <a:fillRect/>
          </a:stretch>
        </p:blipFill>
        <p:spPr bwMode="auto">
          <a:xfrm>
            <a:off x="3348038" y="347663"/>
            <a:ext cx="282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125538"/>
            <a:ext cx="34893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85863"/>
            <a:ext cx="43656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13175"/>
            <a:ext cx="436562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760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6">
            <a:extLst>
              <a:ext uri="{FF2B5EF4-FFF2-40B4-BE49-F238E27FC236}">
                <a16:creationId xmlns:a16="http://schemas.microsoft.com/office/drawing/2014/main" xmlns="" id="{4E577BD0-980C-4540-B988-0466678CA2F9}"/>
              </a:ext>
            </a:extLst>
          </p:cNvPr>
          <p:cNvSpPr txBox="1">
            <a:spLocks/>
          </p:cNvSpPr>
          <p:nvPr/>
        </p:nvSpPr>
        <p:spPr>
          <a:xfrm>
            <a:off x="34925" y="0"/>
            <a:ext cx="6337300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3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</a:t>
            </a:r>
          </a:p>
          <a:p>
            <a:pPr>
              <a:defRPr/>
            </a:pPr>
            <a:r>
              <a:rPr lang="cs-CZ" sz="3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cs-CZ" sz="30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Regional</a:t>
            </a:r>
            <a:r>
              <a:rPr lang="cs-CZ" sz="3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0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Research</a:t>
            </a:r>
            <a:r>
              <a:rPr lang="cs-CZ" sz="3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Center</a:t>
            </a:r>
            <a:endParaRPr lang="cs-CZ" sz="3000" kern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3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CEBIA-</a:t>
            </a:r>
            <a:r>
              <a:rPr lang="cs-CZ" sz="30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Tech</a:t>
            </a:r>
            <a:endParaRPr lang="cs-CZ" sz="3000" kern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cs-CZ" sz="3000" kern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6FDCC22-79F9-A340-A24A-64215184511D}"/>
              </a:ext>
            </a:extLst>
          </p:cNvPr>
          <p:cNvSpPr txBox="1">
            <a:spLocks noChangeArrowheads="1"/>
          </p:cNvSpPr>
          <p:nvPr/>
        </p:nvSpPr>
        <p:spPr>
          <a:xfrm>
            <a:off x="34925" y="836613"/>
            <a:ext cx="9109075" cy="5545137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cs-CZ" b="1" dirty="0" err="1" smtClean="0">
                <a:latin typeface="Arial" panose="020B0604020202020204" pitchFamily="34" charset="0"/>
              </a:rPr>
              <a:t>Regional</a:t>
            </a:r>
            <a:r>
              <a:rPr lang="cs-CZ" b="1" dirty="0" smtClean="0">
                <a:latin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</a:rPr>
              <a:t>R</a:t>
            </a:r>
            <a:r>
              <a:rPr lang="cs-CZ" b="1" dirty="0" err="1" smtClean="0">
                <a:latin typeface="Arial" panose="020B0604020202020204" pitchFamily="34" charset="0"/>
              </a:rPr>
              <a:t>esearch</a:t>
            </a:r>
            <a:r>
              <a:rPr lang="cs-CZ" b="1" dirty="0" smtClean="0">
                <a:latin typeface="Arial" panose="020B0604020202020204" pitchFamily="34" charset="0"/>
              </a:rPr>
              <a:t> Center </a:t>
            </a:r>
            <a:r>
              <a:rPr lang="cs-CZ" b="1" dirty="0">
                <a:latin typeface="Arial" panose="020B0604020202020204" pitchFamily="34" charset="0"/>
              </a:rPr>
              <a:t>(RVC) CEBIA-</a:t>
            </a:r>
            <a:r>
              <a:rPr lang="cs-CZ" b="1" dirty="0" err="1">
                <a:latin typeface="Arial" panose="020B0604020202020204" pitchFamily="34" charset="0"/>
              </a:rPr>
              <a:t>Tech</a:t>
            </a:r>
            <a:r>
              <a:rPr lang="cs-CZ" b="1" dirty="0">
                <a:latin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</a:rPr>
              <a:t>is an important part of the Faculty of Applied Informatics implementing scientific research activities in the </a:t>
            </a:r>
            <a:r>
              <a:rPr lang="cs-CZ" dirty="0" err="1" smtClean="0">
                <a:latin typeface="Arial" panose="020B0604020202020204" pitchFamily="34" charset="0"/>
              </a:rPr>
              <a:t>following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areas </a:t>
            </a:r>
            <a:r>
              <a:rPr lang="cs-CZ" dirty="0" smtClean="0">
                <a:latin typeface="Arial" panose="020B0604020202020204" pitchFamily="34" charset="0"/>
              </a:rPr>
              <a:t>: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</a:rPr>
              <a:t>Industrial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automation</a:t>
            </a:r>
            <a:r>
              <a:rPr lang="cs-CZ" dirty="0">
                <a:latin typeface="Arial" panose="020B0604020202020204" pitchFamily="34" charset="0"/>
              </a:rPr>
              <a:t> for </a:t>
            </a:r>
            <a:r>
              <a:rPr lang="cs-CZ" dirty="0" err="1">
                <a:latin typeface="Arial" panose="020B0604020202020204" pitchFamily="34" charset="0"/>
              </a:rPr>
              <a:t>intelligent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production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systems</a:t>
            </a:r>
            <a:endParaRPr lang="cs-CZ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Arial" panose="020B0604020202020204" pitchFamily="34" charset="0"/>
              </a:rPr>
              <a:t>R</a:t>
            </a:r>
            <a:r>
              <a:rPr lang="cs-CZ" dirty="0" err="1" smtClean="0">
                <a:latin typeface="Arial" panose="020B0604020202020204" pitchFamily="34" charset="0"/>
              </a:rPr>
              <a:t>obotic</a:t>
            </a:r>
            <a:r>
              <a:rPr lang="cs-CZ" dirty="0" smtClean="0">
                <a:latin typeface="Arial" panose="020B0604020202020204" pitchFamily="34" charset="0"/>
              </a:rPr>
              <a:t> and </a:t>
            </a:r>
            <a:r>
              <a:rPr lang="cs-CZ" dirty="0" err="1" smtClean="0">
                <a:latin typeface="Arial" panose="020B0604020202020204" pitchFamily="34" charset="0"/>
              </a:rPr>
              <a:t>mechatronic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systems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</a:rPr>
              <a:t>Theory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of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automatic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control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Arial" panose="020B0604020202020204" pitchFamily="34" charset="0"/>
              </a:rPr>
              <a:t>R</a:t>
            </a:r>
            <a:r>
              <a:rPr lang="cs-CZ" dirty="0" err="1" smtClean="0">
                <a:latin typeface="Arial" panose="020B0604020202020204" pitchFamily="34" charset="0"/>
              </a:rPr>
              <a:t>esearch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amd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development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of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embedded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systems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</a:rPr>
              <a:t>Information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technologies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</a:rPr>
              <a:t>Software </a:t>
            </a:r>
            <a:r>
              <a:rPr lang="cs-CZ" dirty="0" err="1" smtClean="0">
                <a:latin typeface="Arial" panose="020B0604020202020204" pitchFamily="34" charset="0"/>
              </a:rPr>
              <a:t>engineering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applications of grid computing and artificial intelligence </a:t>
            </a:r>
            <a:r>
              <a:rPr lang="en-US" dirty="0" smtClean="0">
                <a:latin typeface="Arial" panose="020B0604020202020204" pitchFamily="34" charset="0"/>
              </a:rPr>
              <a:t>methods</a:t>
            </a:r>
            <a:endParaRPr lang="cs-CZ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Arial" panose="020B0604020202020204" pitchFamily="34" charset="0"/>
              </a:rPr>
              <a:t>C</a:t>
            </a:r>
            <a:r>
              <a:rPr lang="cs-CZ" dirty="0" err="1" smtClean="0">
                <a:latin typeface="Arial" panose="020B0604020202020204" pitchFamily="34" charset="0"/>
              </a:rPr>
              <a:t>ybersecurity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</a:rPr>
              <a:t>S</a:t>
            </a:r>
            <a:r>
              <a:rPr lang="en-US" dirty="0" err="1" smtClean="0">
                <a:latin typeface="Arial" panose="020B0604020202020204" pitchFamily="34" charset="0"/>
              </a:rPr>
              <a:t>tudy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of mechanical behavior of selected construction </a:t>
            </a:r>
            <a:r>
              <a:rPr lang="en-US" dirty="0" smtClean="0">
                <a:latin typeface="Arial" panose="020B0604020202020204" pitchFamily="34" charset="0"/>
              </a:rPr>
              <a:t>materials</a:t>
            </a:r>
            <a:endParaRPr lang="cs-CZ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</a:rPr>
              <a:t>Integrated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systems</a:t>
            </a:r>
            <a:r>
              <a:rPr lang="cs-CZ" dirty="0" smtClean="0">
                <a:latin typeface="Arial" panose="020B0604020202020204" pitchFamily="34" charset="0"/>
              </a:rPr>
              <a:t> in </a:t>
            </a:r>
            <a:r>
              <a:rPr lang="cs-CZ" dirty="0" err="1" smtClean="0">
                <a:latin typeface="Arial" panose="020B0604020202020204" pitchFamily="34" charset="0"/>
              </a:rPr>
              <a:t>buildings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</a:rPr>
              <a:t>Small</a:t>
            </a:r>
            <a:r>
              <a:rPr lang="cs-CZ" dirty="0" smtClean="0">
                <a:latin typeface="Arial" panose="020B0604020202020204" pitchFamily="34" charset="0"/>
              </a:rPr>
              <a:t> mobile </a:t>
            </a:r>
            <a:r>
              <a:rPr lang="cs-CZ" dirty="0" err="1" smtClean="0">
                <a:latin typeface="Arial" panose="020B0604020202020204" pitchFamily="34" charset="0"/>
              </a:rPr>
              <a:t>networks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</a:rPr>
              <a:t>Forensic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technologies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</a:rPr>
              <a:t>Electromagnetic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compatibility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ICT </a:t>
            </a:r>
            <a:r>
              <a:rPr lang="cs-CZ" dirty="0" smtClean="0">
                <a:latin typeface="Arial" panose="020B0604020202020204" pitchFamily="34" charset="0"/>
              </a:rPr>
              <a:t>for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support </a:t>
            </a:r>
            <a:r>
              <a:rPr lang="cs-CZ" dirty="0" err="1" smtClean="0">
                <a:latin typeface="Arial" panose="020B0604020202020204" pitchFamily="34" charset="0"/>
              </a:rPr>
              <a:t>of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crisis management</a:t>
            </a:r>
            <a:endParaRPr lang="cs-CZ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</a:rPr>
              <a:t>Alternative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energy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resources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</a:rPr>
              <a:t>Advanced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waste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processing</a:t>
            </a:r>
            <a:endParaRPr lang="cs-CZ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	 						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cs-CZ" sz="2000" kern="0" dirty="0">
                <a:solidFill>
                  <a:srgbClr val="000000"/>
                </a:solidFill>
                <a:latin typeface="Arial"/>
              </a:rPr>
              <a:t> 						</a:t>
            </a:r>
          </a:p>
        </p:txBody>
      </p:sp>
      <p:pic>
        <p:nvPicPr>
          <p:cNvPr id="4710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23495" r="64233" b="48347"/>
          <a:stretch>
            <a:fillRect/>
          </a:stretch>
        </p:blipFill>
        <p:spPr bwMode="auto">
          <a:xfrm>
            <a:off x="3208338" y="360363"/>
            <a:ext cx="28225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4296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07704" y="3284984"/>
            <a:ext cx="49337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3200" b="1" dirty="0" err="1" smtClean="0"/>
              <a:t>Thank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you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for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your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kind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attention</a:t>
            </a:r>
            <a:r>
              <a:rPr lang="cs-CZ" sz="3200" b="1" dirty="0"/>
              <a:t>.</a:t>
            </a:r>
            <a:endParaRPr lang="en-GB" sz="3200" dirty="0"/>
          </a:p>
        </p:txBody>
      </p:sp>
      <p:sp>
        <p:nvSpPr>
          <p:cNvPr id="6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643702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endParaRPr lang="cs-CZ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987824" y="765175"/>
            <a:ext cx="615617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Electronics and Measurements </a:t>
            </a:r>
            <a:endParaRPr lang="cs-CZ" sz="22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Mathematics</a:t>
            </a:r>
            <a:endParaRPr lang="cs-CZ" sz="2200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Informatics and Artificial Intelligence</a:t>
            </a:r>
            <a:endParaRPr lang="cs-CZ" sz="2200" b="1" dirty="0" smtClean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Computer and Communication</a:t>
            </a:r>
            <a:br>
              <a:rPr lang="en-GB" sz="2200" b="1" dirty="0" smtClean="0">
                <a:latin typeface="+mj-lt"/>
              </a:rPr>
            </a:br>
            <a:r>
              <a:rPr lang="en-GB" sz="2200" b="1" dirty="0" smtClean="0">
                <a:latin typeface="+mj-lt"/>
              </a:rPr>
              <a:t> Systems</a:t>
            </a:r>
            <a:endParaRPr lang="cs-CZ" sz="2200" b="1" dirty="0" smtClean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Automation and Control Engineering</a:t>
            </a:r>
            <a:endParaRPr lang="cs-CZ" sz="2200" b="1" dirty="0" smtClean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Process Control</a:t>
            </a:r>
            <a:endParaRPr lang="cs-CZ" sz="2200" b="1" dirty="0" smtClean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Security Engineering</a:t>
            </a:r>
            <a:endParaRPr lang="cs-CZ" sz="22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err="1">
                <a:latin typeface="+mj-lt"/>
              </a:rPr>
              <a:t>Regional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err="1">
                <a:latin typeface="+mj-lt"/>
              </a:rPr>
              <a:t>Research</a:t>
            </a:r>
            <a:r>
              <a:rPr lang="cs-CZ" sz="2200" b="1" dirty="0">
                <a:latin typeface="+mj-lt"/>
              </a:rPr>
              <a:t> Centre </a:t>
            </a:r>
            <a:r>
              <a:rPr lang="cs-CZ" sz="2200" b="1" dirty="0" smtClean="0">
                <a:latin typeface="+mj-lt"/>
              </a:rPr>
              <a:t>CEBIA-</a:t>
            </a:r>
            <a:r>
              <a:rPr lang="cs-CZ" sz="2200" b="1" dirty="0" err="1" smtClean="0">
                <a:latin typeface="+mj-lt"/>
              </a:rPr>
              <a:t>Tech</a:t>
            </a:r>
            <a:endParaRPr lang="cs-CZ" sz="22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200" b="1" kern="0" dirty="0" err="1" smtClean="0">
                <a:latin typeface="+mj-lt"/>
                <a:cs typeface="Arial" panose="020B0604020202020204" pitchFamily="34" charset="0"/>
              </a:rPr>
              <a:t>The</a:t>
            </a:r>
            <a:r>
              <a:rPr lang="cs-CZ" altLang="cs-CZ" sz="2200" b="1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200" b="1" kern="0" dirty="0" err="1">
                <a:latin typeface="+mj-lt"/>
                <a:cs typeface="Arial" panose="020B0604020202020204" pitchFamily="34" charset="0"/>
              </a:rPr>
              <a:t>Information</a:t>
            </a:r>
            <a:r>
              <a:rPr lang="cs-CZ" altLang="cs-CZ" sz="2200" b="1" kern="0" dirty="0">
                <a:latin typeface="+mj-lt"/>
                <a:cs typeface="Arial" panose="020B0604020202020204" pitchFamily="34" charset="0"/>
              </a:rPr>
              <a:t> and </a:t>
            </a:r>
            <a:r>
              <a:rPr lang="cs-CZ" altLang="cs-CZ" sz="2200" b="1" kern="0" dirty="0" err="1">
                <a:latin typeface="+mj-lt"/>
                <a:cs typeface="Arial" panose="020B0604020202020204" pitchFamily="34" charset="0"/>
              </a:rPr>
              <a:t>Communication</a:t>
            </a:r>
            <a:r>
              <a:rPr lang="cs-CZ" altLang="cs-CZ" sz="2200" b="1" kern="0" dirty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200" b="1" kern="0" dirty="0" smtClean="0">
                <a:latin typeface="+mj-lt"/>
                <a:cs typeface="Arial" panose="020B0604020202020204" pitchFamily="34" charset="0"/>
              </a:rPr>
              <a:t>Technologies </a:t>
            </a:r>
            <a:r>
              <a:rPr lang="cs-CZ" altLang="cs-CZ" sz="2200" b="1" kern="0" dirty="0" err="1" smtClean="0">
                <a:latin typeface="+mj-lt"/>
                <a:cs typeface="Arial" panose="020B0604020202020204" pitchFamily="34" charset="0"/>
              </a:rPr>
              <a:t>Scientific</a:t>
            </a:r>
            <a:r>
              <a:rPr lang="cs-CZ" altLang="cs-CZ" sz="2200" b="1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200" b="1" kern="0" dirty="0" err="1" smtClean="0">
                <a:latin typeface="+mj-lt"/>
                <a:cs typeface="Arial" panose="020B0604020202020204" pitchFamily="34" charset="0"/>
              </a:rPr>
              <a:t>Research</a:t>
            </a:r>
            <a:r>
              <a:rPr lang="cs-CZ" altLang="cs-CZ" sz="2200" b="1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200" b="1" kern="0" dirty="0">
                <a:latin typeface="+mj-lt"/>
                <a:cs typeface="Arial" panose="020B0604020202020204" pitchFamily="34" charset="0"/>
              </a:rPr>
              <a:t>Park</a:t>
            </a:r>
            <a:endParaRPr lang="cs-CZ" sz="2200" b="1" dirty="0" smtClean="0"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6"/>
          <p:cNvSpPr txBox="1">
            <a:spLocks/>
          </p:cNvSpPr>
          <p:nvPr/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800" kern="0" spc="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</a:t>
            </a:r>
            <a:r>
              <a:rPr lang="cs-CZ" sz="30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endParaRPr lang="cs-CZ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765175"/>
            <a:ext cx="4010025" cy="55435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PERSONNEL STRUCTURE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1565"/>
              </p:ext>
            </p:extLst>
          </p:nvPr>
        </p:nvGraphicFramePr>
        <p:xfrm>
          <a:off x="251520" y="981075"/>
          <a:ext cx="8712969" cy="1960563"/>
        </p:xfrm>
        <a:graphic>
          <a:graphicData uri="http://schemas.openxmlformats.org/drawingml/2006/table">
            <a:tbl>
              <a:tblPr/>
              <a:tblGrid>
                <a:gridCol w="1388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7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7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7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7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13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41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41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27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418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699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74567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Employee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Categories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1.1.2020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kumimoji="0" lang="cs-C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cs-C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kumimoji="0" lang="cs-C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kumimoji="0" lang="cs-C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kumimoji="0" lang="cs-C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kumimoji="0" lang="cs-C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096772105"/>
              </p:ext>
            </p:extLst>
          </p:nvPr>
        </p:nvGraphicFramePr>
        <p:xfrm>
          <a:off x="251521" y="3068960"/>
          <a:ext cx="871296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800" kern="0" spc="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30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PERSONNEL STRUCTURE</a:t>
            </a:r>
            <a:endParaRPr lang="cs-CZ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88635"/>
              </p:ext>
            </p:extLst>
          </p:nvPr>
        </p:nvGraphicFramePr>
        <p:xfrm>
          <a:off x="179512" y="1041400"/>
          <a:ext cx="8569200" cy="1069975"/>
        </p:xfrm>
        <a:graphic>
          <a:graphicData uri="http://schemas.openxmlformats.org/drawingml/2006/table">
            <a:tbl>
              <a:tblPr/>
              <a:tblGrid>
                <a:gridCol w="1887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8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8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8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8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89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89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69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690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690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40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294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1.1.2020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98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624908333"/>
              </p:ext>
            </p:extLst>
          </p:nvPr>
        </p:nvGraphicFramePr>
        <p:xfrm>
          <a:off x="179512" y="2564904"/>
          <a:ext cx="8569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800" kern="0" spc="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30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PERSONNEL STRUCTURE</a:t>
            </a:r>
            <a:endParaRPr lang="cs-CZ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77883"/>
              </p:ext>
            </p:extLst>
          </p:nvPr>
        </p:nvGraphicFramePr>
        <p:xfrm>
          <a:off x="395536" y="960437"/>
          <a:ext cx="8352929" cy="2468563"/>
        </p:xfrm>
        <a:graphic>
          <a:graphicData uri="http://schemas.openxmlformats.org/drawingml/2006/table">
            <a:tbl>
              <a:tblPr/>
              <a:tblGrid>
                <a:gridCol w="1595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3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6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39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29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39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39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39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1.1.2018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1.1.2019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1.1.2020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Professors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Associate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Professors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Assistant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Professors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Assistants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Lecturers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Assistants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721107820"/>
              </p:ext>
            </p:extLst>
          </p:nvPr>
        </p:nvGraphicFramePr>
        <p:xfrm>
          <a:off x="395535" y="3573016"/>
          <a:ext cx="8352929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142875"/>
            <a:ext cx="609557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FACULTY BUDGET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2009 - 2019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14802"/>
              </p:ext>
            </p:extLst>
          </p:nvPr>
        </p:nvGraphicFramePr>
        <p:xfrm>
          <a:off x="251519" y="836613"/>
          <a:ext cx="8640965" cy="2332303"/>
        </p:xfrm>
        <a:graphic>
          <a:graphicData uri="http://schemas.openxmlformats.org/drawingml/2006/table">
            <a:tbl>
              <a:tblPr/>
              <a:tblGrid>
                <a:gridCol w="2830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7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22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35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35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35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35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351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351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351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13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CZK (Million)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8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Overall Government Allocation</a:t>
                      </a:r>
                      <a:endParaRPr kumimoji="0" lang="en-GB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71,79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77,57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68,06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Contribution to University Budget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8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Clear Funding from Government 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51,38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51,94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6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Other Sources of Revenue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44,61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656280698"/>
              </p:ext>
            </p:extLst>
          </p:nvPr>
        </p:nvGraphicFramePr>
        <p:xfrm>
          <a:off x="251519" y="3356992"/>
          <a:ext cx="864096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</Template>
  <TotalTime>126597</TotalTime>
  <Words>1821</Words>
  <Application>Microsoft Office PowerPoint</Application>
  <PresentationFormat>Předvádění na obrazovce (4:3)</PresentationFormat>
  <Paragraphs>742</Paragraphs>
  <Slides>37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9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7" baseType="lpstr">
      <vt:lpstr>1_Šablona prezentace</vt:lpstr>
      <vt:lpstr>4_Šablona prezentace</vt:lpstr>
      <vt:lpstr>3_Šablona prezentace</vt:lpstr>
      <vt:lpstr>5_Šablona prezentace</vt:lpstr>
      <vt:lpstr>6_Šablona prezentace</vt:lpstr>
      <vt:lpstr>2_Šablona prezentace</vt:lpstr>
      <vt:lpstr>7_Šablona prezentace</vt:lpstr>
      <vt:lpstr>Vlastní návrh</vt:lpstr>
      <vt:lpstr>1_Vlastní návrh</vt:lpstr>
      <vt:lpstr>List</vt:lpstr>
      <vt:lpstr>Prezentace aplikace PowerPoint</vt:lpstr>
      <vt:lpstr>  FACULTY PROFILE</vt:lpstr>
      <vt:lpstr>  FACULTY HISTORY</vt:lpstr>
      <vt:lpstr> FACULTY STRUCTURE</vt:lpstr>
      <vt:lpstr>Prezentace aplikace PowerPoint</vt:lpstr>
      <vt:lpstr>  PERSONNEL STRUCTURE</vt:lpstr>
      <vt:lpstr>Prezentace aplikace PowerPoint</vt:lpstr>
      <vt:lpstr>Prezentace aplikace PowerPoint</vt:lpstr>
      <vt:lpstr>Prezentace aplikace PowerPoint</vt:lpstr>
      <vt:lpstr>Prezentace aplikace PowerPoint</vt:lpstr>
      <vt:lpstr>FACULTY´s PEDAGOGICAL FOCUS</vt:lpstr>
      <vt:lpstr> STUDENT NUMBERS</vt:lpstr>
      <vt:lpstr>STUDY DISCIPLINE SCHEME (Bc. Ing.)</vt:lpstr>
      <vt:lpstr> Ph.D. STUDIES DIAGRAM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International Activities</vt:lpstr>
      <vt:lpstr>Outgoing Students </vt:lpstr>
      <vt:lpstr>Prezentace aplikace PowerPoint</vt:lpstr>
      <vt:lpstr>Incoming Students</vt:lpstr>
      <vt:lpstr>Prezentace aplikace PowerPoint</vt:lpstr>
      <vt:lpstr>  Bilateral Contracts</vt:lpstr>
      <vt:lpstr>Bilateral contracts</vt:lpstr>
      <vt:lpstr>  Bilateral Contracts </vt:lpstr>
      <vt:lpstr> 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Company>UTB ve Zlíně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Maly</dc:creator>
  <cp:lastModifiedBy>kubalcik</cp:lastModifiedBy>
  <cp:revision>429</cp:revision>
  <cp:lastPrinted>2020-06-29T12:32:41Z</cp:lastPrinted>
  <dcterms:created xsi:type="dcterms:W3CDTF">2007-11-26T08:40:10Z</dcterms:created>
  <dcterms:modified xsi:type="dcterms:W3CDTF">2021-01-21T09:06:32Z</dcterms:modified>
</cp:coreProperties>
</file>